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handoutMasterIdLst>
    <p:handoutMasterId r:id="rId42"/>
  </p:handoutMasterIdLst>
  <p:sldIdLst>
    <p:sldId id="256" r:id="rId2"/>
    <p:sldId id="257" r:id="rId3"/>
    <p:sldId id="299" r:id="rId4"/>
    <p:sldId id="303" r:id="rId5"/>
    <p:sldId id="397" r:id="rId6"/>
    <p:sldId id="356" r:id="rId7"/>
    <p:sldId id="297" r:id="rId8"/>
    <p:sldId id="382" r:id="rId9"/>
    <p:sldId id="398" r:id="rId10"/>
    <p:sldId id="399" r:id="rId11"/>
    <p:sldId id="358" r:id="rId12"/>
    <p:sldId id="402" r:id="rId13"/>
    <p:sldId id="359" r:id="rId14"/>
    <p:sldId id="360" r:id="rId15"/>
    <p:sldId id="400" r:id="rId16"/>
    <p:sldId id="300" r:id="rId17"/>
    <p:sldId id="384" r:id="rId18"/>
    <p:sldId id="362" r:id="rId19"/>
    <p:sldId id="392" r:id="rId20"/>
    <p:sldId id="364" r:id="rId21"/>
    <p:sldId id="385" r:id="rId22"/>
    <p:sldId id="367" r:id="rId23"/>
    <p:sldId id="368" r:id="rId24"/>
    <p:sldId id="316" r:id="rId25"/>
    <p:sldId id="369" r:id="rId26"/>
    <p:sldId id="401" r:id="rId27"/>
    <p:sldId id="302" r:id="rId28"/>
    <p:sldId id="370" r:id="rId29"/>
    <p:sldId id="371" r:id="rId30"/>
    <p:sldId id="387" r:id="rId31"/>
    <p:sldId id="374" r:id="rId32"/>
    <p:sldId id="294" r:id="rId33"/>
    <p:sldId id="376" r:id="rId34"/>
    <p:sldId id="377" r:id="rId35"/>
    <p:sldId id="378" r:id="rId36"/>
    <p:sldId id="379" r:id="rId37"/>
    <p:sldId id="403" r:id="rId38"/>
    <p:sldId id="381" r:id="rId39"/>
    <p:sldId id="293" r:id="rId40"/>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ğuzhan Kürşad Ağralı" initials="OKA" lastIdx="0" clrIdx="0">
    <p:extLst>
      <p:ext uri="{19B8F6BF-5375-455C-9EA6-DF929625EA0E}">
        <p15:presenceInfo xmlns:p15="http://schemas.microsoft.com/office/powerpoint/2012/main" userId="6badb6560f1a6972" providerId="Windows Live"/>
      </p:ext>
    </p:extLst>
  </p:cmAuthor>
  <p:cmAuthor id="2" name="Büşranur Ekinci" initials="BE" lastIdx="18" clrIdx="2">
    <p:extLst>
      <p:ext uri="{19B8F6BF-5375-455C-9EA6-DF929625EA0E}">
        <p15:presenceInfo xmlns:p15="http://schemas.microsoft.com/office/powerpoint/2012/main" userId="S-1-5-21-2388202239-3538787356-3256464325-11764" providerId="AD"/>
      </p:ext>
    </p:extLst>
  </p:cmAuthor>
  <p:cmAuthor id="3" name="Hakan Çetin" initials="HÇ" lastIdx="38" clrIdx="3">
    <p:extLst>
      <p:ext uri="{19B8F6BF-5375-455C-9EA6-DF929625EA0E}">
        <p15:presenceInfo xmlns:p15="http://schemas.microsoft.com/office/powerpoint/2012/main" userId="S-1-5-21-2388202239-3538787356-3256464325-944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5757"/>
    <a:srgbClr val="B2B2B2"/>
    <a:srgbClr val="231F20"/>
    <a:srgbClr val="626262"/>
    <a:srgbClr val="E61F4F"/>
    <a:srgbClr val="F8F8F8"/>
    <a:srgbClr val="FAB529"/>
    <a:srgbClr val="FFC000"/>
    <a:srgbClr val="FCFCFC"/>
    <a:srgbClr val="11A74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524" autoAdjust="0"/>
    <p:restoredTop sz="82631" autoAdjust="0"/>
  </p:normalViewPr>
  <p:slideViewPr>
    <p:cSldViewPr snapToGrid="0">
      <p:cViewPr varScale="1">
        <p:scale>
          <a:sx n="54" d="100"/>
          <a:sy n="54" d="100"/>
        </p:scale>
        <p:origin x="1360"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8605A4C-0F1D-4A83-A357-5BA51791AFD9}" type="datetimeFigureOut">
              <a:rPr lang="tr-TR" smtClean="0"/>
              <a:t>10.08.2023</a:t>
            </a:fld>
            <a:endParaRPr lang="tr-TR"/>
          </a:p>
        </p:txBody>
      </p:sp>
      <p:sp>
        <p:nvSpPr>
          <p:cNvPr id="4" name="Altbilgi Yer Tutucusu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5" name="Slayt Numarası Yer Tutucusu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D27F6D2-D853-47EF-A8E8-159E750B428F}" type="slidenum">
              <a:rPr lang="tr-TR" smtClean="0"/>
              <a:t>‹#›</a:t>
            </a:fld>
            <a:endParaRPr lang="tr-TR"/>
          </a:p>
        </p:txBody>
      </p:sp>
    </p:spTree>
    <p:extLst>
      <p:ext uri="{BB962C8B-B14F-4D97-AF65-F5344CB8AC3E}">
        <p14:creationId xmlns:p14="http://schemas.microsoft.com/office/powerpoint/2010/main" val="5874057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3424FF-93FB-4A2D-9506-31283CAAAA4D}" type="datetimeFigureOut">
              <a:rPr lang="tr-TR" smtClean="0"/>
              <a:t>10.08.2023</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68681B-2EDC-407F-B97F-862249554AFD}" type="slidenum">
              <a:rPr lang="tr-TR" smtClean="0"/>
              <a:t>‹#›</a:t>
            </a:fld>
            <a:endParaRPr lang="tr-TR"/>
          </a:p>
        </p:txBody>
      </p:sp>
    </p:spTree>
    <p:extLst>
      <p:ext uri="{BB962C8B-B14F-4D97-AF65-F5344CB8AC3E}">
        <p14:creationId xmlns:p14="http://schemas.microsoft.com/office/powerpoint/2010/main" val="4098316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Bu sunudaki içeriğin daha ayrıntılı hâline Yeşilay tarafından lise çağı öğrencilerine ve gençlere yönelik hazırlanmış aşağıdaki kitapçıktan ulaşabilirsiniz:</a:t>
            </a:r>
          </a:p>
          <a:p>
            <a:pPr marL="0" marR="0" indent="0" algn="l" defTabSz="914400" rtl="0" eaLnBrk="1" fontAlgn="auto" latinLnBrk="0" hangingPunct="1">
              <a:lnSpc>
                <a:spcPct val="100000"/>
              </a:lnSpc>
              <a:spcBef>
                <a:spcPts val="0"/>
              </a:spcBef>
              <a:spcAft>
                <a:spcPts val="0"/>
              </a:spcAft>
              <a:buClrTx/>
              <a:buSzTx/>
              <a:buFontTx/>
              <a:buNone/>
              <a:tabLst/>
              <a:defRPr/>
            </a:pP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Mustafa Taşdemir, Ömer Ataç, 2016, İstanbul, Yeşilay TBM Alan Kitaplığı Dizisi No: 2.</a:t>
            </a:r>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a:t>
            </a:fld>
            <a:endParaRPr lang="tr-TR"/>
          </a:p>
        </p:txBody>
      </p:sp>
    </p:spTree>
    <p:extLst>
      <p:ext uri="{BB962C8B-B14F-4D97-AF65-F5344CB8AC3E}">
        <p14:creationId xmlns:p14="http://schemas.microsoft.com/office/powerpoint/2010/main" val="37116489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200" b="1" i="0" u="none" strike="noStrike" kern="1200" cap="none" spc="0" normalizeH="0" baseline="0" noProof="0" dirty="0">
                <a:ln>
                  <a:noFill/>
                </a:ln>
                <a:solidFill>
                  <a:prstClr val="black"/>
                </a:solidFill>
                <a:effectLst/>
                <a:uLnTx/>
                <a:uFillTx/>
                <a:latin typeface="+mn-lt"/>
                <a:ea typeface="+mn-ea"/>
                <a:cs typeface="+mn-cs"/>
              </a:rPr>
              <a:t>Eğitmene not: </a:t>
            </a:r>
            <a:r>
              <a:rPr kumimoji="0" lang="tr-TR" sz="1200" b="0" i="0" u="none" strike="noStrike" kern="1200" cap="none" spc="0" normalizeH="0" baseline="0" noProof="0" dirty="0">
                <a:ln>
                  <a:noFill/>
                </a:ln>
                <a:solidFill>
                  <a:prstClr val="black"/>
                </a:solidFill>
                <a:effectLst/>
                <a:uLnTx/>
                <a:uFillTx/>
                <a:latin typeface="+mn-lt"/>
                <a:ea typeface="+mn-ea"/>
                <a:cs typeface="+mn-cs"/>
              </a:rPr>
              <a:t>Yukarıda yer alan soruyu eğitim verdiğiniz kitleye yöneltiniz. Katılımcıları teşvik ederek mümkün olduğunca fazla cevap almaya gayret ediniz. Gelen cevapları kısaca özetleyerek bir sonraki slayt ile ilişkisini açıklayınız ve eğitiminize kaldığınız yerden devam ediniz.</a:t>
            </a:r>
          </a:p>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68681B-2EDC-407F-B97F-862249554AFD}"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63720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11</a:t>
            </a:fld>
            <a:endParaRPr lang="tr-TR"/>
          </a:p>
        </p:txBody>
      </p:sp>
    </p:spTree>
    <p:extLst>
      <p:ext uri="{BB962C8B-B14F-4D97-AF65-F5344CB8AC3E}">
        <p14:creationId xmlns:p14="http://schemas.microsoft.com/office/powerpoint/2010/main" val="4082677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200" b="1" i="0" u="none" strike="noStrike" kern="1200" cap="none" spc="0" normalizeH="0" baseline="0" noProof="0" dirty="0">
                <a:ln>
                  <a:noFill/>
                </a:ln>
                <a:solidFill>
                  <a:prstClr val="black"/>
                </a:solidFill>
                <a:effectLst/>
                <a:uLnTx/>
                <a:uFillTx/>
                <a:latin typeface="+mn-lt"/>
                <a:ea typeface="+mn-ea"/>
                <a:cs typeface="+mn-cs"/>
              </a:rPr>
              <a:t>Eğitmene not: </a:t>
            </a:r>
            <a:r>
              <a:rPr kumimoji="0" lang="tr-TR" sz="1200" b="0" i="0" u="none" strike="noStrike" kern="1200" cap="none" spc="0" normalizeH="0" baseline="0" noProof="0" dirty="0">
                <a:ln>
                  <a:noFill/>
                </a:ln>
                <a:solidFill>
                  <a:prstClr val="black"/>
                </a:solidFill>
                <a:effectLst/>
                <a:uLnTx/>
                <a:uFillTx/>
                <a:latin typeface="+mn-lt"/>
                <a:ea typeface="+mn-ea"/>
                <a:cs typeface="+mn-cs"/>
              </a:rPr>
              <a:t>Yukarıda yer alan soruyu eğitim verdiğiniz kitleye yöneltiniz. Katılımcıları teşvik ederek mümkün olduğunca fazla cevap almaya gayret ediniz. Gelen cevapları kısaca özetleyerek bir sonraki slayt ile ilişkisini açıklayınız ve eğitiminize kaldığınız yerden devam ediniz.</a:t>
            </a:r>
          </a:p>
        </p:txBody>
      </p:sp>
      <p:sp>
        <p:nvSpPr>
          <p:cNvPr id="4" name="Slayt Numarası Yer Tutucusu 3"/>
          <p:cNvSpPr>
            <a:spLocks noGrp="1"/>
          </p:cNvSpPr>
          <p:nvPr>
            <p:ph type="sldNum" sz="quarter" idx="10"/>
          </p:nvPr>
        </p:nvSpPr>
        <p:spPr/>
        <p:txBody>
          <a:bodyPr/>
          <a:lstStyle/>
          <a:p>
            <a:fld id="{2168681B-2EDC-407F-B97F-862249554AFD}" type="slidenum">
              <a:rPr lang="tr-TR" smtClean="0"/>
              <a:t>12</a:t>
            </a:fld>
            <a:endParaRPr lang="tr-TR"/>
          </a:p>
        </p:txBody>
      </p:sp>
    </p:spTree>
    <p:extLst>
      <p:ext uri="{BB962C8B-B14F-4D97-AF65-F5344CB8AC3E}">
        <p14:creationId xmlns:p14="http://schemas.microsoft.com/office/powerpoint/2010/main" val="38411447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13</a:t>
            </a:fld>
            <a:endParaRPr lang="tr-TR"/>
          </a:p>
        </p:txBody>
      </p:sp>
    </p:spTree>
    <p:extLst>
      <p:ext uri="{BB962C8B-B14F-4D97-AF65-F5344CB8AC3E}">
        <p14:creationId xmlns:p14="http://schemas.microsoft.com/office/powerpoint/2010/main" val="38775097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14</a:t>
            </a:fld>
            <a:endParaRPr lang="tr-TR"/>
          </a:p>
        </p:txBody>
      </p:sp>
    </p:spTree>
    <p:extLst>
      <p:ext uri="{BB962C8B-B14F-4D97-AF65-F5344CB8AC3E}">
        <p14:creationId xmlns:p14="http://schemas.microsoft.com/office/powerpoint/2010/main" val="26595847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68681B-2EDC-407F-B97F-862249554AFD}"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13019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16</a:t>
            </a:fld>
            <a:endParaRPr lang="tr-TR"/>
          </a:p>
        </p:txBody>
      </p:sp>
    </p:spTree>
    <p:extLst>
      <p:ext uri="{BB962C8B-B14F-4D97-AF65-F5344CB8AC3E}">
        <p14:creationId xmlns:p14="http://schemas.microsoft.com/office/powerpoint/2010/main" val="25155676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17</a:t>
            </a:fld>
            <a:endParaRPr lang="tr-TR"/>
          </a:p>
        </p:txBody>
      </p:sp>
    </p:spTree>
    <p:extLst>
      <p:ext uri="{BB962C8B-B14F-4D97-AF65-F5344CB8AC3E}">
        <p14:creationId xmlns:p14="http://schemas.microsoft.com/office/powerpoint/2010/main" val="13534716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18</a:t>
            </a:fld>
            <a:endParaRPr lang="tr-TR"/>
          </a:p>
        </p:txBody>
      </p:sp>
    </p:spTree>
    <p:extLst>
      <p:ext uri="{BB962C8B-B14F-4D97-AF65-F5344CB8AC3E}">
        <p14:creationId xmlns:p14="http://schemas.microsoft.com/office/powerpoint/2010/main" val="10407355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19</a:t>
            </a:fld>
            <a:endParaRPr lang="tr-TR"/>
          </a:p>
        </p:txBody>
      </p:sp>
    </p:spTree>
    <p:extLst>
      <p:ext uri="{BB962C8B-B14F-4D97-AF65-F5344CB8AC3E}">
        <p14:creationId xmlns:p14="http://schemas.microsoft.com/office/powerpoint/2010/main" val="11079238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a:t>
            </a:fld>
            <a:endParaRPr lang="tr-TR"/>
          </a:p>
        </p:txBody>
      </p:sp>
    </p:spTree>
    <p:extLst>
      <p:ext uri="{BB962C8B-B14F-4D97-AF65-F5344CB8AC3E}">
        <p14:creationId xmlns:p14="http://schemas.microsoft.com/office/powerpoint/2010/main" val="32753420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20</a:t>
            </a:fld>
            <a:endParaRPr lang="tr-TR"/>
          </a:p>
        </p:txBody>
      </p:sp>
    </p:spTree>
    <p:extLst>
      <p:ext uri="{BB962C8B-B14F-4D97-AF65-F5344CB8AC3E}">
        <p14:creationId xmlns:p14="http://schemas.microsoft.com/office/powerpoint/2010/main" val="21169902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21</a:t>
            </a:fld>
            <a:endParaRPr lang="tr-TR"/>
          </a:p>
        </p:txBody>
      </p:sp>
    </p:spTree>
    <p:extLst>
      <p:ext uri="{BB962C8B-B14F-4D97-AF65-F5344CB8AC3E}">
        <p14:creationId xmlns:p14="http://schemas.microsoft.com/office/powerpoint/2010/main" val="21201322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22</a:t>
            </a:fld>
            <a:endParaRPr lang="tr-TR"/>
          </a:p>
        </p:txBody>
      </p:sp>
    </p:spTree>
    <p:extLst>
      <p:ext uri="{BB962C8B-B14F-4D97-AF65-F5344CB8AC3E}">
        <p14:creationId xmlns:p14="http://schemas.microsoft.com/office/powerpoint/2010/main" val="118329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23</a:t>
            </a:fld>
            <a:endParaRPr lang="tr-TR"/>
          </a:p>
        </p:txBody>
      </p:sp>
    </p:spTree>
    <p:extLst>
      <p:ext uri="{BB962C8B-B14F-4D97-AF65-F5344CB8AC3E}">
        <p14:creationId xmlns:p14="http://schemas.microsoft.com/office/powerpoint/2010/main" val="26348169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24</a:t>
            </a:fld>
            <a:endParaRPr lang="tr-TR"/>
          </a:p>
        </p:txBody>
      </p:sp>
    </p:spTree>
    <p:extLst>
      <p:ext uri="{BB962C8B-B14F-4D97-AF65-F5344CB8AC3E}">
        <p14:creationId xmlns:p14="http://schemas.microsoft.com/office/powerpoint/2010/main" val="15792393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25</a:t>
            </a:fld>
            <a:endParaRPr lang="tr-TR"/>
          </a:p>
        </p:txBody>
      </p:sp>
    </p:spTree>
    <p:extLst>
      <p:ext uri="{BB962C8B-B14F-4D97-AF65-F5344CB8AC3E}">
        <p14:creationId xmlns:p14="http://schemas.microsoft.com/office/powerpoint/2010/main" val="11730477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200" b="1" i="0" u="none" strike="noStrike" kern="1200" cap="none" spc="0" normalizeH="0" baseline="0" noProof="0" dirty="0">
                <a:ln>
                  <a:noFill/>
                </a:ln>
                <a:solidFill>
                  <a:prstClr val="black"/>
                </a:solidFill>
                <a:effectLst/>
                <a:uLnTx/>
                <a:uFillTx/>
                <a:latin typeface="+mn-lt"/>
                <a:ea typeface="+mn-ea"/>
                <a:cs typeface="+mn-cs"/>
              </a:rPr>
              <a:t>Eğitmene not: </a:t>
            </a:r>
            <a:r>
              <a:rPr kumimoji="0" lang="tr-TR" sz="1200" b="0" i="0" u="none" strike="noStrike" kern="1200" cap="none" spc="0" normalizeH="0" baseline="0" noProof="0" dirty="0">
                <a:ln>
                  <a:noFill/>
                </a:ln>
                <a:solidFill>
                  <a:prstClr val="black"/>
                </a:solidFill>
                <a:effectLst/>
                <a:uLnTx/>
                <a:uFillTx/>
                <a:latin typeface="+mn-lt"/>
                <a:ea typeface="+mn-ea"/>
                <a:cs typeface="+mn-cs"/>
              </a:rPr>
              <a:t>Yukarıda yer alan soruyu eğitim verdiğiniz kitleye yöneltiniz. Katılımcıları teşvik ederek mümkün olduğunca fazla cevap almaya gayret ediniz. Gelen cevapları kısaca özetleyerek bir sonraki slayt ile ilişkisini açıklayınız ve eğitiminize kaldığınız yerden devam ediniz.</a:t>
            </a:r>
          </a:p>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68681B-2EDC-407F-B97F-862249554AFD}"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56685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27</a:t>
            </a:fld>
            <a:endParaRPr lang="tr-TR"/>
          </a:p>
        </p:txBody>
      </p:sp>
    </p:spTree>
    <p:extLst>
      <p:ext uri="{BB962C8B-B14F-4D97-AF65-F5344CB8AC3E}">
        <p14:creationId xmlns:p14="http://schemas.microsoft.com/office/powerpoint/2010/main" val="34953057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28</a:t>
            </a:fld>
            <a:endParaRPr lang="tr-TR"/>
          </a:p>
        </p:txBody>
      </p:sp>
    </p:spTree>
    <p:extLst>
      <p:ext uri="{BB962C8B-B14F-4D97-AF65-F5344CB8AC3E}">
        <p14:creationId xmlns:p14="http://schemas.microsoft.com/office/powerpoint/2010/main" val="19885857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29</a:t>
            </a:fld>
            <a:endParaRPr lang="tr-TR"/>
          </a:p>
        </p:txBody>
      </p:sp>
    </p:spTree>
    <p:extLst>
      <p:ext uri="{BB962C8B-B14F-4D97-AF65-F5344CB8AC3E}">
        <p14:creationId xmlns:p14="http://schemas.microsoft.com/office/powerpoint/2010/main" val="12158055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a:t>
            </a:fld>
            <a:endParaRPr lang="tr-TR"/>
          </a:p>
        </p:txBody>
      </p:sp>
    </p:spTree>
    <p:extLst>
      <p:ext uri="{BB962C8B-B14F-4D97-AF65-F5344CB8AC3E}">
        <p14:creationId xmlns:p14="http://schemas.microsoft.com/office/powerpoint/2010/main" val="14151369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tr-TR" b="0"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30</a:t>
            </a:fld>
            <a:endParaRPr lang="tr-TR"/>
          </a:p>
        </p:txBody>
      </p:sp>
    </p:spTree>
    <p:extLst>
      <p:ext uri="{BB962C8B-B14F-4D97-AF65-F5344CB8AC3E}">
        <p14:creationId xmlns:p14="http://schemas.microsoft.com/office/powerpoint/2010/main" val="8610376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31</a:t>
            </a:fld>
            <a:endParaRPr lang="tr-TR"/>
          </a:p>
        </p:txBody>
      </p:sp>
    </p:spTree>
    <p:extLst>
      <p:ext uri="{BB962C8B-B14F-4D97-AF65-F5344CB8AC3E}">
        <p14:creationId xmlns:p14="http://schemas.microsoft.com/office/powerpoint/2010/main" val="10051233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32</a:t>
            </a:fld>
            <a:endParaRPr lang="tr-TR"/>
          </a:p>
        </p:txBody>
      </p:sp>
    </p:spTree>
    <p:extLst>
      <p:ext uri="{BB962C8B-B14F-4D97-AF65-F5344CB8AC3E}">
        <p14:creationId xmlns:p14="http://schemas.microsoft.com/office/powerpoint/2010/main" val="8991955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33</a:t>
            </a:fld>
            <a:endParaRPr lang="tr-TR"/>
          </a:p>
        </p:txBody>
      </p:sp>
    </p:spTree>
    <p:extLst>
      <p:ext uri="{BB962C8B-B14F-4D97-AF65-F5344CB8AC3E}">
        <p14:creationId xmlns:p14="http://schemas.microsoft.com/office/powerpoint/2010/main" val="34912841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34</a:t>
            </a:fld>
            <a:endParaRPr lang="tr-TR"/>
          </a:p>
        </p:txBody>
      </p:sp>
    </p:spTree>
    <p:extLst>
      <p:ext uri="{BB962C8B-B14F-4D97-AF65-F5344CB8AC3E}">
        <p14:creationId xmlns:p14="http://schemas.microsoft.com/office/powerpoint/2010/main" val="18286430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35</a:t>
            </a:fld>
            <a:endParaRPr lang="tr-TR"/>
          </a:p>
        </p:txBody>
      </p:sp>
    </p:spTree>
    <p:extLst>
      <p:ext uri="{BB962C8B-B14F-4D97-AF65-F5344CB8AC3E}">
        <p14:creationId xmlns:p14="http://schemas.microsoft.com/office/powerpoint/2010/main" val="18353800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36</a:t>
            </a:fld>
            <a:endParaRPr lang="tr-TR"/>
          </a:p>
        </p:txBody>
      </p:sp>
    </p:spTree>
    <p:extLst>
      <p:ext uri="{BB962C8B-B14F-4D97-AF65-F5344CB8AC3E}">
        <p14:creationId xmlns:p14="http://schemas.microsoft.com/office/powerpoint/2010/main" val="28253547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38</a:t>
            </a:fld>
            <a:endParaRPr lang="tr-TR"/>
          </a:p>
        </p:txBody>
      </p:sp>
    </p:spTree>
    <p:extLst>
      <p:ext uri="{BB962C8B-B14F-4D97-AF65-F5344CB8AC3E}">
        <p14:creationId xmlns:p14="http://schemas.microsoft.com/office/powerpoint/2010/main" val="25397695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Bu sunu Yeşilay tarafından lise çağı öğrencilerine ve gençlere yönelik hazırlanmış aşağıdaki kitapçıktan yararlanılarak oluşturulmuştur:</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i="0" u="none" strike="noStrike" kern="1200" baseline="0" dirty="0">
                <a:solidFill>
                  <a:schemeClr val="tx1"/>
                </a:solidFill>
                <a:latin typeface="+mn-lt"/>
                <a:ea typeface="+mn-ea"/>
                <a:cs typeface="+mn-cs"/>
              </a:rPr>
              <a:t>Sağlıklı Bir Hayat İçin, </a:t>
            </a:r>
            <a:r>
              <a:rPr lang="tr-TR" sz="1200" b="0" i="0" u="none" strike="noStrike" kern="1200" baseline="0" dirty="0">
                <a:solidFill>
                  <a:schemeClr val="tx1"/>
                </a:solidFill>
                <a:latin typeface="+mn-lt"/>
                <a:ea typeface="+mn-ea"/>
                <a:cs typeface="+mn-cs"/>
              </a:rPr>
              <a:t>Mustafa Taşdemir, Ömer Ataç, 2016, İstanbul, Yeşilay TBM Alan Kitaplığı Dizisi No: 2.</a:t>
            </a:r>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39</a:t>
            </a:fld>
            <a:endParaRPr lang="tr-TR"/>
          </a:p>
        </p:txBody>
      </p:sp>
    </p:spTree>
    <p:extLst>
      <p:ext uri="{BB962C8B-B14F-4D97-AF65-F5344CB8AC3E}">
        <p14:creationId xmlns:p14="http://schemas.microsoft.com/office/powerpoint/2010/main" val="27002279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a:t>
            </a:fld>
            <a:endParaRPr lang="tr-TR"/>
          </a:p>
        </p:txBody>
      </p:sp>
    </p:spTree>
    <p:extLst>
      <p:ext uri="{BB962C8B-B14F-4D97-AF65-F5344CB8AC3E}">
        <p14:creationId xmlns:p14="http://schemas.microsoft.com/office/powerpoint/2010/main" val="19798127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200" b="1" i="0" u="none" strike="noStrike" kern="1200" cap="none" spc="0" normalizeH="0" baseline="0" noProof="0" dirty="0">
                <a:ln>
                  <a:noFill/>
                </a:ln>
                <a:solidFill>
                  <a:prstClr val="black"/>
                </a:solidFill>
                <a:effectLst/>
                <a:uLnTx/>
                <a:uFillTx/>
                <a:latin typeface="+mn-lt"/>
                <a:ea typeface="+mn-ea"/>
                <a:cs typeface="+mn-cs"/>
              </a:rPr>
              <a:t>Eğitmene not: </a:t>
            </a:r>
            <a:r>
              <a:rPr kumimoji="0" lang="tr-TR" sz="1200" b="0" i="0" u="none" strike="noStrike" kern="1200" cap="none" spc="0" normalizeH="0" baseline="0" noProof="0" dirty="0">
                <a:ln>
                  <a:noFill/>
                </a:ln>
                <a:solidFill>
                  <a:prstClr val="black"/>
                </a:solidFill>
                <a:effectLst/>
                <a:uLnTx/>
                <a:uFillTx/>
                <a:latin typeface="+mn-lt"/>
                <a:ea typeface="+mn-ea"/>
                <a:cs typeface="+mn-cs"/>
              </a:rPr>
              <a:t>Yukarıda yer alan soruyu eğitim verdiğiniz kitleye yöneltiniz. Katılımcıları teşvik ederek mümkün olduğunca fazla cevap almaya gayret ediniz. Gelen cevapları kısaca özetleyerek bir sonraki slayt ile ilişkisini açıklayınız ve eğitiminize kaldığınız yerden devam ediniz.</a:t>
            </a:r>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68681B-2EDC-407F-B97F-862249554AFD}"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99733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6</a:t>
            </a:fld>
            <a:endParaRPr lang="tr-TR"/>
          </a:p>
        </p:txBody>
      </p:sp>
    </p:spTree>
    <p:extLst>
      <p:ext uri="{BB962C8B-B14F-4D97-AF65-F5344CB8AC3E}">
        <p14:creationId xmlns:p14="http://schemas.microsoft.com/office/powerpoint/2010/main" val="30748142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7</a:t>
            </a:fld>
            <a:endParaRPr lang="tr-TR"/>
          </a:p>
        </p:txBody>
      </p:sp>
    </p:spTree>
    <p:extLst>
      <p:ext uri="{BB962C8B-B14F-4D97-AF65-F5344CB8AC3E}">
        <p14:creationId xmlns:p14="http://schemas.microsoft.com/office/powerpoint/2010/main" val="2298023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8</a:t>
            </a:fld>
            <a:endParaRPr lang="tr-TR"/>
          </a:p>
        </p:txBody>
      </p:sp>
    </p:spTree>
    <p:extLst>
      <p:ext uri="{BB962C8B-B14F-4D97-AF65-F5344CB8AC3E}">
        <p14:creationId xmlns:p14="http://schemas.microsoft.com/office/powerpoint/2010/main" val="24594777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68681B-2EDC-407F-B97F-862249554AFD}"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93503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tıklatın</a:t>
            </a:r>
          </a:p>
        </p:txBody>
      </p:sp>
      <p:sp>
        <p:nvSpPr>
          <p:cNvPr id="4" name="Veri Yer Tutucusu 3"/>
          <p:cNvSpPr>
            <a:spLocks noGrp="1"/>
          </p:cNvSpPr>
          <p:nvPr>
            <p:ph type="dt" sz="half" idx="10"/>
          </p:nvPr>
        </p:nvSpPr>
        <p:spPr/>
        <p:txBody>
          <a:bodyPr/>
          <a:lstStyle/>
          <a:p>
            <a:fld id="{76B67049-8322-43C8-8B5C-23BF436DE3AE}" type="datetimeFigureOut">
              <a:rPr lang="tr-TR" smtClean="0"/>
              <a:t>10.08.2023</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17282466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76B67049-8322-43C8-8B5C-23BF436DE3AE}" type="datetimeFigureOut">
              <a:rPr lang="tr-TR" smtClean="0"/>
              <a:t>10.08.2023</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501361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76B67049-8322-43C8-8B5C-23BF436DE3AE}" type="datetimeFigureOut">
              <a:rPr lang="tr-TR" smtClean="0"/>
              <a:t>10.08.2023</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73908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aşlık ve İçerik">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75480B12-2142-F144-BCC8-DF06A8C7CA18}"/>
              </a:ext>
            </a:extLst>
          </p:cNvPr>
          <p:cNvSpPr>
            <a:spLocks noChangeArrowheads="1"/>
          </p:cNvSpPr>
          <p:nvPr userDrawn="1"/>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8" name="Rectangle 9">
            <a:extLst>
              <a:ext uri="{FF2B5EF4-FFF2-40B4-BE49-F238E27FC236}">
                <a16:creationId xmlns:a16="http://schemas.microsoft.com/office/drawing/2014/main" id="{404F29F2-342E-DF4E-8A05-E3612325C52A}"/>
              </a:ext>
            </a:extLst>
          </p:cNvPr>
          <p:cNvSpPr>
            <a:spLocks noChangeArrowheads="1"/>
          </p:cNvSpPr>
          <p:nvPr userDrawn="1"/>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pic>
        <p:nvPicPr>
          <p:cNvPr id="9" name="Resim 8">
            <a:extLst>
              <a:ext uri="{FF2B5EF4-FFF2-40B4-BE49-F238E27FC236}">
                <a16:creationId xmlns:a16="http://schemas.microsoft.com/office/drawing/2014/main" id="{F0672D56-1CB6-E347-8413-A60DAB53CF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2241" y="5788053"/>
            <a:ext cx="3505200" cy="596900"/>
          </a:xfrm>
          <a:prstGeom prst="rect">
            <a:avLst/>
          </a:prstGeom>
        </p:spPr>
      </p:pic>
      <p:sp>
        <p:nvSpPr>
          <p:cNvPr id="10" name="Rectangle 13">
            <a:extLst>
              <a:ext uri="{FF2B5EF4-FFF2-40B4-BE49-F238E27FC236}">
                <a16:creationId xmlns:a16="http://schemas.microsoft.com/office/drawing/2014/main" id="{4702891F-2B7F-8B44-94C6-E6582A63CBF3}"/>
              </a:ext>
            </a:extLst>
          </p:cNvPr>
          <p:cNvSpPr>
            <a:spLocks noChangeArrowheads="1"/>
          </p:cNvSpPr>
          <p:nvPr userDrawn="1"/>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11" name="Metin kutusu 10">
            <a:extLst>
              <a:ext uri="{FF2B5EF4-FFF2-40B4-BE49-F238E27FC236}">
                <a16:creationId xmlns:a16="http://schemas.microsoft.com/office/drawing/2014/main" id="{C0107F34-83AF-7143-9130-70D0608575B1}"/>
              </a:ext>
            </a:extLst>
          </p:cNvPr>
          <p:cNvSpPr txBox="1"/>
          <p:nvPr userDrawn="1"/>
        </p:nvSpPr>
        <p:spPr>
          <a:xfrm>
            <a:off x="11441210" y="5855671"/>
            <a:ext cx="550151" cy="461665"/>
          </a:xfrm>
          <a:prstGeom prst="rect">
            <a:avLst/>
          </a:prstGeom>
          <a:noFill/>
        </p:spPr>
        <p:txBody>
          <a:bodyPr wrap="none" rtlCol="0">
            <a:spAutoFit/>
          </a:bodyPr>
          <a:lstStyle/>
          <a:p>
            <a:pPr algn="r"/>
            <a:fld id="{D0F2F3F1-5144-AF4A-8EAB-513566FC3542}" type="slidenum">
              <a:rPr lang="tr-TR" sz="2400" b="1" smtClean="0">
                <a:solidFill>
                  <a:srgbClr val="DADADA"/>
                </a:solidFill>
              </a:rPr>
              <a:t>‹#›</a:t>
            </a:fld>
            <a:endParaRPr lang="tr-TR" sz="2400" b="1" dirty="0">
              <a:solidFill>
                <a:srgbClr val="DADADA"/>
              </a:solidFill>
            </a:endParaRPr>
          </a:p>
        </p:txBody>
      </p:sp>
    </p:spTree>
    <p:extLst>
      <p:ext uri="{BB962C8B-B14F-4D97-AF65-F5344CB8AC3E}">
        <p14:creationId xmlns:p14="http://schemas.microsoft.com/office/powerpoint/2010/main" val="1154034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ölüm Üstbilgisi">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D4E4E3F4-AD94-244C-8DDE-85FB7DF76024}"/>
              </a:ext>
            </a:extLst>
          </p:cNvPr>
          <p:cNvSpPr>
            <a:spLocks noChangeArrowheads="1"/>
          </p:cNvSpPr>
          <p:nvPr userDrawn="1"/>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sp>
        <p:nvSpPr>
          <p:cNvPr id="8" name="Dikdörtgen 23">
            <a:extLst>
              <a:ext uri="{FF2B5EF4-FFF2-40B4-BE49-F238E27FC236}">
                <a16:creationId xmlns:a16="http://schemas.microsoft.com/office/drawing/2014/main" id="{ACBEDCBB-C73A-6D44-BB72-20E9977C1281}"/>
              </a:ext>
            </a:extLst>
          </p:cNvPr>
          <p:cNvSpPr/>
          <p:nvPr userDrawn="1"/>
        </p:nvSpPr>
        <p:spPr>
          <a:xfrm flipH="1">
            <a:off x="9896960"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Rectangle 9">
            <a:extLst>
              <a:ext uri="{FF2B5EF4-FFF2-40B4-BE49-F238E27FC236}">
                <a16:creationId xmlns:a16="http://schemas.microsoft.com/office/drawing/2014/main" id="{CFB05CE2-15C4-0243-8F4B-AB291599EE63}"/>
              </a:ext>
            </a:extLst>
          </p:cNvPr>
          <p:cNvSpPr>
            <a:spLocks noChangeArrowheads="1"/>
          </p:cNvSpPr>
          <p:nvPr userDrawn="1"/>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pic>
        <p:nvPicPr>
          <p:cNvPr id="10" name="Resim 9">
            <a:extLst>
              <a:ext uri="{FF2B5EF4-FFF2-40B4-BE49-F238E27FC236}">
                <a16:creationId xmlns:a16="http://schemas.microsoft.com/office/drawing/2014/main" id="{B33A7C63-F0B8-BD44-84A2-25D6DB433C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2241" y="5788053"/>
            <a:ext cx="3505200" cy="596900"/>
          </a:xfrm>
          <a:prstGeom prst="rect">
            <a:avLst/>
          </a:prstGeom>
        </p:spPr>
      </p:pic>
      <p:sp>
        <p:nvSpPr>
          <p:cNvPr id="11" name="Rectangle 13">
            <a:extLst>
              <a:ext uri="{FF2B5EF4-FFF2-40B4-BE49-F238E27FC236}">
                <a16:creationId xmlns:a16="http://schemas.microsoft.com/office/drawing/2014/main" id="{7D4DC3BC-E0E0-374F-B391-83661A6DE902}"/>
              </a:ext>
            </a:extLst>
          </p:cNvPr>
          <p:cNvSpPr>
            <a:spLocks noChangeArrowheads="1"/>
          </p:cNvSpPr>
          <p:nvPr userDrawn="1"/>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12" name="Metin kutusu 11">
            <a:extLst>
              <a:ext uri="{FF2B5EF4-FFF2-40B4-BE49-F238E27FC236}">
                <a16:creationId xmlns:a16="http://schemas.microsoft.com/office/drawing/2014/main" id="{336B6825-F40F-B045-92E9-DD7725E1B8AE}"/>
              </a:ext>
            </a:extLst>
          </p:cNvPr>
          <p:cNvSpPr txBox="1"/>
          <p:nvPr userDrawn="1"/>
        </p:nvSpPr>
        <p:spPr>
          <a:xfrm>
            <a:off x="11441210" y="5855671"/>
            <a:ext cx="550151" cy="461665"/>
          </a:xfrm>
          <a:prstGeom prst="rect">
            <a:avLst/>
          </a:prstGeom>
          <a:noFill/>
        </p:spPr>
        <p:txBody>
          <a:bodyPr wrap="none" rtlCol="0">
            <a:spAutoFit/>
          </a:bodyPr>
          <a:lstStyle/>
          <a:p>
            <a:pPr algn="r"/>
            <a:fld id="{D0F2F3F1-5144-AF4A-8EAB-513566FC3542}" type="slidenum">
              <a:rPr lang="tr-TR" sz="2400" b="1" smtClean="0">
                <a:solidFill>
                  <a:srgbClr val="DADADA"/>
                </a:solidFill>
              </a:rPr>
              <a:t>‹#›</a:t>
            </a:fld>
            <a:endParaRPr lang="tr-TR" sz="2400" b="1" dirty="0">
              <a:solidFill>
                <a:srgbClr val="DADADA"/>
              </a:solidFill>
            </a:endParaRPr>
          </a:p>
        </p:txBody>
      </p:sp>
    </p:spTree>
    <p:extLst>
      <p:ext uri="{BB962C8B-B14F-4D97-AF65-F5344CB8AC3E}">
        <p14:creationId xmlns:p14="http://schemas.microsoft.com/office/powerpoint/2010/main" val="2109173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50"/>
                                        <p:tgtEl>
                                          <p:spTgt spid="9"/>
                                        </p:tgtEl>
                                      </p:cBhvr>
                                    </p:animEffect>
                                  </p:childTnLst>
                                </p:cTn>
                              </p:par>
                            </p:childTnLst>
                          </p:cTn>
                        </p:par>
                        <p:par>
                          <p:cTn id="8" fill="hold">
                            <p:stCondLst>
                              <p:cond delay="250"/>
                            </p:stCondLst>
                            <p:childTnLst>
                              <p:par>
                                <p:cTn id="9" presetID="2" presetClass="entr" presetSubtype="2"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250" fill="hold"/>
                                        <p:tgtEl>
                                          <p:spTgt spid="8"/>
                                        </p:tgtEl>
                                        <p:attrNameLst>
                                          <p:attrName>ppt_x</p:attrName>
                                        </p:attrNameLst>
                                      </p:cBhvr>
                                      <p:tavLst>
                                        <p:tav tm="0">
                                          <p:val>
                                            <p:strVal val="1+#ppt_w/2"/>
                                          </p:val>
                                        </p:tav>
                                        <p:tav tm="100000">
                                          <p:val>
                                            <p:strVal val="#ppt_x"/>
                                          </p:val>
                                        </p:tav>
                                      </p:tavLst>
                                    </p:anim>
                                    <p:anim calcmode="lin" valueType="num">
                                      <p:cBhvr additive="base">
                                        <p:cTn id="12" dur="250" fill="hold"/>
                                        <p:tgtEl>
                                          <p:spTgt spid="8"/>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76B67049-8322-43C8-8B5C-23BF436DE3AE}" type="datetimeFigureOut">
              <a:rPr lang="tr-TR" smtClean="0"/>
              <a:t>10.08.2023</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395499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76B67049-8322-43C8-8B5C-23BF436DE3AE}" type="datetimeFigureOut">
              <a:rPr lang="tr-TR" smtClean="0"/>
              <a:t>10.08.2023</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1815329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76B67049-8322-43C8-8B5C-23BF436DE3AE}" type="datetimeFigureOut">
              <a:rPr lang="tr-TR" smtClean="0"/>
              <a:t>10.08.2023</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21522560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76B67049-8322-43C8-8B5C-23BF436DE3AE}" type="datetimeFigureOut">
              <a:rPr lang="tr-TR" smtClean="0"/>
              <a:t>10.08.2023</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33498271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76B67049-8322-43C8-8B5C-23BF436DE3AE}" type="datetimeFigureOut">
              <a:rPr lang="tr-TR" smtClean="0"/>
              <a:t>10.08.2023</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30327077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76B67049-8322-43C8-8B5C-23BF436DE3AE}" type="datetimeFigureOut">
              <a:rPr lang="tr-TR" smtClean="0"/>
              <a:t>10.08.2023</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1887955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B67049-8322-43C8-8B5C-23BF436DE3AE}" type="datetimeFigureOut">
              <a:rPr lang="tr-TR" smtClean="0"/>
              <a:t>10.08.2023</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CE8944-0FC9-420B-A261-5ABB15C2B345}" type="slidenum">
              <a:rPr lang="tr-TR" smtClean="0"/>
              <a:t>‹#›</a:t>
            </a:fld>
            <a:endParaRPr lang="tr-TR"/>
          </a:p>
        </p:txBody>
      </p:sp>
    </p:spTree>
    <p:extLst>
      <p:ext uri="{BB962C8B-B14F-4D97-AF65-F5344CB8AC3E}">
        <p14:creationId xmlns:p14="http://schemas.microsoft.com/office/powerpoint/2010/main" val="31798745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1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9.jpg"/></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6.emf"/></Relationships>
</file>

<file path=ppt/slides/_rels/slide1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0.jpg"/></Relationships>
</file>

<file path=ppt/slides/_rels/slide1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1.jp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22.jpg"/></Relationships>
</file>

<file path=ppt/slides/_rels/slide2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23.jpg"/></Relationships>
</file>

<file path=ppt/slides/_rels/slide2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24.jpg"/></Relationships>
</file>

<file path=ppt/slides/_rels/slide2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25.jpg"/></Relationships>
</file>

<file path=ppt/slides/_rels/slide2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2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28.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1.emf"/><Relationship Id="rId5" Type="http://schemas.openxmlformats.org/officeDocument/2006/relationships/image" Target="../media/image30.emf"/><Relationship Id="rId4" Type="http://schemas.openxmlformats.org/officeDocument/2006/relationships/image" Target="../media/image29.emf"/></Relationships>
</file>

<file path=ppt/slides/_rels/slide2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3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34.emf"/></Relationships>
</file>

<file path=ppt/slides/_rels/slide32.xml.rels><?xml version="1.0" encoding="UTF-8" standalone="yes"?>
<Relationships xmlns="http://schemas.openxmlformats.org/package/2006/relationships"><Relationship Id="rId3" Type="http://schemas.openxmlformats.org/officeDocument/2006/relationships/image" Target="../media/image35.emf"/><Relationship Id="rId7" Type="http://schemas.openxmlformats.org/officeDocument/2006/relationships/image" Target="../media/image6.emf"/><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38.emf"/><Relationship Id="rId5" Type="http://schemas.openxmlformats.org/officeDocument/2006/relationships/image" Target="../media/image37.emf"/><Relationship Id="rId4" Type="http://schemas.openxmlformats.org/officeDocument/2006/relationships/image" Target="../media/image36.emf"/></Relationships>
</file>

<file path=ppt/slides/_rels/slide3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6.emf"/></Relationships>
</file>

<file path=ppt/slides/_rels/slide3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4.xml"/><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image" Target="../media/image6.emf"/></Relationships>
</file>

<file path=ppt/slides/_rels/slide3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6.emf"/></Relationships>
</file>

<file path=ppt/slides/_rels/slide3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43.jpg"/></Relationships>
</file>

<file path=ppt/slides/_rels/slide3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46.emf"/><Relationship Id="rId5" Type="http://schemas.openxmlformats.org/officeDocument/2006/relationships/image" Target="../media/image4.png"/><Relationship Id="rId4" Type="http://schemas.openxmlformats.org/officeDocument/2006/relationships/image" Target="../media/image3.emf"/></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3.emf"/><Relationship Id="rId4" Type="http://schemas.openxmlformats.org/officeDocument/2006/relationships/image" Target="../media/image1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0" y="0"/>
            <a:ext cx="12191999" cy="6877357"/>
          </a:xfrm>
          <a:prstGeom prst="rect">
            <a:avLst/>
          </a:prstGeom>
          <a:blipFill dpi="0" rotWithShape="1">
            <a:blip r:embed="rId3"/>
            <a:srcRect/>
            <a:stretch>
              <a:fillRect l="-29000" t="-34000" b="-1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8" name="Dikdörtgen 23"/>
          <p:cNvSpPr/>
          <p:nvPr/>
        </p:nvSpPr>
        <p:spPr>
          <a:xfrm flipH="1" flipV="1">
            <a:off x="4120330" y="-3175"/>
            <a:ext cx="8071669"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0 w 7890694"/>
              <a:gd name="connsiteY0" fmla="*/ 0 h 6858000"/>
              <a:gd name="connsiteX1" fmla="*/ 3824748 w 7890694"/>
              <a:gd name="connsiteY1" fmla="*/ 0 h 6858000"/>
              <a:gd name="connsiteX2" fmla="*/ 7890694 w 7890694"/>
              <a:gd name="connsiteY2" fmla="*/ 6858000 h 6858000"/>
              <a:gd name="connsiteX3" fmla="*/ 0 w 7890694"/>
              <a:gd name="connsiteY3" fmla="*/ 6858000 h 6858000"/>
              <a:gd name="connsiteX4" fmla="*/ 0 w 7890694"/>
              <a:gd name="connsiteY4" fmla="*/ 0 h 6858000"/>
              <a:gd name="connsiteX0" fmla="*/ 0 w 7890694"/>
              <a:gd name="connsiteY0" fmla="*/ 0 h 6858000"/>
              <a:gd name="connsiteX1" fmla="*/ 5777373 w 7890694"/>
              <a:gd name="connsiteY1" fmla="*/ 0 h 6858000"/>
              <a:gd name="connsiteX2" fmla="*/ 7890694 w 7890694"/>
              <a:gd name="connsiteY2" fmla="*/ 6858000 h 6858000"/>
              <a:gd name="connsiteX3" fmla="*/ 0 w 7890694"/>
              <a:gd name="connsiteY3" fmla="*/ 6858000 h 6858000"/>
              <a:gd name="connsiteX4" fmla="*/ 0 w 7890694"/>
              <a:gd name="connsiteY4" fmla="*/ 0 h 6858000"/>
              <a:gd name="connsiteX0" fmla="*/ 0 w 8071669"/>
              <a:gd name="connsiteY0" fmla="*/ 0 h 6858000"/>
              <a:gd name="connsiteX1" fmla="*/ 5777373 w 8071669"/>
              <a:gd name="connsiteY1" fmla="*/ 0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777373 w 8071669"/>
              <a:gd name="connsiteY1" fmla="*/ 0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7739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58000 h 6858000"/>
              <a:gd name="connsiteX3" fmla="*/ 0 w 8071669"/>
              <a:gd name="connsiteY3" fmla="*/ 6858000 h 6858000"/>
              <a:gd name="connsiteX4" fmla="*/ 0 w 8071669"/>
              <a:gd name="connsiteY4" fmla="*/ 0 h 6858000"/>
              <a:gd name="connsiteX0" fmla="*/ 0 w 8071669"/>
              <a:gd name="connsiteY0" fmla="*/ 0 h 6858000"/>
              <a:gd name="connsiteX1" fmla="*/ 5977398 w 8071669"/>
              <a:gd name="connsiteY1" fmla="*/ 0 h 6858000"/>
              <a:gd name="connsiteX2" fmla="*/ 8071669 w 8071669"/>
              <a:gd name="connsiteY2" fmla="*/ 6858000 h 6858000"/>
              <a:gd name="connsiteX3" fmla="*/ 0 w 8071669"/>
              <a:gd name="connsiteY3" fmla="*/ 6858000 h 6858000"/>
              <a:gd name="connsiteX4" fmla="*/ 0 w 807166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1669" h="6858000">
                <a:moveTo>
                  <a:pt x="0" y="0"/>
                </a:moveTo>
                <a:lnTo>
                  <a:pt x="5977398" y="0"/>
                </a:lnTo>
                <a:lnTo>
                  <a:pt x="8071669" y="6858000"/>
                </a:lnTo>
                <a:lnTo>
                  <a:pt x="0" y="6858000"/>
                </a:lnTo>
                <a:lnTo>
                  <a:pt x="0" y="0"/>
                </a:lnTo>
                <a:close/>
              </a:path>
            </a:pathLst>
          </a:custGeom>
          <a:solidFill>
            <a:srgbClr val="EE7430">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9" name="Resim 18"/>
          <p:cNvPicPr>
            <a:picLocks noChangeAspect="1"/>
          </p:cNvPicPr>
          <p:nvPr/>
        </p:nvPicPr>
        <p:blipFill>
          <a:blip r:embed="rId4"/>
          <a:stretch>
            <a:fillRect/>
          </a:stretch>
        </p:blipFill>
        <p:spPr>
          <a:xfrm>
            <a:off x="11367914" y="920137"/>
            <a:ext cx="843750" cy="1957500"/>
          </a:xfrm>
          <a:prstGeom prst="rect">
            <a:avLst/>
          </a:prstGeom>
        </p:spPr>
      </p:pic>
      <p:grpSp>
        <p:nvGrpSpPr>
          <p:cNvPr id="2" name="Grup 1"/>
          <p:cNvGrpSpPr/>
          <p:nvPr/>
        </p:nvGrpSpPr>
        <p:grpSpPr>
          <a:xfrm>
            <a:off x="8217860" y="1022926"/>
            <a:ext cx="3427092" cy="1865977"/>
            <a:chOff x="8251988" y="1972564"/>
            <a:chExt cx="3427092" cy="1865977"/>
          </a:xfrm>
        </p:grpSpPr>
        <p:sp>
          <p:nvSpPr>
            <p:cNvPr id="20" name="Metin kutusu 19"/>
            <p:cNvSpPr txBox="1"/>
            <p:nvPr/>
          </p:nvSpPr>
          <p:spPr>
            <a:xfrm>
              <a:off x="8283415" y="1972564"/>
              <a:ext cx="3084499" cy="1323439"/>
            </a:xfrm>
            <a:prstGeom prst="rect">
              <a:avLst/>
            </a:prstGeom>
            <a:noFill/>
          </p:spPr>
          <p:txBody>
            <a:bodyPr wrap="none" rtlCol="0">
              <a:spAutoFit/>
            </a:bodyPr>
            <a:lstStyle/>
            <a:p>
              <a:pPr algn="r"/>
              <a:r>
                <a:rPr lang="tr-TR" sz="8000" b="1" dirty="0">
                  <a:solidFill>
                    <a:schemeClr val="bg1"/>
                  </a:solidFill>
                </a:rPr>
                <a:t>sağlıklı</a:t>
              </a:r>
            </a:p>
          </p:txBody>
        </p:sp>
        <p:sp>
          <p:nvSpPr>
            <p:cNvPr id="23" name="Metin kutusu 22"/>
            <p:cNvSpPr txBox="1"/>
            <p:nvPr/>
          </p:nvSpPr>
          <p:spPr>
            <a:xfrm>
              <a:off x="8251988" y="3007544"/>
              <a:ext cx="3427092" cy="830997"/>
            </a:xfrm>
            <a:prstGeom prst="rect">
              <a:avLst/>
            </a:prstGeom>
            <a:noFill/>
          </p:spPr>
          <p:txBody>
            <a:bodyPr wrap="none" rtlCol="0">
              <a:spAutoFit/>
            </a:bodyPr>
            <a:lstStyle/>
            <a:p>
              <a:r>
                <a:rPr lang="tr-TR" sz="4800" dirty="0">
                  <a:solidFill>
                    <a:schemeClr val="bg1"/>
                  </a:solidFill>
                </a:rPr>
                <a:t>bir</a:t>
              </a:r>
              <a:r>
                <a:rPr lang="tr-TR" sz="4800" b="1" dirty="0">
                  <a:solidFill>
                    <a:schemeClr val="bg1"/>
                  </a:solidFill>
                </a:rPr>
                <a:t> hayat </a:t>
              </a:r>
              <a:r>
                <a:rPr lang="tr-TR" sz="4800" dirty="0">
                  <a:solidFill>
                    <a:schemeClr val="bg1"/>
                  </a:solidFill>
                </a:rPr>
                <a:t>için</a:t>
              </a:r>
            </a:p>
          </p:txBody>
        </p:sp>
      </p:grpSp>
      <p:sp>
        <p:nvSpPr>
          <p:cNvPr id="29" name="Dikdörtgen 23"/>
          <p:cNvSpPr/>
          <p:nvPr/>
        </p:nvSpPr>
        <p:spPr>
          <a:xfrm>
            <a:off x="-19664" y="5295726"/>
            <a:ext cx="5868014" cy="135255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9525 w 5919019"/>
              <a:gd name="connsiteY0" fmla="*/ 4857750 h 6858000"/>
              <a:gd name="connsiteX1" fmla="*/ 3824748 w 5919019"/>
              <a:gd name="connsiteY1" fmla="*/ 0 h 6858000"/>
              <a:gd name="connsiteX2" fmla="*/ 5919019 w 5919019"/>
              <a:gd name="connsiteY2" fmla="*/ 6858000 h 6858000"/>
              <a:gd name="connsiteX3" fmla="*/ 0 w 5919019"/>
              <a:gd name="connsiteY3" fmla="*/ 6858000 h 6858000"/>
              <a:gd name="connsiteX4" fmla="*/ 9525 w 5919019"/>
              <a:gd name="connsiteY4" fmla="*/ 4857750 h 6858000"/>
              <a:gd name="connsiteX0" fmla="*/ 9525 w 5919019"/>
              <a:gd name="connsiteY0" fmla="*/ 0 h 2000250"/>
              <a:gd name="connsiteX1" fmla="*/ 5329698 w 5919019"/>
              <a:gd name="connsiteY1" fmla="*/ 19050 h 2000250"/>
              <a:gd name="connsiteX2" fmla="*/ 5919019 w 5919019"/>
              <a:gd name="connsiteY2" fmla="*/ 2000250 h 2000250"/>
              <a:gd name="connsiteX3" fmla="*/ 0 w 5919019"/>
              <a:gd name="connsiteY3" fmla="*/ 2000250 h 2000250"/>
              <a:gd name="connsiteX4" fmla="*/ 9525 w 5919019"/>
              <a:gd name="connsiteY4" fmla="*/ 0 h 2000250"/>
              <a:gd name="connsiteX0" fmla="*/ 9525 w 5718994"/>
              <a:gd name="connsiteY0" fmla="*/ 0 h 2000250"/>
              <a:gd name="connsiteX1" fmla="*/ 5329698 w 5718994"/>
              <a:gd name="connsiteY1" fmla="*/ 19050 h 2000250"/>
              <a:gd name="connsiteX2" fmla="*/ 5718994 w 5718994"/>
              <a:gd name="connsiteY2" fmla="*/ 1352550 h 2000250"/>
              <a:gd name="connsiteX3" fmla="*/ 0 w 5718994"/>
              <a:gd name="connsiteY3" fmla="*/ 2000250 h 2000250"/>
              <a:gd name="connsiteX4" fmla="*/ 9525 w 5718994"/>
              <a:gd name="connsiteY4" fmla="*/ 0 h 20002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049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2397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0173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10648 w 5718994"/>
              <a:gd name="connsiteY1" fmla="*/ 0 h 1352550"/>
              <a:gd name="connsiteX2" fmla="*/ 5718994 w 5718994"/>
              <a:gd name="connsiteY2" fmla="*/ 1352550 h 1352550"/>
              <a:gd name="connsiteX3" fmla="*/ 0 w 5718994"/>
              <a:gd name="connsiteY3" fmla="*/ 1343025 h 1352550"/>
              <a:gd name="connsiteX4" fmla="*/ 9525 w 5718994"/>
              <a:gd name="connsiteY4" fmla="*/ 0 h 1352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8994" h="1352550">
                <a:moveTo>
                  <a:pt x="9525" y="0"/>
                </a:moveTo>
                <a:lnTo>
                  <a:pt x="5310648" y="0"/>
                </a:lnTo>
                <a:lnTo>
                  <a:pt x="5718994" y="1352550"/>
                </a:lnTo>
                <a:lnTo>
                  <a:pt x="0" y="1343025"/>
                </a:lnTo>
                <a:lnTo>
                  <a:pt x="952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0" name="Dikdörtgen 23"/>
          <p:cNvSpPr/>
          <p:nvPr/>
        </p:nvSpPr>
        <p:spPr>
          <a:xfrm flipH="1" flipV="1">
            <a:off x="5789860" y="5549802"/>
            <a:ext cx="6411664" cy="844395"/>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9525 w 5919019"/>
              <a:gd name="connsiteY0" fmla="*/ 4857750 h 6858000"/>
              <a:gd name="connsiteX1" fmla="*/ 3824748 w 5919019"/>
              <a:gd name="connsiteY1" fmla="*/ 0 h 6858000"/>
              <a:gd name="connsiteX2" fmla="*/ 5919019 w 5919019"/>
              <a:gd name="connsiteY2" fmla="*/ 6858000 h 6858000"/>
              <a:gd name="connsiteX3" fmla="*/ 0 w 5919019"/>
              <a:gd name="connsiteY3" fmla="*/ 6858000 h 6858000"/>
              <a:gd name="connsiteX4" fmla="*/ 9525 w 5919019"/>
              <a:gd name="connsiteY4" fmla="*/ 4857750 h 6858000"/>
              <a:gd name="connsiteX0" fmla="*/ 9525 w 5919019"/>
              <a:gd name="connsiteY0" fmla="*/ 0 h 2000250"/>
              <a:gd name="connsiteX1" fmla="*/ 5329698 w 5919019"/>
              <a:gd name="connsiteY1" fmla="*/ 19050 h 2000250"/>
              <a:gd name="connsiteX2" fmla="*/ 5919019 w 5919019"/>
              <a:gd name="connsiteY2" fmla="*/ 2000250 h 2000250"/>
              <a:gd name="connsiteX3" fmla="*/ 0 w 5919019"/>
              <a:gd name="connsiteY3" fmla="*/ 2000250 h 2000250"/>
              <a:gd name="connsiteX4" fmla="*/ 9525 w 5919019"/>
              <a:gd name="connsiteY4" fmla="*/ 0 h 2000250"/>
              <a:gd name="connsiteX0" fmla="*/ 9525 w 5718994"/>
              <a:gd name="connsiteY0" fmla="*/ 0 h 2000250"/>
              <a:gd name="connsiteX1" fmla="*/ 5329698 w 5718994"/>
              <a:gd name="connsiteY1" fmla="*/ 19050 h 2000250"/>
              <a:gd name="connsiteX2" fmla="*/ 5718994 w 5718994"/>
              <a:gd name="connsiteY2" fmla="*/ 1352550 h 2000250"/>
              <a:gd name="connsiteX3" fmla="*/ 0 w 5718994"/>
              <a:gd name="connsiteY3" fmla="*/ 2000250 h 2000250"/>
              <a:gd name="connsiteX4" fmla="*/ 9525 w 5718994"/>
              <a:gd name="connsiteY4" fmla="*/ 0 h 20002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049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2397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0173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10648 w 5718994"/>
              <a:gd name="connsiteY1" fmla="*/ 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6500044"/>
              <a:gd name="connsiteY0" fmla="*/ 0 h 1343025"/>
              <a:gd name="connsiteX1" fmla="*/ 5310648 w 6500044"/>
              <a:gd name="connsiteY1" fmla="*/ 0 h 1343025"/>
              <a:gd name="connsiteX2" fmla="*/ 6500044 w 6500044"/>
              <a:gd name="connsiteY2" fmla="*/ 1019175 h 1343025"/>
              <a:gd name="connsiteX3" fmla="*/ 0 w 6500044"/>
              <a:gd name="connsiteY3" fmla="*/ 1343025 h 1343025"/>
              <a:gd name="connsiteX4" fmla="*/ 9525 w 6500044"/>
              <a:gd name="connsiteY4" fmla="*/ 0 h 1343025"/>
              <a:gd name="connsiteX0" fmla="*/ 9525 w 6500044"/>
              <a:gd name="connsiteY0" fmla="*/ 0 h 1343025"/>
              <a:gd name="connsiteX1" fmla="*/ 6282198 w 6500044"/>
              <a:gd name="connsiteY1" fmla="*/ 333375 h 1343025"/>
              <a:gd name="connsiteX2" fmla="*/ 6500044 w 6500044"/>
              <a:gd name="connsiteY2" fmla="*/ 1019175 h 1343025"/>
              <a:gd name="connsiteX3" fmla="*/ 0 w 6500044"/>
              <a:gd name="connsiteY3" fmla="*/ 1343025 h 1343025"/>
              <a:gd name="connsiteX4" fmla="*/ 9525 w 6500044"/>
              <a:gd name="connsiteY4" fmla="*/ 0 h 1343025"/>
              <a:gd name="connsiteX0" fmla="*/ 28575 w 6519094"/>
              <a:gd name="connsiteY0" fmla="*/ 0 h 1019175"/>
              <a:gd name="connsiteX1" fmla="*/ 6301248 w 6519094"/>
              <a:gd name="connsiteY1" fmla="*/ 333375 h 1019175"/>
              <a:gd name="connsiteX2" fmla="*/ 6519094 w 6519094"/>
              <a:gd name="connsiteY2" fmla="*/ 1019175 h 1019175"/>
              <a:gd name="connsiteX3" fmla="*/ 0 w 6519094"/>
              <a:gd name="connsiteY3" fmla="*/ 981075 h 1019175"/>
              <a:gd name="connsiteX4" fmla="*/ 28575 w 6519094"/>
              <a:gd name="connsiteY4" fmla="*/ 0 h 1019175"/>
              <a:gd name="connsiteX0" fmla="*/ 28575 w 6519094"/>
              <a:gd name="connsiteY0" fmla="*/ 0 h 1019175"/>
              <a:gd name="connsiteX1" fmla="*/ 6301248 w 6519094"/>
              <a:gd name="connsiteY1" fmla="*/ 333375 h 1019175"/>
              <a:gd name="connsiteX2" fmla="*/ 6519094 w 6519094"/>
              <a:gd name="connsiteY2" fmla="*/ 1019175 h 1019175"/>
              <a:gd name="connsiteX3" fmla="*/ 0 w 6519094"/>
              <a:gd name="connsiteY3" fmla="*/ 1000125 h 1019175"/>
              <a:gd name="connsiteX4" fmla="*/ 28575 w 6519094"/>
              <a:gd name="connsiteY4" fmla="*/ 0 h 1019175"/>
              <a:gd name="connsiteX0" fmla="*/ 28575 w 6519094"/>
              <a:gd name="connsiteY0" fmla="*/ 0 h 1038225"/>
              <a:gd name="connsiteX1" fmla="*/ 6301248 w 6519094"/>
              <a:gd name="connsiteY1" fmla="*/ 333375 h 1038225"/>
              <a:gd name="connsiteX2" fmla="*/ 6519094 w 6519094"/>
              <a:gd name="connsiteY2" fmla="*/ 1019175 h 1038225"/>
              <a:gd name="connsiteX3" fmla="*/ 0 w 6519094"/>
              <a:gd name="connsiteY3" fmla="*/ 1038225 h 1038225"/>
              <a:gd name="connsiteX4" fmla="*/ 28575 w 6519094"/>
              <a:gd name="connsiteY4" fmla="*/ 0 h 1038225"/>
              <a:gd name="connsiteX0" fmla="*/ 28575 w 6519094"/>
              <a:gd name="connsiteY0" fmla="*/ 0 h 1028700"/>
              <a:gd name="connsiteX1" fmla="*/ 6301248 w 6519094"/>
              <a:gd name="connsiteY1" fmla="*/ 333375 h 1028700"/>
              <a:gd name="connsiteX2" fmla="*/ 6519094 w 6519094"/>
              <a:gd name="connsiteY2" fmla="*/ 1019175 h 1028700"/>
              <a:gd name="connsiteX3" fmla="*/ 0 w 6519094"/>
              <a:gd name="connsiteY3" fmla="*/ 1028700 h 1028700"/>
              <a:gd name="connsiteX4" fmla="*/ 28575 w 6519094"/>
              <a:gd name="connsiteY4" fmla="*/ 0 h 1028700"/>
              <a:gd name="connsiteX0" fmla="*/ 0 w 6490519"/>
              <a:gd name="connsiteY0" fmla="*/ 0 h 1019175"/>
              <a:gd name="connsiteX1" fmla="*/ 6272673 w 6490519"/>
              <a:gd name="connsiteY1" fmla="*/ 333375 h 1019175"/>
              <a:gd name="connsiteX2" fmla="*/ 6490519 w 6490519"/>
              <a:gd name="connsiteY2" fmla="*/ 1019175 h 1019175"/>
              <a:gd name="connsiteX3" fmla="*/ 9525 w 6490519"/>
              <a:gd name="connsiteY3" fmla="*/ 1000125 h 1019175"/>
              <a:gd name="connsiteX4" fmla="*/ 0 w 6490519"/>
              <a:gd name="connsiteY4" fmla="*/ 0 h 1019175"/>
              <a:gd name="connsiteX0" fmla="*/ 0 w 6490519"/>
              <a:gd name="connsiteY0" fmla="*/ 0 h 1019175"/>
              <a:gd name="connsiteX1" fmla="*/ 6272673 w 6490519"/>
              <a:gd name="connsiteY1" fmla="*/ 333375 h 1019175"/>
              <a:gd name="connsiteX2" fmla="*/ 6490519 w 6490519"/>
              <a:gd name="connsiteY2" fmla="*/ 1019175 h 1019175"/>
              <a:gd name="connsiteX3" fmla="*/ 9525 w 6490519"/>
              <a:gd name="connsiteY3" fmla="*/ 1019175 h 1019175"/>
              <a:gd name="connsiteX4" fmla="*/ 0 w 6490519"/>
              <a:gd name="connsiteY4" fmla="*/ 0 h 1019175"/>
              <a:gd name="connsiteX0" fmla="*/ 0 w 6480994"/>
              <a:gd name="connsiteY0" fmla="*/ 0 h 781050"/>
              <a:gd name="connsiteX1" fmla="*/ 6263148 w 6480994"/>
              <a:gd name="connsiteY1" fmla="*/ 95250 h 781050"/>
              <a:gd name="connsiteX2" fmla="*/ 6480994 w 6480994"/>
              <a:gd name="connsiteY2" fmla="*/ 781050 h 781050"/>
              <a:gd name="connsiteX3" fmla="*/ 0 w 6480994"/>
              <a:gd name="connsiteY3" fmla="*/ 781050 h 781050"/>
              <a:gd name="connsiteX4" fmla="*/ 0 w 6480994"/>
              <a:gd name="connsiteY4" fmla="*/ 0 h 781050"/>
              <a:gd name="connsiteX0" fmla="*/ 0 w 6480994"/>
              <a:gd name="connsiteY0" fmla="*/ 0 h 742950"/>
              <a:gd name="connsiteX1" fmla="*/ 6263148 w 6480994"/>
              <a:gd name="connsiteY1" fmla="*/ 57150 h 742950"/>
              <a:gd name="connsiteX2" fmla="*/ 6480994 w 6480994"/>
              <a:gd name="connsiteY2" fmla="*/ 742950 h 742950"/>
              <a:gd name="connsiteX3" fmla="*/ 0 w 6480994"/>
              <a:gd name="connsiteY3" fmla="*/ 742950 h 742950"/>
              <a:gd name="connsiteX4" fmla="*/ 0 w 6480994"/>
              <a:gd name="connsiteY4" fmla="*/ 0 h 742950"/>
              <a:gd name="connsiteX0" fmla="*/ 0 w 6480994"/>
              <a:gd name="connsiteY0" fmla="*/ 0 h 723900"/>
              <a:gd name="connsiteX1" fmla="*/ 6263148 w 6480994"/>
              <a:gd name="connsiteY1" fmla="*/ 38100 h 723900"/>
              <a:gd name="connsiteX2" fmla="*/ 6480994 w 6480994"/>
              <a:gd name="connsiteY2" fmla="*/ 723900 h 723900"/>
              <a:gd name="connsiteX3" fmla="*/ 0 w 6480994"/>
              <a:gd name="connsiteY3" fmla="*/ 723900 h 723900"/>
              <a:gd name="connsiteX4" fmla="*/ 0 w 6480994"/>
              <a:gd name="connsiteY4" fmla="*/ 0 h 723900"/>
              <a:gd name="connsiteX0" fmla="*/ 0 w 6480994"/>
              <a:gd name="connsiteY0" fmla="*/ 0 h 704850"/>
              <a:gd name="connsiteX1" fmla="*/ 6263148 w 6480994"/>
              <a:gd name="connsiteY1" fmla="*/ 19050 h 704850"/>
              <a:gd name="connsiteX2" fmla="*/ 6480994 w 6480994"/>
              <a:gd name="connsiteY2" fmla="*/ 704850 h 704850"/>
              <a:gd name="connsiteX3" fmla="*/ 0 w 6480994"/>
              <a:gd name="connsiteY3" fmla="*/ 704850 h 704850"/>
              <a:gd name="connsiteX4" fmla="*/ 0 w 6480994"/>
              <a:gd name="connsiteY4" fmla="*/ 0 h 704850"/>
              <a:gd name="connsiteX0" fmla="*/ 0 w 6480994"/>
              <a:gd name="connsiteY0" fmla="*/ 0 h 685800"/>
              <a:gd name="connsiteX1" fmla="*/ 6263148 w 6480994"/>
              <a:gd name="connsiteY1" fmla="*/ 0 h 685800"/>
              <a:gd name="connsiteX2" fmla="*/ 6480994 w 6480994"/>
              <a:gd name="connsiteY2" fmla="*/ 685800 h 685800"/>
              <a:gd name="connsiteX3" fmla="*/ 0 w 6480994"/>
              <a:gd name="connsiteY3" fmla="*/ 685800 h 685800"/>
              <a:gd name="connsiteX4" fmla="*/ 0 w 6480994"/>
              <a:gd name="connsiteY4" fmla="*/ 0 h 685800"/>
              <a:gd name="connsiteX0" fmla="*/ 0 w 6500044"/>
              <a:gd name="connsiteY0" fmla="*/ 0 h 685800"/>
              <a:gd name="connsiteX1" fmla="*/ 6263148 w 6500044"/>
              <a:gd name="connsiteY1" fmla="*/ 0 h 685800"/>
              <a:gd name="connsiteX2" fmla="*/ 6500044 w 6500044"/>
              <a:gd name="connsiteY2" fmla="*/ 685800 h 685800"/>
              <a:gd name="connsiteX3" fmla="*/ 0 w 6500044"/>
              <a:gd name="connsiteY3" fmla="*/ 685800 h 685800"/>
              <a:gd name="connsiteX4" fmla="*/ 0 w 6500044"/>
              <a:gd name="connsiteY4" fmla="*/ 0 h 685800"/>
              <a:gd name="connsiteX0" fmla="*/ 0 w 6519094"/>
              <a:gd name="connsiteY0" fmla="*/ 0 h 685800"/>
              <a:gd name="connsiteX1" fmla="*/ 6263148 w 6519094"/>
              <a:gd name="connsiteY1" fmla="*/ 0 h 685800"/>
              <a:gd name="connsiteX2" fmla="*/ 6519094 w 6519094"/>
              <a:gd name="connsiteY2" fmla="*/ 685800 h 685800"/>
              <a:gd name="connsiteX3" fmla="*/ 0 w 6519094"/>
              <a:gd name="connsiteY3" fmla="*/ 685800 h 685800"/>
              <a:gd name="connsiteX4" fmla="*/ 0 w 6519094"/>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094" h="685800">
                <a:moveTo>
                  <a:pt x="0" y="0"/>
                </a:moveTo>
                <a:lnTo>
                  <a:pt x="6263148" y="0"/>
                </a:lnTo>
                <a:lnTo>
                  <a:pt x="6519094" y="685800"/>
                </a:lnTo>
                <a:lnTo>
                  <a:pt x="0" y="6858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5" name="Dikdörtgen 24"/>
          <p:cNvSpPr/>
          <p:nvPr/>
        </p:nvSpPr>
        <p:spPr>
          <a:xfrm>
            <a:off x="3812004" y="-9525"/>
            <a:ext cx="2422729"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3" name="Grup 2"/>
          <p:cNvGrpSpPr/>
          <p:nvPr/>
        </p:nvGrpSpPr>
        <p:grpSpPr>
          <a:xfrm>
            <a:off x="11298543" y="5676774"/>
            <a:ext cx="903289" cy="602840"/>
            <a:chOff x="11298543" y="5676774"/>
            <a:chExt cx="903289" cy="602840"/>
          </a:xfrm>
        </p:grpSpPr>
        <p:sp>
          <p:nvSpPr>
            <p:cNvPr id="1024" name="Rectangle 13"/>
            <p:cNvSpPr>
              <a:spLocks noChangeArrowheads="1"/>
            </p:cNvSpPr>
            <p:nvPr/>
          </p:nvSpPr>
          <p:spPr bwMode="auto">
            <a:xfrm>
              <a:off x="12011025" y="5676774"/>
              <a:ext cx="190807" cy="602840"/>
            </a:xfrm>
            <a:prstGeom prst="rect">
              <a:avLst/>
            </a:pr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36" name="Metin kutusu 35"/>
            <p:cNvSpPr txBox="1"/>
            <p:nvPr/>
          </p:nvSpPr>
          <p:spPr>
            <a:xfrm>
              <a:off x="11298543" y="5745534"/>
              <a:ext cx="692818" cy="461665"/>
            </a:xfrm>
            <a:prstGeom prst="rect">
              <a:avLst/>
            </a:prstGeom>
            <a:noFill/>
          </p:spPr>
          <p:txBody>
            <a:bodyPr wrap="none" rtlCol="0">
              <a:spAutoFit/>
            </a:bodyPr>
            <a:lstStyle/>
            <a:p>
              <a:r>
                <a:rPr lang="tr-TR" sz="2400" b="1" dirty="0">
                  <a:solidFill>
                    <a:srgbClr val="231F20"/>
                  </a:solidFill>
                </a:rPr>
                <a:t>LİSE</a:t>
              </a:r>
            </a:p>
          </p:txBody>
        </p:sp>
      </p:grpSp>
      <p:pic>
        <p:nvPicPr>
          <p:cNvPr id="15" name="Resim 14">
            <a:extLst>
              <a:ext uri="{FF2B5EF4-FFF2-40B4-BE49-F238E27FC236}">
                <a16:creationId xmlns:a16="http://schemas.microsoft.com/office/drawing/2014/main" id="{7C086112-46C1-C24E-9BFC-30DBFAEB0E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200" y="5532150"/>
            <a:ext cx="4860636" cy="819727"/>
          </a:xfrm>
          <a:prstGeom prst="rect">
            <a:avLst/>
          </a:prstGeom>
        </p:spPr>
      </p:pic>
    </p:spTree>
    <p:extLst>
      <p:ext uri="{BB962C8B-B14F-4D97-AF65-F5344CB8AC3E}">
        <p14:creationId xmlns:p14="http://schemas.microsoft.com/office/powerpoint/2010/main" val="1176655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250" fill="hold"/>
                                        <p:tgtEl>
                                          <p:spTgt spid="28"/>
                                        </p:tgtEl>
                                        <p:attrNameLst>
                                          <p:attrName>ppt_x</p:attrName>
                                        </p:attrNameLst>
                                      </p:cBhvr>
                                      <p:tavLst>
                                        <p:tav tm="0">
                                          <p:val>
                                            <p:strVal val="1+#ppt_w/2"/>
                                          </p:val>
                                        </p:tav>
                                        <p:tav tm="100000">
                                          <p:val>
                                            <p:strVal val="#ppt_x"/>
                                          </p:val>
                                        </p:tav>
                                      </p:tavLst>
                                    </p:anim>
                                    <p:anim calcmode="lin" valueType="num">
                                      <p:cBhvr additive="base">
                                        <p:cTn id="8" dur="250" fill="hold"/>
                                        <p:tgtEl>
                                          <p:spTgt spid="28"/>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250"/>
                                        <p:tgtEl>
                                          <p:spTgt spid="25"/>
                                        </p:tgtEl>
                                      </p:cBhvr>
                                    </p:animEffect>
                                  </p:childTnLst>
                                </p:cTn>
                              </p:par>
                            </p:childTnLst>
                          </p:cTn>
                        </p:par>
                        <p:par>
                          <p:cTn id="13" fill="hold">
                            <p:stCondLst>
                              <p:cond delay="500"/>
                            </p:stCondLst>
                            <p:childTnLst>
                              <p:par>
                                <p:cTn id="14" presetID="2" presetClass="entr" presetSubtype="2"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250" fill="hold"/>
                                        <p:tgtEl>
                                          <p:spTgt spid="19"/>
                                        </p:tgtEl>
                                        <p:attrNameLst>
                                          <p:attrName>ppt_x</p:attrName>
                                        </p:attrNameLst>
                                      </p:cBhvr>
                                      <p:tavLst>
                                        <p:tav tm="0">
                                          <p:val>
                                            <p:strVal val="1+#ppt_w/2"/>
                                          </p:val>
                                        </p:tav>
                                        <p:tav tm="100000">
                                          <p:val>
                                            <p:strVal val="#ppt_x"/>
                                          </p:val>
                                        </p:tav>
                                      </p:tavLst>
                                    </p:anim>
                                    <p:anim calcmode="lin" valueType="num">
                                      <p:cBhvr additive="base">
                                        <p:cTn id="17" dur="250" fill="hold"/>
                                        <p:tgtEl>
                                          <p:spTgt spid="19"/>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2" presetClass="entr" presetSubtype="2" fill="hold" grpId="0" nodeType="afterEffect">
                                  <p:stCondLst>
                                    <p:cond delay="0"/>
                                  </p:stCondLst>
                                  <p:childTnLst>
                                    <p:set>
                                      <p:cBhvr>
                                        <p:cTn id="20" dur="1" fill="hold">
                                          <p:stCondLst>
                                            <p:cond delay="0"/>
                                          </p:stCondLst>
                                        </p:cTn>
                                        <p:tgtEl>
                                          <p:spTgt spid="30"/>
                                        </p:tgtEl>
                                        <p:attrNameLst>
                                          <p:attrName>style.visibility</p:attrName>
                                        </p:attrNameLst>
                                      </p:cBhvr>
                                      <p:to>
                                        <p:strVal val="visible"/>
                                      </p:to>
                                    </p:set>
                                    <p:anim calcmode="lin" valueType="num">
                                      <p:cBhvr additive="base">
                                        <p:cTn id="21" dur="250" fill="hold"/>
                                        <p:tgtEl>
                                          <p:spTgt spid="30"/>
                                        </p:tgtEl>
                                        <p:attrNameLst>
                                          <p:attrName>ppt_x</p:attrName>
                                        </p:attrNameLst>
                                      </p:cBhvr>
                                      <p:tavLst>
                                        <p:tav tm="0">
                                          <p:val>
                                            <p:strVal val="1+#ppt_w/2"/>
                                          </p:val>
                                        </p:tav>
                                        <p:tav tm="100000">
                                          <p:val>
                                            <p:strVal val="#ppt_x"/>
                                          </p:val>
                                        </p:tav>
                                      </p:tavLst>
                                    </p:anim>
                                    <p:anim calcmode="lin" valueType="num">
                                      <p:cBhvr additive="base">
                                        <p:cTn id="22" dur="250" fill="hold"/>
                                        <p:tgtEl>
                                          <p:spTgt spid="30"/>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additive="base">
                                        <p:cTn id="25" dur="250" fill="hold"/>
                                        <p:tgtEl>
                                          <p:spTgt spid="29"/>
                                        </p:tgtEl>
                                        <p:attrNameLst>
                                          <p:attrName>ppt_x</p:attrName>
                                        </p:attrNameLst>
                                      </p:cBhvr>
                                      <p:tavLst>
                                        <p:tav tm="0">
                                          <p:val>
                                            <p:strVal val="0-#ppt_w/2"/>
                                          </p:val>
                                        </p:tav>
                                        <p:tav tm="100000">
                                          <p:val>
                                            <p:strVal val="#ppt_x"/>
                                          </p:val>
                                        </p:tav>
                                      </p:tavLst>
                                    </p:anim>
                                    <p:anim calcmode="lin" valueType="num">
                                      <p:cBhvr additive="base">
                                        <p:cTn id="26" dur="250" fill="hold"/>
                                        <p:tgtEl>
                                          <p:spTgt spid="29"/>
                                        </p:tgtEl>
                                        <p:attrNameLst>
                                          <p:attrName>ppt_y</p:attrName>
                                        </p:attrNameLst>
                                      </p:cBhvr>
                                      <p:tavLst>
                                        <p:tav tm="0">
                                          <p:val>
                                            <p:strVal val="#ppt_y"/>
                                          </p:val>
                                        </p:tav>
                                        <p:tav tm="100000">
                                          <p:val>
                                            <p:strVal val="#ppt_y"/>
                                          </p:val>
                                        </p:tav>
                                      </p:tavLst>
                                    </p:anim>
                                  </p:childTnLst>
                                </p:cTn>
                              </p:par>
                            </p:childTnLst>
                          </p:cTn>
                        </p:par>
                        <p:par>
                          <p:cTn id="27" fill="hold">
                            <p:stCondLst>
                              <p:cond delay="1000"/>
                            </p:stCondLst>
                            <p:childTnLst>
                              <p:par>
                                <p:cTn id="28" presetID="10" presetClass="entr" presetSubtype="0" fill="hold" nodeType="after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250"/>
                                        <p:tgtEl>
                                          <p:spTgt spid="2"/>
                                        </p:tgtEl>
                                      </p:cBhvr>
                                    </p:animEffect>
                                  </p:childTnLst>
                                </p:cTn>
                              </p:par>
                              <p:par>
                                <p:cTn id="31" presetID="10" presetClass="entr" presetSubtype="0" fill="hold" nodeType="with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2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Metin kutusu 27"/>
          <p:cNvSpPr txBox="1"/>
          <p:nvPr/>
        </p:nvSpPr>
        <p:spPr>
          <a:xfrm>
            <a:off x="356650" y="436575"/>
            <a:ext cx="8263160"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5400" b="1" i="0" u="none" strike="noStrike" kern="1200" cap="none" spc="0" normalizeH="0" baseline="0" noProof="0" dirty="0">
                <a:ln>
                  <a:noFill/>
                </a:ln>
                <a:solidFill>
                  <a:prstClr val="black"/>
                </a:solidFill>
                <a:effectLst/>
                <a:uLnTx/>
                <a:uFillTx/>
                <a:latin typeface="Calibri" panose="020F0502020204030204"/>
                <a:ea typeface="+mn-ea"/>
                <a:cs typeface="+mn-cs"/>
              </a:rPr>
              <a:t>Hangi Besin, Hangi Yaprağa?</a:t>
            </a:r>
          </a:p>
        </p:txBody>
      </p:sp>
      <p:sp>
        <p:nvSpPr>
          <p:cNvPr id="11" name="Dikdörtgen 10"/>
          <p:cNvSpPr/>
          <p:nvPr/>
        </p:nvSpPr>
        <p:spPr>
          <a:xfrm>
            <a:off x="419374" y="1174006"/>
            <a:ext cx="6638750" cy="507831"/>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tr-TR" sz="1800" b="0" i="0" u="none" strike="noStrike" kern="1200" cap="none" spc="0" normalizeH="0" baseline="0" noProof="0" dirty="0">
                <a:ln>
                  <a:noFill/>
                </a:ln>
                <a:solidFill>
                  <a:srgbClr val="231F20"/>
                </a:solidFill>
                <a:effectLst/>
                <a:uLnTx/>
                <a:uFillTx/>
                <a:latin typeface="Calibri" panose="020F0502020204030204"/>
                <a:ea typeface="+mn-ea"/>
                <a:cs typeface="+mn-cs"/>
              </a:rPr>
              <a:t>Aşağıdaki gıdalar, dört yapraklı  yoncanın hangi  yaprağına  gelmeli?</a:t>
            </a:r>
          </a:p>
        </p:txBody>
      </p:sp>
      <p:grpSp>
        <p:nvGrpSpPr>
          <p:cNvPr id="12" name="Grup 11"/>
          <p:cNvGrpSpPr/>
          <p:nvPr/>
        </p:nvGrpSpPr>
        <p:grpSpPr>
          <a:xfrm>
            <a:off x="5627437" y="3843556"/>
            <a:ext cx="1951038" cy="1808163"/>
            <a:chOff x="3365500" y="2435225"/>
            <a:chExt cx="1951038" cy="1808163"/>
          </a:xfrm>
        </p:grpSpPr>
        <p:sp>
          <p:nvSpPr>
            <p:cNvPr id="14" name="Freeform 10"/>
            <p:cNvSpPr>
              <a:spLocks/>
            </p:cNvSpPr>
            <p:nvPr/>
          </p:nvSpPr>
          <p:spPr bwMode="auto">
            <a:xfrm>
              <a:off x="3365500" y="2457450"/>
              <a:ext cx="1938338" cy="1785938"/>
            </a:xfrm>
            <a:custGeom>
              <a:avLst/>
              <a:gdLst>
                <a:gd name="T0" fmla="*/ 128 w 631"/>
                <a:gd name="T1" fmla="*/ 545 h 581"/>
                <a:gd name="T2" fmla="*/ 351 w 631"/>
                <a:gd name="T3" fmla="*/ 452 h 581"/>
                <a:gd name="T4" fmla="*/ 358 w 631"/>
                <a:gd name="T5" fmla="*/ 440 h 581"/>
                <a:gd name="T6" fmla="*/ 372 w 631"/>
                <a:gd name="T7" fmla="*/ 446 h 581"/>
                <a:gd name="T8" fmla="*/ 595 w 631"/>
                <a:gd name="T9" fmla="*/ 353 h 581"/>
                <a:gd name="T10" fmla="*/ 502 w 631"/>
                <a:gd name="T11" fmla="*/ 130 h 581"/>
                <a:gd name="T12" fmla="*/ 488 w 631"/>
                <a:gd name="T13" fmla="*/ 124 h 581"/>
                <a:gd name="T14" fmla="*/ 175 w 631"/>
                <a:gd name="T15" fmla="*/ 0 h 581"/>
                <a:gd name="T16" fmla="*/ 42 w 631"/>
                <a:gd name="T17" fmla="*/ 308 h 581"/>
                <a:gd name="T18" fmla="*/ 36 w 631"/>
                <a:gd name="T19" fmla="*/ 322 h 581"/>
                <a:gd name="T20" fmla="*/ 128 w 631"/>
                <a:gd name="T21" fmla="*/ 545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1" h="581">
                  <a:moveTo>
                    <a:pt x="128" y="545"/>
                  </a:moveTo>
                  <a:cubicBezTo>
                    <a:pt x="216" y="581"/>
                    <a:pt x="315" y="539"/>
                    <a:pt x="351" y="452"/>
                  </a:cubicBezTo>
                  <a:cubicBezTo>
                    <a:pt x="358" y="440"/>
                    <a:pt x="358" y="440"/>
                    <a:pt x="358" y="440"/>
                  </a:cubicBezTo>
                  <a:cubicBezTo>
                    <a:pt x="372" y="446"/>
                    <a:pt x="372" y="446"/>
                    <a:pt x="372" y="446"/>
                  </a:cubicBezTo>
                  <a:cubicBezTo>
                    <a:pt x="459" y="482"/>
                    <a:pt x="559" y="441"/>
                    <a:pt x="595" y="353"/>
                  </a:cubicBezTo>
                  <a:cubicBezTo>
                    <a:pt x="631" y="266"/>
                    <a:pt x="590" y="166"/>
                    <a:pt x="502" y="130"/>
                  </a:cubicBezTo>
                  <a:cubicBezTo>
                    <a:pt x="488" y="124"/>
                    <a:pt x="488" y="124"/>
                    <a:pt x="488" y="124"/>
                  </a:cubicBezTo>
                  <a:cubicBezTo>
                    <a:pt x="488" y="124"/>
                    <a:pt x="274" y="57"/>
                    <a:pt x="175" y="0"/>
                  </a:cubicBezTo>
                  <a:cubicBezTo>
                    <a:pt x="145" y="108"/>
                    <a:pt x="42" y="308"/>
                    <a:pt x="42" y="308"/>
                  </a:cubicBezTo>
                  <a:cubicBezTo>
                    <a:pt x="36" y="322"/>
                    <a:pt x="36" y="322"/>
                    <a:pt x="36" y="322"/>
                  </a:cubicBezTo>
                  <a:cubicBezTo>
                    <a:pt x="0" y="409"/>
                    <a:pt x="41" y="509"/>
                    <a:pt x="128" y="545"/>
                  </a:cubicBezTo>
                  <a:close/>
                </a:path>
              </a:pathLst>
            </a:custGeom>
            <a:solidFill>
              <a:srgbClr val="DADA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11"/>
            <p:cNvSpPr>
              <a:spLocks/>
            </p:cNvSpPr>
            <p:nvPr/>
          </p:nvSpPr>
          <p:spPr bwMode="auto">
            <a:xfrm>
              <a:off x="3376613" y="2435225"/>
              <a:ext cx="1939925" cy="1785938"/>
            </a:xfrm>
            <a:custGeom>
              <a:avLst/>
              <a:gdLst>
                <a:gd name="T0" fmla="*/ 128 w 631"/>
                <a:gd name="T1" fmla="*/ 545 h 581"/>
                <a:gd name="T2" fmla="*/ 351 w 631"/>
                <a:gd name="T3" fmla="*/ 452 h 581"/>
                <a:gd name="T4" fmla="*/ 358 w 631"/>
                <a:gd name="T5" fmla="*/ 440 h 581"/>
                <a:gd name="T6" fmla="*/ 372 w 631"/>
                <a:gd name="T7" fmla="*/ 446 h 581"/>
                <a:gd name="T8" fmla="*/ 595 w 631"/>
                <a:gd name="T9" fmla="*/ 353 h 581"/>
                <a:gd name="T10" fmla="*/ 502 w 631"/>
                <a:gd name="T11" fmla="*/ 131 h 581"/>
                <a:gd name="T12" fmla="*/ 488 w 631"/>
                <a:gd name="T13" fmla="*/ 125 h 581"/>
                <a:gd name="T14" fmla="*/ 175 w 631"/>
                <a:gd name="T15" fmla="*/ 0 h 581"/>
                <a:gd name="T16" fmla="*/ 42 w 631"/>
                <a:gd name="T17" fmla="*/ 308 h 581"/>
                <a:gd name="T18" fmla="*/ 36 w 631"/>
                <a:gd name="T19" fmla="*/ 322 h 581"/>
                <a:gd name="T20" fmla="*/ 128 w 631"/>
                <a:gd name="T21" fmla="*/ 545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1" h="581">
                  <a:moveTo>
                    <a:pt x="128" y="545"/>
                  </a:moveTo>
                  <a:cubicBezTo>
                    <a:pt x="216" y="581"/>
                    <a:pt x="315" y="540"/>
                    <a:pt x="351" y="452"/>
                  </a:cubicBezTo>
                  <a:cubicBezTo>
                    <a:pt x="358" y="440"/>
                    <a:pt x="358" y="440"/>
                    <a:pt x="358" y="440"/>
                  </a:cubicBezTo>
                  <a:cubicBezTo>
                    <a:pt x="372" y="446"/>
                    <a:pt x="372" y="446"/>
                    <a:pt x="372" y="446"/>
                  </a:cubicBezTo>
                  <a:cubicBezTo>
                    <a:pt x="459" y="482"/>
                    <a:pt x="559" y="441"/>
                    <a:pt x="595" y="353"/>
                  </a:cubicBezTo>
                  <a:cubicBezTo>
                    <a:pt x="631" y="266"/>
                    <a:pt x="590" y="167"/>
                    <a:pt x="502" y="131"/>
                  </a:cubicBezTo>
                  <a:cubicBezTo>
                    <a:pt x="488" y="125"/>
                    <a:pt x="488" y="125"/>
                    <a:pt x="488" y="125"/>
                  </a:cubicBezTo>
                  <a:cubicBezTo>
                    <a:pt x="488" y="125"/>
                    <a:pt x="274" y="58"/>
                    <a:pt x="175" y="0"/>
                  </a:cubicBezTo>
                  <a:cubicBezTo>
                    <a:pt x="145" y="109"/>
                    <a:pt x="42" y="308"/>
                    <a:pt x="42" y="308"/>
                  </a:cubicBezTo>
                  <a:cubicBezTo>
                    <a:pt x="36" y="322"/>
                    <a:pt x="36" y="322"/>
                    <a:pt x="36" y="322"/>
                  </a:cubicBezTo>
                  <a:cubicBezTo>
                    <a:pt x="0" y="410"/>
                    <a:pt x="41" y="509"/>
                    <a:pt x="128" y="545"/>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7" name="Grup 16"/>
          <p:cNvGrpSpPr/>
          <p:nvPr/>
        </p:nvGrpSpPr>
        <p:grpSpPr>
          <a:xfrm>
            <a:off x="4695575" y="1956019"/>
            <a:ext cx="1954213" cy="1795463"/>
            <a:chOff x="2433638" y="547688"/>
            <a:chExt cx="1954213" cy="1795463"/>
          </a:xfrm>
        </p:grpSpPr>
        <p:sp>
          <p:nvSpPr>
            <p:cNvPr id="18" name="Freeform 14"/>
            <p:cNvSpPr>
              <a:spLocks/>
            </p:cNvSpPr>
            <p:nvPr/>
          </p:nvSpPr>
          <p:spPr bwMode="auto">
            <a:xfrm>
              <a:off x="2433638" y="560388"/>
              <a:ext cx="1939925" cy="1782763"/>
            </a:xfrm>
            <a:custGeom>
              <a:avLst/>
              <a:gdLst>
                <a:gd name="T0" fmla="*/ 502 w 631"/>
                <a:gd name="T1" fmla="*/ 36 h 580"/>
                <a:gd name="T2" fmla="*/ 280 w 631"/>
                <a:gd name="T3" fmla="*/ 128 h 580"/>
                <a:gd name="T4" fmla="*/ 273 w 631"/>
                <a:gd name="T5" fmla="*/ 140 h 580"/>
                <a:gd name="T6" fmla="*/ 259 w 631"/>
                <a:gd name="T7" fmla="*/ 135 h 580"/>
                <a:gd name="T8" fmla="*/ 36 w 631"/>
                <a:gd name="T9" fmla="*/ 227 h 580"/>
                <a:gd name="T10" fmla="*/ 129 w 631"/>
                <a:gd name="T11" fmla="*/ 450 h 580"/>
                <a:gd name="T12" fmla="*/ 143 w 631"/>
                <a:gd name="T13" fmla="*/ 456 h 580"/>
                <a:gd name="T14" fmla="*/ 456 w 631"/>
                <a:gd name="T15" fmla="*/ 580 h 580"/>
                <a:gd name="T16" fmla="*/ 589 w 631"/>
                <a:gd name="T17" fmla="*/ 271 h 580"/>
                <a:gd name="T18" fmla="*/ 594 w 631"/>
                <a:gd name="T19" fmla="*/ 257 h 580"/>
                <a:gd name="T20" fmla="*/ 502 w 631"/>
                <a:gd name="T21" fmla="*/ 36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1" h="580">
                  <a:moveTo>
                    <a:pt x="502" y="36"/>
                  </a:moveTo>
                  <a:cubicBezTo>
                    <a:pt x="415" y="0"/>
                    <a:pt x="316" y="41"/>
                    <a:pt x="280" y="128"/>
                  </a:cubicBezTo>
                  <a:cubicBezTo>
                    <a:pt x="273" y="140"/>
                    <a:pt x="273" y="140"/>
                    <a:pt x="273" y="140"/>
                  </a:cubicBezTo>
                  <a:cubicBezTo>
                    <a:pt x="259" y="135"/>
                    <a:pt x="259" y="135"/>
                    <a:pt x="259" y="135"/>
                  </a:cubicBezTo>
                  <a:cubicBezTo>
                    <a:pt x="171" y="99"/>
                    <a:pt x="72" y="140"/>
                    <a:pt x="36" y="227"/>
                  </a:cubicBezTo>
                  <a:cubicBezTo>
                    <a:pt x="0" y="315"/>
                    <a:pt x="41" y="414"/>
                    <a:pt x="129" y="450"/>
                  </a:cubicBezTo>
                  <a:cubicBezTo>
                    <a:pt x="143" y="456"/>
                    <a:pt x="143" y="456"/>
                    <a:pt x="143" y="456"/>
                  </a:cubicBezTo>
                  <a:cubicBezTo>
                    <a:pt x="143" y="456"/>
                    <a:pt x="357" y="523"/>
                    <a:pt x="456" y="580"/>
                  </a:cubicBezTo>
                  <a:cubicBezTo>
                    <a:pt x="484" y="468"/>
                    <a:pt x="589" y="271"/>
                    <a:pt x="589" y="271"/>
                  </a:cubicBezTo>
                  <a:cubicBezTo>
                    <a:pt x="594" y="257"/>
                    <a:pt x="594" y="257"/>
                    <a:pt x="594" y="257"/>
                  </a:cubicBezTo>
                  <a:cubicBezTo>
                    <a:pt x="631" y="171"/>
                    <a:pt x="590" y="72"/>
                    <a:pt x="502" y="36"/>
                  </a:cubicBezTo>
                  <a:close/>
                </a:path>
              </a:pathLst>
            </a:custGeom>
            <a:solidFill>
              <a:srgbClr val="3AA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15"/>
            <p:cNvSpPr>
              <a:spLocks/>
            </p:cNvSpPr>
            <p:nvPr/>
          </p:nvSpPr>
          <p:spPr bwMode="auto">
            <a:xfrm>
              <a:off x="2449513" y="547688"/>
              <a:ext cx="1938338" cy="1782763"/>
            </a:xfrm>
            <a:custGeom>
              <a:avLst/>
              <a:gdLst>
                <a:gd name="T0" fmla="*/ 502 w 631"/>
                <a:gd name="T1" fmla="*/ 36 h 580"/>
                <a:gd name="T2" fmla="*/ 280 w 631"/>
                <a:gd name="T3" fmla="*/ 128 h 580"/>
                <a:gd name="T4" fmla="*/ 273 w 631"/>
                <a:gd name="T5" fmla="*/ 140 h 580"/>
                <a:gd name="T6" fmla="*/ 259 w 631"/>
                <a:gd name="T7" fmla="*/ 135 h 580"/>
                <a:gd name="T8" fmla="*/ 36 w 631"/>
                <a:gd name="T9" fmla="*/ 227 h 580"/>
                <a:gd name="T10" fmla="*/ 129 w 631"/>
                <a:gd name="T11" fmla="*/ 450 h 580"/>
                <a:gd name="T12" fmla="*/ 143 w 631"/>
                <a:gd name="T13" fmla="*/ 456 h 580"/>
                <a:gd name="T14" fmla="*/ 456 w 631"/>
                <a:gd name="T15" fmla="*/ 580 h 580"/>
                <a:gd name="T16" fmla="*/ 589 w 631"/>
                <a:gd name="T17" fmla="*/ 271 h 580"/>
                <a:gd name="T18" fmla="*/ 594 w 631"/>
                <a:gd name="T19" fmla="*/ 257 h 580"/>
                <a:gd name="T20" fmla="*/ 502 w 631"/>
                <a:gd name="T21" fmla="*/ 36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1" h="580">
                  <a:moveTo>
                    <a:pt x="502" y="36"/>
                  </a:moveTo>
                  <a:cubicBezTo>
                    <a:pt x="415" y="0"/>
                    <a:pt x="316" y="41"/>
                    <a:pt x="280" y="128"/>
                  </a:cubicBezTo>
                  <a:cubicBezTo>
                    <a:pt x="273" y="140"/>
                    <a:pt x="273" y="140"/>
                    <a:pt x="273" y="140"/>
                  </a:cubicBezTo>
                  <a:cubicBezTo>
                    <a:pt x="259" y="135"/>
                    <a:pt x="259" y="135"/>
                    <a:pt x="259" y="135"/>
                  </a:cubicBezTo>
                  <a:cubicBezTo>
                    <a:pt x="171" y="99"/>
                    <a:pt x="72" y="140"/>
                    <a:pt x="36" y="227"/>
                  </a:cubicBezTo>
                  <a:cubicBezTo>
                    <a:pt x="0" y="315"/>
                    <a:pt x="41" y="414"/>
                    <a:pt x="129" y="450"/>
                  </a:cubicBezTo>
                  <a:cubicBezTo>
                    <a:pt x="143" y="456"/>
                    <a:pt x="143" y="456"/>
                    <a:pt x="143" y="456"/>
                  </a:cubicBezTo>
                  <a:cubicBezTo>
                    <a:pt x="143" y="456"/>
                    <a:pt x="357" y="523"/>
                    <a:pt x="456" y="580"/>
                  </a:cubicBezTo>
                  <a:cubicBezTo>
                    <a:pt x="484" y="468"/>
                    <a:pt x="589" y="271"/>
                    <a:pt x="589" y="271"/>
                  </a:cubicBezTo>
                  <a:cubicBezTo>
                    <a:pt x="594" y="257"/>
                    <a:pt x="594" y="257"/>
                    <a:pt x="594" y="257"/>
                  </a:cubicBezTo>
                  <a:cubicBezTo>
                    <a:pt x="631" y="171"/>
                    <a:pt x="590" y="72"/>
                    <a:pt x="502" y="36"/>
                  </a:cubicBezTo>
                  <a:close/>
                </a:path>
              </a:pathLst>
            </a:custGeom>
            <a:solidFill>
              <a:srgbClr val="95C1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0" name="Grup 19"/>
          <p:cNvGrpSpPr/>
          <p:nvPr/>
        </p:nvGrpSpPr>
        <p:grpSpPr>
          <a:xfrm>
            <a:off x="4308225" y="3272056"/>
            <a:ext cx="1795463" cy="1962150"/>
            <a:chOff x="2046288" y="1863725"/>
            <a:chExt cx="1795463" cy="1962150"/>
          </a:xfrm>
        </p:grpSpPr>
        <p:sp>
          <p:nvSpPr>
            <p:cNvPr id="21" name="Freeform 20"/>
            <p:cNvSpPr>
              <a:spLocks/>
            </p:cNvSpPr>
            <p:nvPr/>
          </p:nvSpPr>
          <p:spPr bwMode="auto">
            <a:xfrm>
              <a:off x="2046288" y="1885950"/>
              <a:ext cx="1785938" cy="1939925"/>
            </a:xfrm>
            <a:custGeom>
              <a:avLst/>
              <a:gdLst>
                <a:gd name="T0" fmla="*/ 36 w 581"/>
                <a:gd name="T1" fmla="*/ 128 h 631"/>
                <a:gd name="T2" fmla="*/ 129 w 581"/>
                <a:gd name="T3" fmla="*/ 351 h 631"/>
                <a:gd name="T4" fmla="*/ 141 w 581"/>
                <a:gd name="T5" fmla="*/ 358 h 631"/>
                <a:gd name="T6" fmla="*/ 135 w 581"/>
                <a:gd name="T7" fmla="*/ 372 h 631"/>
                <a:gd name="T8" fmla="*/ 228 w 581"/>
                <a:gd name="T9" fmla="*/ 595 h 631"/>
                <a:gd name="T10" fmla="*/ 451 w 581"/>
                <a:gd name="T11" fmla="*/ 502 h 631"/>
                <a:gd name="T12" fmla="*/ 457 w 581"/>
                <a:gd name="T13" fmla="*/ 488 h 631"/>
                <a:gd name="T14" fmla="*/ 581 w 581"/>
                <a:gd name="T15" fmla="*/ 175 h 631"/>
                <a:gd name="T16" fmla="*/ 271 w 581"/>
                <a:gd name="T17" fmla="*/ 42 h 631"/>
                <a:gd name="T18" fmla="*/ 257 w 581"/>
                <a:gd name="T19" fmla="*/ 36 h 631"/>
                <a:gd name="T20" fmla="*/ 36 w 581"/>
                <a:gd name="T21" fmla="*/ 128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1" h="631">
                  <a:moveTo>
                    <a:pt x="36" y="128"/>
                  </a:moveTo>
                  <a:cubicBezTo>
                    <a:pt x="0" y="216"/>
                    <a:pt x="42" y="315"/>
                    <a:pt x="129" y="351"/>
                  </a:cubicBezTo>
                  <a:cubicBezTo>
                    <a:pt x="141" y="358"/>
                    <a:pt x="141" y="358"/>
                    <a:pt x="141" y="358"/>
                  </a:cubicBezTo>
                  <a:cubicBezTo>
                    <a:pt x="135" y="372"/>
                    <a:pt x="135" y="372"/>
                    <a:pt x="135" y="372"/>
                  </a:cubicBezTo>
                  <a:cubicBezTo>
                    <a:pt x="99" y="459"/>
                    <a:pt x="141" y="559"/>
                    <a:pt x="228" y="595"/>
                  </a:cubicBezTo>
                  <a:cubicBezTo>
                    <a:pt x="315" y="631"/>
                    <a:pt x="415" y="590"/>
                    <a:pt x="451" y="502"/>
                  </a:cubicBezTo>
                  <a:cubicBezTo>
                    <a:pt x="457" y="488"/>
                    <a:pt x="457" y="488"/>
                    <a:pt x="457" y="488"/>
                  </a:cubicBezTo>
                  <a:cubicBezTo>
                    <a:pt x="457" y="488"/>
                    <a:pt x="524" y="273"/>
                    <a:pt x="581" y="175"/>
                  </a:cubicBezTo>
                  <a:cubicBezTo>
                    <a:pt x="469" y="147"/>
                    <a:pt x="271" y="42"/>
                    <a:pt x="271" y="42"/>
                  </a:cubicBezTo>
                  <a:cubicBezTo>
                    <a:pt x="257" y="36"/>
                    <a:pt x="257" y="36"/>
                    <a:pt x="257" y="36"/>
                  </a:cubicBezTo>
                  <a:cubicBezTo>
                    <a:pt x="172" y="0"/>
                    <a:pt x="72" y="41"/>
                    <a:pt x="36" y="128"/>
                  </a:cubicBezTo>
                  <a:close/>
                </a:path>
              </a:pathLst>
            </a:custGeom>
            <a:solidFill>
              <a:srgbClr val="BE16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21"/>
            <p:cNvSpPr>
              <a:spLocks/>
            </p:cNvSpPr>
            <p:nvPr/>
          </p:nvSpPr>
          <p:spPr bwMode="auto">
            <a:xfrm>
              <a:off x="2055813" y="1863725"/>
              <a:ext cx="1785938" cy="1939925"/>
            </a:xfrm>
            <a:custGeom>
              <a:avLst/>
              <a:gdLst>
                <a:gd name="T0" fmla="*/ 36 w 581"/>
                <a:gd name="T1" fmla="*/ 129 h 631"/>
                <a:gd name="T2" fmla="*/ 129 w 581"/>
                <a:gd name="T3" fmla="*/ 352 h 631"/>
                <a:gd name="T4" fmla="*/ 141 w 581"/>
                <a:gd name="T5" fmla="*/ 358 h 631"/>
                <a:gd name="T6" fmla="*/ 135 w 581"/>
                <a:gd name="T7" fmla="*/ 372 h 631"/>
                <a:gd name="T8" fmla="*/ 228 w 581"/>
                <a:gd name="T9" fmla="*/ 595 h 631"/>
                <a:gd name="T10" fmla="*/ 451 w 581"/>
                <a:gd name="T11" fmla="*/ 503 h 631"/>
                <a:gd name="T12" fmla="*/ 456 w 581"/>
                <a:gd name="T13" fmla="*/ 488 h 631"/>
                <a:gd name="T14" fmla="*/ 581 w 581"/>
                <a:gd name="T15" fmla="*/ 175 h 631"/>
                <a:gd name="T16" fmla="*/ 271 w 581"/>
                <a:gd name="T17" fmla="*/ 43 h 631"/>
                <a:gd name="T18" fmla="*/ 257 w 581"/>
                <a:gd name="T19" fmla="*/ 37 h 631"/>
                <a:gd name="T20" fmla="*/ 36 w 581"/>
                <a:gd name="T21" fmla="*/ 129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1" h="631">
                  <a:moveTo>
                    <a:pt x="36" y="129"/>
                  </a:moveTo>
                  <a:cubicBezTo>
                    <a:pt x="0" y="216"/>
                    <a:pt x="41" y="316"/>
                    <a:pt x="129" y="352"/>
                  </a:cubicBezTo>
                  <a:cubicBezTo>
                    <a:pt x="141" y="358"/>
                    <a:pt x="141" y="358"/>
                    <a:pt x="141" y="358"/>
                  </a:cubicBezTo>
                  <a:cubicBezTo>
                    <a:pt x="135" y="372"/>
                    <a:pt x="135" y="372"/>
                    <a:pt x="135" y="372"/>
                  </a:cubicBezTo>
                  <a:cubicBezTo>
                    <a:pt x="99" y="460"/>
                    <a:pt x="140" y="559"/>
                    <a:pt x="228" y="595"/>
                  </a:cubicBezTo>
                  <a:cubicBezTo>
                    <a:pt x="315" y="631"/>
                    <a:pt x="415" y="590"/>
                    <a:pt x="451" y="503"/>
                  </a:cubicBezTo>
                  <a:cubicBezTo>
                    <a:pt x="456" y="488"/>
                    <a:pt x="456" y="488"/>
                    <a:pt x="456" y="488"/>
                  </a:cubicBezTo>
                  <a:cubicBezTo>
                    <a:pt x="456" y="488"/>
                    <a:pt x="524" y="274"/>
                    <a:pt x="581" y="175"/>
                  </a:cubicBezTo>
                  <a:cubicBezTo>
                    <a:pt x="469" y="147"/>
                    <a:pt x="271" y="43"/>
                    <a:pt x="271" y="43"/>
                  </a:cubicBezTo>
                  <a:cubicBezTo>
                    <a:pt x="257" y="37"/>
                    <a:pt x="257" y="37"/>
                    <a:pt x="257" y="37"/>
                  </a:cubicBezTo>
                  <a:cubicBezTo>
                    <a:pt x="172" y="0"/>
                    <a:pt x="72" y="41"/>
                    <a:pt x="36" y="129"/>
                  </a:cubicBezTo>
                  <a:close/>
                </a:path>
              </a:pathLst>
            </a:custGeom>
            <a:solidFill>
              <a:srgbClr val="E633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3" name="Grup 22"/>
          <p:cNvGrpSpPr/>
          <p:nvPr/>
        </p:nvGrpSpPr>
        <p:grpSpPr>
          <a:xfrm>
            <a:off x="6164012" y="2371944"/>
            <a:ext cx="1787810" cy="1947863"/>
            <a:chOff x="3902075" y="963613"/>
            <a:chExt cx="1787810" cy="1947863"/>
          </a:xfrm>
        </p:grpSpPr>
        <p:sp>
          <p:nvSpPr>
            <p:cNvPr id="24" name="Freeform 23"/>
            <p:cNvSpPr>
              <a:spLocks/>
            </p:cNvSpPr>
            <p:nvPr/>
          </p:nvSpPr>
          <p:spPr bwMode="auto">
            <a:xfrm>
              <a:off x="3902075" y="973138"/>
              <a:ext cx="1785938" cy="1938338"/>
            </a:xfrm>
            <a:custGeom>
              <a:avLst/>
              <a:gdLst>
                <a:gd name="T0" fmla="*/ 545 w 581"/>
                <a:gd name="T1" fmla="*/ 503 h 631"/>
                <a:gd name="T2" fmla="*/ 452 w 581"/>
                <a:gd name="T3" fmla="*/ 280 h 631"/>
                <a:gd name="T4" fmla="*/ 440 w 581"/>
                <a:gd name="T5" fmla="*/ 273 h 631"/>
                <a:gd name="T6" fmla="*/ 446 w 581"/>
                <a:gd name="T7" fmla="*/ 259 h 631"/>
                <a:gd name="T8" fmla="*/ 353 w 581"/>
                <a:gd name="T9" fmla="*/ 36 h 631"/>
                <a:gd name="T10" fmla="*/ 130 w 581"/>
                <a:gd name="T11" fmla="*/ 129 h 631"/>
                <a:gd name="T12" fmla="*/ 124 w 581"/>
                <a:gd name="T13" fmla="*/ 143 h 631"/>
                <a:gd name="T14" fmla="*/ 0 w 581"/>
                <a:gd name="T15" fmla="*/ 456 h 631"/>
                <a:gd name="T16" fmla="*/ 308 w 581"/>
                <a:gd name="T17" fmla="*/ 589 h 631"/>
                <a:gd name="T18" fmla="*/ 322 w 581"/>
                <a:gd name="T19" fmla="*/ 595 h 631"/>
                <a:gd name="T20" fmla="*/ 545 w 581"/>
                <a:gd name="T21" fmla="*/ 503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1" h="631">
                  <a:moveTo>
                    <a:pt x="545" y="503"/>
                  </a:moveTo>
                  <a:cubicBezTo>
                    <a:pt x="581" y="415"/>
                    <a:pt x="540" y="316"/>
                    <a:pt x="452" y="280"/>
                  </a:cubicBezTo>
                  <a:cubicBezTo>
                    <a:pt x="440" y="273"/>
                    <a:pt x="440" y="273"/>
                    <a:pt x="440" y="273"/>
                  </a:cubicBezTo>
                  <a:cubicBezTo>
                    <a:pt x="446" y="259"/>
                    <a:pt x="446" y="259"/>
                    <a:pt x="446" y="259"/>
                  </a:cubicBezTo>
                  <a:cubicBezTo>
                    <a:pt x="482" y="172"/>
                    <a:pt x="441" y="72"/>
                    <a:pt x="353" y="36"/>
                  </a:cubicBezTo>
                  <a:cubicBezTo>
                    <a:pt x="266" y="0"/>
                    <a:pt x="166" y="41"/>
                    <a:pt x="130" y="129"/>
                  </a:cubicBezTo>
                  <a:cubicBezTo>
                    <a:pt x="124" y="143"/>
                    <a:pt x="124" y="143"/>
                    <a:pt x="124" y="143"/>
                  </a:cubicBezTo>
                  <a:cubicBezTo>
                    <a:pt x="124" y="143"/>
                    <a:pt x="57" y="357"/>
                    <a:pt x="0" y="456"/>
                  </a:cubicBezTo>
                  <a:cubicBezTo>
                    <a:pt x="108" y="486"/>
                    <a:pt x="308" y="589"/>
                    <a:pt x="308" y="589"/>
                  </a:cubicBezTo>
                  <a:cubicBezTo>
                    <a:pt x="322" y="595"/>
                    <a:pt x="322" y="595"/>
                    <a:pt x="322" y="595"/>
                  </a:cubicBezTo>
                  <a:cubicBezTo>
                    <a:pt x="409" y="631"/>
                    <a:pt x="509" y="590"/>
                    <a:pt x="545" y="503"/>
                  </a:cubicBezTo>
                  <a:close/>
                </a:path>
              </a:pathLst>
            </a:custGeom>
            <a:solidFill>
              <a:srgbClr val="E94E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24"/>
            <p:cNvSpPr>
              <a:spLocks/>
            </p:cNvSpPr>
            <p:nvPr/>
          </p:nvSpPr>
          <p:spPr bwMode="auto">
            <a:xfrm>
              <a:off x="3903947" y="963613"/>
              <a:ext cx="1785938" cy="1943100"/>
            </a:xfrm>
            <a:custGeom>
              <a:avLst/>
              <a:gdLst>
                <a:gd name="T0" fmla="*/ 545 w 581"/>
                <a:gd name="T1" fmla="*/ 503 h 632"/>
                <a:gd name="T2" fmla="*/ 452 w 581"/>
                <a:gd name="T3" fmla="*/ 280 h 632"/>
                <a:gd name="T4" fmla="*/ 440 w 581"/>
                <a:gd name="T5" fmla="*/ 274 h 632"/>
                <a:gd name="T6" fmla="*/ 446 w 581"/>
                <a:gd name="T7" fmla="*/ 259 h 632"/>
                <a:gd name="T8" fmla="*/ 353 w 581"/>
                <a:gd name="T9" fmla="*/ 36 h 632"/>
                <a:gd name="T10" fmla="*/ 130 w 581"/>
                <a:gd name="T11" fmla="*/ 129 h 632"/>
                <a:gd name="T12" fmla="*/ 124 w 581"/>
                <a:gd name="T13" fmla="*/ 143 h 632"/>
                <a:gd name="T14" fmla="*/ 0 w 581"/>
                <a:gd name="T15" fmla="*/ 456 h 632"/>
                <a:gd name="T16" fmla="*/ 308 w 581"/>
                <a:gd name="T17" fmla="*/ 590 h 632"/>
                <a:gd name="T18" fmla="*/ 322 w 581"/>
                <a:gd name="T19" fmla="*/ 596 h 632"/>
                <a:gd name="T20" fmla="*/ 545 w 581"/>
                <a:gd name="T21" fmla="*/ 503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1" h="632">
                  <a:moveTo>
                    <a:pt x="545" y="503"/>
                  </a:moveTo>
                  <a:cubicBezTo>
                    <a:pt x="581" y="416"/>
                    <a:pt x="540" y="316"/>
                    <a:pt x="452" y="280"/>
                  </a:cubicBezTo>
                  <a:cubicBezTo>
                    <a:pt x="440" y="274"/>
                    <a:pt x="440" y="274"/>
                    <a:pt x="440" y="274"/>
                  </a:cubicBezTo>
                  <a:cubicBezTo>
                    <a:pt x="446" y="259"/>
                    <a:pt x="446" y="259"/>
                    <a:pt x="446" y="259"/>
                  </a:cubicBezTo>
                  <a:cubicBezTo>
                    <a:pt x="482" y="172"/>
                    <a:pt x="441" y="73"/>
                    <a:pt x="353" y="36"/>
                  </a:cubicBezTo>
                  <a:cubicBezTo>
                    <a:pt x="266" y="0"/>
                    <a:pt x="166" y="42"/>
                    <a:pt x="130" y="129"/>
                  </a:cubicBezTo>
                  <a:cubicBezTo>
                    <a:pt x="124" y="143"/>
                    <a:pt x="124" y="143"/>
                    <a:pt x="124" y="143"/>
                  </a:cubicBezTo>
                  <a:cubicBezTo>
                    <a:pt x="124" y="143"/>
                    <a:pt x="57" y="358"/>
                    <a:pt x="0" y="456"/>
                  </a:cubicBezTo>
                  <a:cubicBezTo>
                    <a:pt x="108" y="486"/>
                    <a:pt x="308" y="590"/>
                    <a:pt x="308" y="590"/>
                  </a:cubicBezTo>
                  <a:cubicBezTo>
                    <a:pt x="322" y="596"/>
                    <a:pt x="322" y="596"/>
                    <a:pt x="322" y="596"/>
                  </a:cubicBezTo>
                  <a:cubicBezTo>
                    <a:pt x="409" y="632"/>
                    <a:pt x="509" y="590"/>
                    <a:pt x="545" y="503"/>
                  </a:cubicBezTo>
                  <a:close/>
                </a:path>
              </a:pathLst>
            </a:custGeom>
            <a:solidFill>
              <a:srgbClr val="F39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7" name="Grup 26"/>
          <p:cNvGrpSpPr/>
          <p:nvPr/>
        </p:nvGrpSpPr>
        <p:grpSpPr>
          <a:xfrm>
            <a:off x="6265612" y="4299169"/>
            <a:ext cx="883869" cy="685800"/>
            <a:chOff x="4003675" y="2890838"/>
            <a:chExt cx="883869" cy="685800"/>
          </a:xfrm>
        </p:grpSpPr>
        <p:sp>
          <p:nvSpPr>
            <p:cNvPr id="29" name="Freeform 12"/>
            <p:cNvSpPr>
              <a:spLocks noEditPoints="1"/>
            </p:cNvSpPr>
            <p:nvPr/>
          </p:nvSpPr>
          <p:spPr bwMode="auto">
            <a:xfrm>
              <a:off x="4035425" y="2943225"/>
              <a:ext cx="482600" cy="633413"/>
            </a:xfrm>
            <a:custGeom>
              <a:avLst/>
              <a:gdLst>
                <a:gd name="T0" fmla="*/ 93 w 157"/>
                <a:gd name="T1" fmla="*/ 48 h 206"/>
                <a:gd name="T2" fmla="*/ 52 w 157"/>
                <a:gd name="T3" fmla="*/ 12 h 206"/>
                <a:gd name="T4" fmla="*/ 44 w 157"/>
                <a:gd name="T5" fmla="*/ 4 h 206"/>
                <a:gd name="T6" fmla="*/ 33 w 157"/>
                <a:gd name="T7" fmla="*/ 2 h 206"/>
                <a:gd name="T8" fmla="*/ 5 w 157"/>
                <a:gd name="T9" fmla="*/ 17 h 206"/>
                <a:gd name="T10" fmla="*/ 2 w 157"/>
                <a:gd name="T11" fmla="*/ 28 h 206"/>
                <a:gd name="T12" fmla="*/ 4 w 157"/>
                <a:gd name="T13" fmla="*/ 39 h 206"/>
                <a:gd name="T14" fmla="*/ 12 w 157"/>
                <a:gd name="T15" fmla="*/ 94 h 206"/>
                <a:gd name="T16" fmla="*/ 20 w 157"/>
                <a:gd name="T17" fmla="*/ 119 h 206"/>
                <a:gd name="T18" fmla="*/ 63 w 157"/>
                <a:gd name="T19" fmla="*/ 194 h 206"/>
                <a:gd name="T20" fmla="*/ 89 w 157"/>
                <a:gd name="T21" fmla="*/ 201 h 206"/>
                <a:gd name="T22" fmla="*/ 145 w 157"/>
                <a:gd name="T23" fmla="*/ 169 h 206"/>
                <a:gd name="T24" fmla="*/ 152 w 157"/>
                <a:gd name="T25" fmla="*/ 143 h 206"/>
                <a:gd name="T26" fmla="*/ 110 w 157"/>
                <a:gd name="T27" fmla="*/ 68 h 206"/>
                <a:gd name="T28" fmla="*/ 93 w 157"/>
                <a:gd name="T29" fmla="*/ 48 h 206"/>
                <a:gd name="T30" fmla="*/ 26 w 157"/>
                <a:gd name="T31" fmla="*/ 92 h 206"/>
                <a:gd name="T32" fmla="*/ 18 w 157"/>
                <a:gd name="T33" fmla="*/ 37 h 206"/>
                <a:gd name="T34" fmla="*/ 16 w 157"/>
                <a:gd name="T35" fmla="*/ 27 h 206"/>
                <a:gd name="T36" fmla="*/ 36 w 157"/>
                <a:gd name="T37" fmla="*/ 17 h 206"/>
                <a:gd name="T38" fmla="*/ 43 w 157"/>
                <a:gd name="T39" fmla="*/ 23 h 206"/>
                <a:gd name="T40" fmla="*/ 84 w 157"/>
                <a:gd name="T41" fmla="*/ 59 h 206"/>
                <a:gd name="T42" fmla="*/ 97 w 157"/>
                <a:gd name="T43" fmla="*/ 75 h 206"/>
                <a:gd name="T44" fmla="*/ 103 w 157"/>
                <a:gd name="T45" fmla="*/ 85 h 206"/>
                <a:gd name="T46" fmla="*/ 103 w 157"/>
                <a:gd name="T47" fmla="*/ 87 h 206"/>
                <a:gd name="T48" fmla="*/ 92 w 157"/>
                <a:gd name="T49" fmla="*/ 109 h 206"/>
                <a:gd name="T50" fmla="*/ 74 w 157"/>
                <a:gd name="T51" fmla="*/ 111 h 206"/>
                <a:gd name="T52" fmla="*/ 55 w 157"/>
                <a:gd name="T53" fmla="*/ 113 h 206"/>
                <a:gd name="T54" fmla="*/ 42 w 157"/>
                <a:gd name="T55" fmla="*/ 128 h 206"/>
                <a:gd name="T56" fmla="*/ 33 w 157"/>
                <a:gd name="T57" fmla="*/ 112 h 206"/>
                <a:gd name="T58" fmla="*/ 26 w 157"/>
                <a:gd name="T59" fmla="*/ 9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7" h="206">
                  <a:moveTo>
                    <a:pt x="93" y="48"/>
                  </a:moveTo>
                  <a:cubicBezTo>
                    <a:pt x="52" y="12"/>
                    <a:pt x="52" y="12"/>
                    <a:pt x="52" y="12"/>
                  </a:cubicBezTo>
                  <a:cubicBezTo>
                    <a:pt x="47" y="8"/>
                    <a:pt x="44" y="5"/>
                    <a:pt x="44" y="4"/>
                  </a:cubicBezTo>
                  <a:cubicBezTo>
                    <a:pt x="41" y="1"/>
                    <a:pt x="36" y="0"/>
                    <a:pt x="33" y="2"/>
                  </a:cubicBezTo>
                  <a:cubicBezTo>
                    <a:pt x="5" y="17"/>
                    <a:pt x="5" y="17"/>
                    <a:pt x="5" y="17"/>
                  </a:cubicBezTo>
                  <a:cubicBezTo>
                    <a:pt x="2" y="19"/>
                    <a:pt x="0" y="24"/>
                    <a:pt x="2" y="28"/>
                  </a:cubicBezTo>
                  <a:cubicBezTo>
                    <a:pt x="2" y="29"/>
                    <a:pt x="3" y="33"/>
                    <a:pt x="4" y="39"/>
                  </a:cubicBezTo>
                  <a:cubicBezTo>
                    <a:pt x="12" y="94"/>
                    <a:pt x="12" y="94"/>
                    <a:pt x="12" y="94"/>
                  </a:cubicBezTo>
                  <a:cubicBezTo>
                    <a:pt x="13" y="101"/>
                    <a:pt x="17" y="112"/>
                    <a:pt x="20" y="119"/>
                  </a:cubicBezTo>
                  <a:cubicBezTo>
                    <a:pt x="63" y="194"/>
                    <a:pt x="63" y="194"/>
                    <a:pt x="63" y="194"/>
                  </a:cubicBezTo>
                  <a:cubicBezTo>
                    <a:pt x="68" y="203"/>
                    <a:pt x="79" y="206"/>
                    <a:pt x="89" y="201"/>
                  </a:cubicBezTo>
                  <a:cubicBezTo>
                    <a:pt x="145" y="169"/>
                    <a:pt x="145" y="169"/>
                    <a:pt x="145" y="169"/>
                  </a:cubicBezTo>
                  <a:cubicBezTo>
                    <a:pt x="154" y="164"/>
                    <a:pt x="157" y="153"/>
                    <a:pt x="152" y="143"/>
                  </a:cubicBezTo>
                  <a:cubicBezTo>
                    <a:pt x="110" y="68"/>
                    <a:pt x="110" y="68"/>
                    <a:pt x="110" y="68"/>
                  </a:cubicBezTo>
                  <a:cubicBezTo>
                    <a:pt x="106" y="62"/>
                    <a:pt x="99" y="53"/>
                    <a:pt x="93" y="48"/>
                  </a:cubicBezTo>
                  <a:close/>
                  <a:moveTo>
                    <a:pt x="26" y="92"/>
                  </a:moveTo>
                  <a:cubicBezTo>
                    <a:pt x="18" y="37"/>
                    <a:pt x="18" y="37"/>
                    <a:pt x="18" y="37"/>
                  </a:cubicBezTo>
                  <a:cubicBezTo>
                    <a:pt x="17" y="33"/>
                    <a:pt x="17" y="30"/>
                    <a:pt x="16" y="27"/>
                  </a:cubicBezTo>
                  <a:cubicBezTo>
                    <a:pt x="36" y="17"/>
                    <a:pt x="36" y="17"/>
                    <a:pt x="36" y="17"/>
                  </a:cubicBezTo>
                  <a:cubicBezTo>
                    <a:pt x="37" y="18"/>
                    <a:pt x="39" y="20"/>
                    <a:pt x="43" y="23"/>
                  </a:cubicBezTo>
                  <a:cubicBezTo>
                    <a:pt x="84" y="59"/>
                    <a:pt x="84" y="59"/>
                    <a:pt x="84" y="59"/>
                  </a:cubicBezTo>
                  <a:cubicBezTo>
                    <a:pt x="88" y="63"/>
                    <a:pt x="95" y="70"/>
                    <a:pt x="97" y="75"/>
                  </a:cubicBezTo>
                  <a:cubicBezTo>
                    <a:pt x="103" y="85"/>
                    <a:pt x="103" y="85"/>
                    <a:pt x="103" y="85"/>
                  </a:cubicBezTo>
                  <a:cubicBezTo>
                    <a:pt x="103" y="86"/>
                    <a:pt x="103" y="86"/>
                    <a:pt x="103" y="87"/>
                  </a:cubicBezTo>
                  <a:cubicBezTo>
                    <a:pt x="102" y="91"/>
                    <a:pt x="99" y="105"/>
                    <a:pt x="92" y="109"/>
                  </a:cubicBezTo>
                  <a:cubicBezTo>
                    <a:pt x="87" y="112"/>
                    <a:pt x="80" y="111"/>
                    <a:pt x="74" y="111"/>
                  </a:cubicBezTo>
                  <a:cubicBezTo>
                    <a:pt x="68" y="110"/>
                    <a:pt x="61" y="110"/>
                    <a:pt x="55" y="113"/>
                  </a:cubicBezTo>
                  <a:cubicBezTo>
                    <a:pt x="50" y="116"/>
                    <a:pt x="45" y="122"/>
                    <a:pt x="42" y="128"/>
                  </a:cubicBezTo>
                  <a:cubicBezTo>
                    <a:pt x="33" y="112"/>
                    <a:pt x="33" y="112"/>
                    <a:pt x="33" y="112"/>
                  </a:cubicBezTo>
                  <a:cubicBezTo>
                    <a:pt x="30" y="107"/>
                    <a:pt x="27" y="98"/>
                    <a:pt x="26" y="92"/>
                  </a:cubicBezTo>
                  <a:close/>
                </a:path>
              </a:pathLst>
            </a:custGeom>
            <a:solidFill>
              <a:srgbClr val="5757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13"/>
            <p:cNvSpPr>
              <a:spLocks/>
            </p:cNvSpPr>
            <p:nvPr/>
          </p:nvSpPr>
          <p:spPr bwMode="auto">
            <a:xfrm>
              <a:off x="4003675" y="2890838"/>
              <a:ext cx="141288" cy="98425"/>
            </a:xfrm>
            <a:custGeom>
              <a:avLst/>
              <a:gdLst>
                <a:gd name="T0" fmla="*/ 12 w 46"/>
                <a:gd name="T1" fmla="*/ 31 h 32"/>
                <a:gd name="T2" fmla="*/ 41 w 46"/>
                <a:gd name="T3" fmla="*/ 14 h 32"/>
                <a:gd name="T4" fmla="*/ 44 w 46"/>
                <a:gd name="T5" fmla="*/ 4 h 32"/>
                <a:gd name="T6" fmla="*/ 34 w 46"/>
                <a:gd name="T7" fmla="*/ 2 h 32"/>
                <a:gd name="T8" fmla="*/ 5 w 46"/>
                <a:gd name="T9" fmla="*/ 18 h 32"/>
                <a:gd name="T10" fmla="*/ 2 w 46"/>
                <a:gd name="T11" fmla="*/ 28 h 32"/>
                <a:gd name="T12" fmla="*/ 12 w 46"/>
                <a:gd name="T13" fmla="*/ 31 h 32"/>
              </a:gdLst>
              <a:ahLst/>
              <a:cxnLst>
                <a:cxn ang="0">
                  <a:pos x="T0" y="T1"/>
                </a:cxn>
                <a:cxn ang="0">
                  <a:pos x="T2" y="T3"/>
                </a:cxn>
                <a:cxn ang="0">
                  <a:pos x="T4" y="T5"/>
                </a:cxn>
                <a:cxn ang="0">
                  <a:pos x="T6" y="T7"/>
                </a:cxn>
                <a:cxn ang="0">
                  <a:pos x="T8" y="T9"/>
                </a:cxn>
                <a:cxn ang="0">
                  <a:pos x="T10" y="T11"/>
                </a:cxn>
                <a:cxn ang="0">
                  <a:pos x="T12" y="T13"/>
                </a:cxn>
              </a:cxnLst>
              <a:rect l="0" t="0" r="r" b="b"/>
              <a:pathLst>
                <a:path w="46" h="32">
                  <a:moveTo>
                    <a:pt x="12" y="31"/>
                  </a:moveTo>
                  <a:cubicBezTo>
                    <a:pt x="41" y="14"/>
                    <a:pt x="41" y="14"/>
                    <a:pt x="41" y="14"/>
                  </a:cubicBezTo>
                  <a:cubicBezTo>
                    <a:pt x="45" y="12"/>
                    <a:pt x="46" y="8"/>
                    <a:pt x="44" y="4"/>
                  </a:cubicBezTo>
                  <a:cubicBezTo>
                    <a:pt x="42" y="1"/>
                    <a:pt x="38" y="0"/>
                    <a:pt x="34" y="2"/>
                  </a:cubicBezTo>
                  <a:cubicBezTo>
                    <a:pt x="5" y="18"/>
                    <a:pt x="5" y="18"/>
                    <a:pt x="5" y="18"/>
                  </a:cubicBezTo>
                  <a:cubicBezTo>
                    <a:pt x="2" y="20"/>
                    <a:pt x="0" y="24"/>
                    <a:pt x="2" y="28"/>
                  </a:cubicBezTo>
                  <a:cubicBezTo>
                    <a:pt x="4" y="31"/>
                    <a:pt x="9" y="32"/>
                    <a:pt x="12" y="31"/>
                  </a:cubicBezTo>
                  <a:close/>
                </a:path>
              </a:pathLst>
            </a:custGeom>
            <a:solidFill>
              <a:srgbClr val="5757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Rectangle 32"/>
            <p:cNvSpPr>
              <a:spLocks noChangeArrowheads="1"/>
            </p:cNvSpPr>
            <p:nvPr/>
          </p:nvSpPr>
          <p:spPr bwMode="auto">
            <a:xfrm>
              <a:off x="4597400" y="3322638"/>
              <a:ext cx="29014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tr-TR" altLang="tr-TR" sz="1400" b="1" i="0" u="none" strike="noStrike" kern="1200" cap="none" spc="0" normalizeH="0" baseline="0" noProof="0">
                  <a:ln>
                    <a:noFill/>
                  </a:ln>
                  <a:solidFill>
                    <a:srgbClr val="575756"/>
                  </a:solidFill>
                  <a:effectLst/>
                  <a:uLnTx/>
                  <a:uFillTx/>
                  <a:latin typeface="Calibri" panose="020F0502020204030204"/>
                  <a:ea typeface="+mn-ea"/>
                  <a:cs typeface="+mn-cs"/>
                </a:rPr>
                <a:t>SÜT</a:t>
              </a:r>
              <a:endParaRPr kumimoji="0" lang="tr-TR" alt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2" name="Grup 31"/>
          <p:cNvGrpSpPr/>
          <p:nvPr/>
        </p:nvGrpSpPr>
        <p:grpSpPr>
          <a:xfrm>
            <a:off x="4994025" y="3881656"/>
            <a:ext cx="596900" cy="635001"/>
            <a:chOff x="2732088" y="2473325"/>
            <a:chExt cx="596900" cy="635001"/>
          </a:xfrm>
        </p:grpSpPr>
        <p:sp>
          <p:nvSpPr>
            <p:cNvPr id="33" name="Freeform 22"/>
            <p:cNvSpPr>
              <a:spLocks noEditPoints="1"/>
            </p:cNvSpPr>
            <p:nvPr/>
          </p:nvSpPr>
          <p:spPr bwMode="auto">
            <a:xfrm>
              <a:off x="2732088" y="2516188"/>
              <a:ext cx="596900" cy="592138"/>
            </a:xfrm>
            <a:custGeom>
              <a:avLst/>
              <a:gdLst>
                <a:gd name="T0" fmla="*/ 172 w 194"/>
                <a:gd name="T1" fmla="*/ 22 h 193"/>
                <a:gd name="T2" fmla="*/ 144 w 194"/>
                <a:gd name="T3" fmla="*/ 0 h 193"/>
                <a:gd name="T4" fmla="*/ 116 w 194"/>
                <a:gd name="T5" fmla="*/ 28 h 193"/>
                <a:gd name="T6" fmla="*/ 118 w 194"/>
                <a:gd name="T7" fmla="*/ 39 h 193"/>
                <a:gd name="T8" fmla="*/ 100 w 194"/>
                <a:gd name="T9" fmla="*/ 56 h 193"/>
                <a:gd name="T10" fmla="*/ 96 w 194"/>
                <a:gd name="T11" fmla="*/ 56 h 193"/>
                <a:gd name="T12" fmla="*/ 18 w 194"/>
                <a:gd name="T13" fmla="*/ 94 h 193"/>
                <a:gd name="T14" fmla="*/ 0 w 194"/>
                <a:gd name="T15" fmla="*/ 135 h 193"/>
                <a:gd name="T16" fmla="*/ 58 w 194"/>
                <a:gd name="T17" fmla="*/ 193 h 193"/>
                <a:gd name="T18" fmla="*/ 100 w 194"/>
                <a:gd name="T19" fmla="*/ 176 h 193"/>
                <a:gd name="T20" fmla="*/ 138 w 194"/>
                <a:gd name="T21" fmla="*/ 98 h 193"/>
                <a:gd name="T22" fmla="*/ 137 w 194"/>
                <a:gd name="T23" fmla="*/ 93 h 193"/>
                <a:gd name="T24" fmla="*/ 155 w 194"/>
                <a:gd name="T25" fmla="*/ 76 h 193"/>
                <a:gd name="T26" fmla="*/ 166 w 194"/>
                <a:gd name="T27" fmla="*/ 78 h 193"/>
                <a:gd name="T28" fmla="*/ 194 w 194"/>
                <a:gd name="T29" fmla="*/ 49 h 193"/>
                <a:gd name="T30" fmla="*/ 172 w 194"/>
                <a:gd name="T31" fmla="*/ 22 h 193"/>
                <a:gd name="T32" fmla="*/ 166 w 194"/>
                <a:gd name="T33" fmla="*/ 66 h 193"/>
                <a:gd name="T34" fmla="*/ 157 w 194"/>
                <a:gd name="T35" fmla="*/ 63 h 193"/>
                <a:gd name="T36" fmla="*/ 153 w 194"/>
                <a:gd name="T37" fmla="*/ 61 h 193"/>
                <a:gd name="T38" fmla="*/ 134 w 194"/>
                <a:gd name="T39" fmla="*/ 80 h 193"/>
                <a:gd name="T40" fmla="*/ 114 w 194"/>
                <a:gd name="T41" fmla="*/ 60 h 193"/>
                <a:gd name="T42" fmla="*/ 133 w 194"/>
                <a:gd name="T43" fmla="*/ 41 h 193"/>
                <a:gd name="T44" fmla="*/ 130 w 194"/>
                <a:gd name="T45" fmla="*/ 36 h 193"/>
                <a:gd name="T46" fmla="*/ 128 w 194"/>
                <a:gd name="T47" fmla="*/ 28 h 193"/>
                <a:gd name="T48" fmla="*/ 144 w 194"/>
                <a:gd name="T49" fmla="*/ 12 h 193"/>
                <a:gd name="T50" fmla="*/ 161 w 194"/>
                <a:gd name="T51" fmla="*/ 27 h 193"/>
                <a:gd name="T52" fmla="*/ 161 w 194"/>
                <a:gd name="T53" fmla="*/ 33 h 193"/>
                <a:gd name="T54" fmla="*/ 166 w 194"/>
                <a:gd name="T55" fmla="*/ 33 h 193"/>
                <a:gd name="T56" fmla="*/ 182 w 194"/>
                <a:gd name="T57" fmla="*/ 49 h 193"/>
                <a:gd name="T58" fmla="*/ 166 w 194"/>
                <a:gd name="T59" fmla="*/ 6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4" h="193">
                  <a:moveTo>
                    <a:pt x="172" y="22"/>
                  </a:moveTo>
                  <a:cubicBezTo>
                    <a:pt x="169" y="9"/>
                    <a:pt x="158" y="0"/>
                    <a:pt x="144" y="0"/>
                  </a:cubicBezTo>
                  <a:cubicBezTo>
                    <a:pt x="129" y="0"/>
                    <a:pt x="116" y="12"/>
                    <a:pt x="116" y="28"/>
                  </a:cubicBezTo>
                  <a:cubicBezTo>
                    <a:pt x="116" y="32"/>
                    <a:pt x="117" y="35"/>
                    <a:pt x="118" y="39"/>
                  </a:cubicBezTo>
                  <a:cubicBezTo>
                    <a:pt x="100" y="56"/>
                    <a:pt x="100" y="56"/>
                    <a:pt x="100" y="56"/>
                  </a:cubicBezTo>
                  <a:cubicBezTo>
                    <a:pt x="99" y="56"/>
                    <a:pt x="98" y="56"/>
                    <a:pt x="96" y="56"/>
                  </a:cubicBezTo>
                  <a:cubicBezTo>
                    <a:pt x="81" y="56"/>
                    <a:pt x="28" y="83"/>
                    <a:pt x="18" y="94"/>
                  </a:cubicBezTo>
                  <a:cubicBezTo>
                    <a:pt x="7" y="104"/>
                    <a:pt x="0" y="119"/>
                    <a:pt x="0" y="135"/>
                  </a:cubicBezTo>
                  <a:cubicBezTo>
                    <a:pt x="0" y="167"/>
                    <a:pt x="26" y="193"/>
                    <a:pt x="58" y="193"/>
                  </a:cubicBezTo>
                  <a:cubicBezTo>
                    <a:pt x="75" y="193"/>
                    <a:pt x="89" y="187"/>
                    <a:pt x="100" y="176"/>
                  </a:cubicBezTo>
                  <a:cubicBezTo>
                    <a:pt x="110" y="166"/>
                    <a:pt x="138" y="113"/>
                    <a:pt x="138" y="98"/>
                  </a:cubicBezTo>
                  <a:cubicBezTo>
                    <a:pt x="138" y="96"/>
                    <a:pt x="138" y="95"/>
                    <a:pt x="137" y="93"/>
                  </a:cubicBezTo>
                  <a:cubicBezTo>
                    <a:pt x="155" y="76"/>
                    <a:pt x="155" y="76"/>
                    <a:pt x="155" y="76"/>
                  </a:cubicBezTo>
                  <a:cubicBezTo>
                    <a:pt x="158" y="77"/>
                    <a:pt x="162" y="78"/>
                    <a:pt x="166" y="78"/>
                  </a:cubicBezTo>
                  <a:cubicBezTo>
                    <a:pt x="181" y="78"/>
                    <a:pt x="194" y="65"/>
                    <a:pt x="194" y="49"/>
                  </a:cubicBezTo>
                  <a:cubicBezTo>
                    <a:pt x="194" y="36"/>
                    <a:pt x="185" y="25"/>
                    <a:pt x="172" y="22"/>
                  </a:cubicBezTo>
                  <a:close/>
                  <a:moveTo>
                    <a:pt x="166" y="66"/>
                  </a:moveTo>
                  <a:cubicBezTo>
                    <a:pt x="163" y="66"/>
                    <a:pt x="160" y="65"/>
                    <a:pt x="157" y="63"/>
                  </a:cubicBezTo>
                  <a:cubicBezTo>
                    <a:pt x="153" y="61"/>
                    <a:pt x="153" y="61"/>
                    <a:pt x="153" y="61"/>
                  </a:cubicBezTo>
                  <a:cubicBezTo>
                    <a:pt x="134" y="80"/>
                    <a:pt x="134" y="80"/>
                    <a:pt x="134" y="80"/>
                  </a:cubicBezTo>
                  <a:cubicBezTo>
                    <a:pt x="130" y="71"/>
                    <a:pt x="122" y="64"/>
                    <a:pt x="114" y="60"/>
                  </a:cubicBezTo>
                  <a:cubicBezTo>
                    <a:pt x="133" y="41"/>
                    <a:pt x="133" y="41"/>
                    <a:pt x="133" y="41"/>
                  </a:cubicBezTo>
                  <a:cubicBezTo>
                    <a:pt x="130" y="36"/>
                    <a:pt x="130" y="36"/>
                    <a:pt x="130" y="36"/>
                  </a:cubicBezTo>
                  <a:cubicBezTo>
                    <a:pt x="129" y="34"/>
                    <a:pt x="128" y="31"/>
                    <a:pt x="128" y="28"/>
                  </a:cubicBezTo>
                  <a:cubicBezTo>
                    <a:pt x="128" y="19"/>
                    <a:pt x="135" y="12"/>
                    <a:pt x="144" y="12"/>
                  </a:cubicBezTo>
                  <a:cubicBezTo>
                    <a:pt x="153" y="12"/>
                    <a:pt x="160" y="19"/>
                    <a:pt x="161" y="27"/>
                  </a:cubicBezTo>
                  <a:cubicBezTo>
                    <a:pt x="161" y="33"/>
                    <a:pt x="161" y="33"/>
                    <a:pt x="161" y="33"/>
                  </a:cubicBezTo>
                  <a:cubicBezTo>
                    <a:pt x="166" y="33"/>
                    <a:pt x="166" y="33"/>
                    <a:pt x="166" y="33"/>
                  </a:cubicBezTo>
                  <a:cubicBezTo>
                    <a:pt x="175" y="33"/>
                    <a:pt x="182" y="41"/>
                    <a:pt x="182" y="49"/>
                  </a:cubicBezTo>
                  <a:cubicBezTo>
                    <a:pt x="182" y="58"/>
                    <a:pt x="175" y="66"/>
                    <a:pt x="166" y="6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Rectangle 33"/>
            <p:cNvSpPr>
              <a:spLocks noChangeArrowheads="1"/>
            </p:cNvSpPr>
            <p:nvPr/>
          </p:nvSpPr>
          <p:spPr bwMode="auto">
            <a:xfrm>
              <a:off x="2744788" y="2473325"/>
              <a:ext cx="8816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tr-TR" altLang="tr-TR" sz="1400" b="1" i="0" u="none" strike="noStrike" kern="1200" cap="none" spc="0" normalizeH="0" baseline="0" noProof="0" dirty="0">
                  <a:ln>
                    <a:noFill/>
                  </a:ln>
                  <a:solidFill>
                    <a:srgbClr val="FFFFFF"/>
                  </a:solidFill>
                  <a:effectLst/>
                  <a:uLnTx/>
                  <a:uFillTx/>
                  <a:latin typeface="Calibri" panose="020F0502020204030204"/>
                  <a:ea typeface="+mn-ea"/>
                  <a:cs typeface="+mn-cs"/>
                </a:rPr>
                <a:t>E</a:t>
              </a:r>
              <a:endParaRPr kumimoji="0" lang="tr-TR" altLang="tr-T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Rectangle 34"/>
            <p:cNvSpPr>
              <a:spLocks noChangeArrowheads="1"/>
            </p:cNvSpPr>
            <p:nvPr/>
          </p:nvSpPr>
          <p:spPr bwMode="auto">
            <a:xfrm>
              <a:off x="2840038" y="2473325"/>
              <a:ext cx="8816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tr-TR" altLang="tr-TR" sz="1400" b="1" i="0" u="none" strike="noStrike" kern="1200" cap="none" spc="0" normalizeH="0" baseline="0" noProof="0">
                  <a:ln>
                    <a:noFill/>
                  </a:ln>
                  <a:solidFill>
                    <a:srgbClr val="FFFFFF"/>
                  </a:solidFill>
                  <a:effectLst/>
                  <a:uLnTx/>
                  <a:uFillTx/>
                  <a:latin typeface="Calibri" panose="020F0502020204030204"/>
                  <a:ea typeface="+mn-ea"/>
                  <a:cs typeface="+mn-cs"/>
                </a:rPr>
                <a:t>T</a:t>
              </a:r>
              <a:endParaRPr kumimoji="0" lang="tr-TR" alt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6" name="Grup 35"/>
          <p:cNvGrpSpPr/>
          <p:nvPr/>
        </p:nvGrpSpPr>
        <p:grpSpPr>
          <a:xfrm>
            <a:off x="4967037" y="2673569"/>
            <a:ext cx="1146175" cy="558800"/>
            <a:chOff x="2705100" y="1265238"/>
            <a:chExt cx="1146175" cy="558800"/>
          </a:xfrm>
        </p:grpSpPr>
        <p:sp>
          <p:nvSpPr>
            <p:cNvPr id="37" name="Freeform 16"/>
            <p:cNvSpPr>
              <a:spLocks/>
            </p:cNvSpPr>
            <p:nvPr/>
          </p:nvSpPr>
          <p:spPr bwMode="auto">
            <a:xfrm>
              <a:off x="3355975" y="1397000"/>
              <a:ext cx="358775" cy="427038"/>
            </a:xfrm>
            <a:custGeom>
              <a:avLst/>
              <a:gdLst>
                <a:gd name="T0" fmla="*/ 73 w 117"/>
                <a:gd name="T1" fmla="*/ 7 h 139"/>
                <a:gd name="T2" fmla="*/ 109 w 117"/>
                <a:gd name="T3" fmla="*/ 81 h 139"/>
                <a:gd name="T4" fmla="*/ 44 w 117"/>
                <a:gd name="T5" fmla="*/ 133 h 139"/>
                <a:gd name="T6" fmla="*/ 8 w 117"/>
                <a:gd name="T7" fmla="*/ 58 h 139"/>
                <a:gd name="T8" fmla="*/ 73 w 117"/>
                <a:gd name="T9" fmla="*/ 7 h 139"/>
              </a:gdLst>
              <a:ahLst/>
              <a:cxnLst>
                <a:cxn ang="0">
                  <a:pos x="T0" y="T1"/>
                </a:cxn>
                <a:cxn ang="0">
                  <a:pos x="T2" y="T3"/>
                </a:cxn>
                <a:cxn ang="0">
                  <a:pos x="T4" y="T5"/>
                </a:cxn>
                <a:cxn ang="0">
                  <a:pos x="T6" y="T7"/>
                </a:cxn>
                <a:cxn ang="0">
                  <a:pos x="T8" y="T9"/>
                </a:cxn>
              </a:cxnLst>
              <a:rect l="0" t="0" r="r" b="b"/>
              <a:pathLst>
                <a:path w="117" h="139">
                  <a:moveTo>
                    <a:pt x="73" y="7"/>
                  </a:moveTo>
                  <a:cubicBezTo>
                    <a:pt x="101" y="13"/>
                    <a:pt x="117" y="47"/>
                    <a:pt x="109" y="81"/>
                  </a:cubicBezTo>
                  <a:cubicBezTo>
                    <a:pt x="101" y="116"/>
                    <a:pt x="72" y="139"/>
                    <a:pt x="44" y="133"/>
                  </a:cubicBezTo>
                  <a:cubicBezTo>
                    <a:pt x="16" y="126"/>
                    <a:pt x="0" y="93"/>
                    <a:pt x="8" y="58"/>
                  </a:cubicBezTo>
                  <a:cubicBezTo>
                    <a:pt x="16" y="23"/>
                    <a:pt x="45" y="0"/>
                    <a:pt x="73"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17"/>
            <p:cNvSpPr>
              <a:spLocks/>
            </p:cNvSpPr>
            <p:nvPr/>
          </p:nvSpPr>
          <p:spPr bwMode="auto">
            <a:xfrm>
              <a:off x="3625850" y="1403350"/>
              <a:ext cx="225425" cy="414338"/>
            </a:xfrm>
            <a:custGeom>
              <a:avLst/>
              <a:gdLst>
                <a:gd name="T0" fmla="*/ 29 w 73"/>
                <a:gd name="T1" fmla="*/ 2 h 135"/>
                <a:gd name="T2" fmla="*/ 4 w 73"/>
                <a:gd name="T3" fmla="*/ 4 h 135"/>
                <a:gd name="T4" fmla="*/ 30 w 73"/>
                <a:gd name="T5" fmla="*/ 81 h 135"/>
                <a:gd name="T6" fmla="*/ 0 w 73"/>
                <a:gd name="T7" fmla="*/ 128 h 135"/>
                <a:gd name="T8" fmla="*/ 66 w 73"/>
                <a:gd name="T9" fmla="*/ 77 h 135"/>
                <a:gd name="T10" fmla="*/ 29 w 73"/>
                <a:gd name="T11" fmla="*/ 2 h 135"/>
              </a:gdLst>
              <a:ahLst/>
              <a:cxnLst>
                <a:cxn ang="0">
                  <a:pos x="T0" y="T1"/>
                </a:cxn>
                <a:cxn ang="0">
                  <a:pos x="T2" y="T3"/>
                </a:cxn>
                <a:cxn ang="0">
                  <a:pos x="T4" y="T5"/>
                </a:cxn>
                <a:cxn ang="0">
                  <a:pos x="T6" y="T7"/>
                </a:cxn>
                <a:cxn ang="0">
                  <a:pos x="T8" y="T9"/>
                </a:cxn>
                <a:cxn ang="0">
                  <a:pos x="T10" y="T11"/>
                </a:cxn>
              </a:cxnLst>
              <a:rect l="0" t="0" r="r" b="b"/>
              <a:pathLst>
                <a:path w="73" h="135">
                  <a:moveTo>
                    <a:pt x="29" y="2"/>
                  </a:moveTo>
                  <a:cubicBezTo>
                    <a:pt x="21" y="0"/>
                    <a:pt x="12" y="1"/>
                    <a:pt x="4" y="4"/>
                  </a:cubicBezTo>
                  <a:cubicBezTo>
                    <a:pt x="26" y="18"/>
                    <a:pt x="37" y="49"/>
                    <a:pt x="30" y="81"/>
                  </a:cubicBezTo>
                  <a:cubicBezTo>
                    <a:pt x="25" y="101"/>
                    <a:pt x="14" y="118"/>
                    <a:pt x="0" y="128"/>
                  </a:cubicBezTo>
                  <a:cubicBezTo>
                    <a:pt x="28" y="135"/>
                    <a:pt x="58" y="112"/>
                    <a:pt x="66" y="77"/>
                  </a:cubicBezTo>
                  <a:cubicBezTo>
                    <a:pt x="73" y="42"/>
                    <a:pt x="57" y="9"/>
                    <a:pt x="29"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18"/>
            <p:cNvSpPr>
              <a:spLocks/>
            </p:cNvSpPr>
            <p:nvPr/>
          </p:nvSpPr>
          <p:spPr bwMode="auto">
            <a:xfrm>
              <a:off x="3238500" y="1331913"/>
              <a:ext cx="292100" cy="409575"/>
            </a:xfrm>
            <a:custGeom>
              <a:avLst/>
              <a:gdLst>
                <a:gd name="T0" fmla="*/ 38 w 95"/>
                <a:gd name="T1" fmla="*/ 77 h 133"/>
                <a:gd name="T2" fmla="*/ 95 w 95"/>
                <a:gd name="T3" fmla="*/ 19 h 133"/>
                <a:gd name="T4" fmla="*/ 73 w 95"/>
                <a:gd name="T5" fmla="*/ 7 h 133"/>
                <a:gd name="T6" fmla="*/ 8 w 95"/>
                <a:gd name="T7" fmla="*/ 58 h 133"/>
                <a:gd name="T8" fmla="*/ 44 w 95"/>
                <a:gd name="T9" fmla="*/ 133 h 133"/>
                <a:gd name="T10" fmla="*/ 38 w 95"/>
                <a:gd name="T11" fmla="*/ 77 h 133"/>
              </a:gdLst>
              <a:ahLst/>
              <a:cxnLst>
                <a:cxn ang="0">
                  <a:pos x="T0" y="T1"/>
                </a:cxn>
                <a:cxn ang="0">
                  <a:pos x="T2" y="T3"/>
                </a:cxn>
                <a:cxn ang="0">
                  <a:pos x="T4" y="T5"/>
                </a:cxn>
                <a:cxn ang="0">
                  <a:pos x="T6" y="T7"/>
                </a:cxn>
                <a:cxn ang="0">
                  <a:pos x="T8" y="T9"/>
                </a:cxn>
                <a:cxn ang="0">
                  <a:pos x="T10" y="T11"/>
                </a:cxn>
              </a:cxnLst>
              <a:rect l="0" t="0" r="r" b="b"/>
              <a:pathLst>
                <a:path w="95" h="133">
                  <a:moveTo>
                    <a:pt x="38" y="77"/>
                  </a:moveTo>
                  <a:cubicBezTo>
                    <a:pt x="45" y="45"/>
                    <a:pt x="69" y="22"/>
                    <a:pt x="95" y="19"/>
                  </a:cubicBezTo>
                  <a:cubicBezTo>
                    <a:pt x="89" y="13"/>
                    <a:pt x="82" y="8"/>
                    <a:pt x="73" y="7"/>
                  </a:cubicBezTo>
                  <a:cubicBezTo>
                    <a:pt x="45" y="0"/>
                    <a:pt x="16" y="23"/>
                    <a:pt x="8" y="58"/>
                  </a:cubicBezTo>
                  <a:cubicBezTo>
                    <a:pt x="0" y="93"/>
                    <a:pt x="16" y="126"/>
                    <a:pt x="44" y="133"/>
                  </a:cubicBezTo>
                  <a:cubicBezTo>
                    <a:pt x="36" y="117"/>
                    <a:pt x="33" y="97"/>
                    <a:pt x="38" y="7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19"/>
            <p:cNvSpPr>
              <a:spLocks/>
            </p:cNvSpPr>
            <p:nvPr/>
          </p:nvSpPr>
          <p:spPr bwMode="auto">
            <a:xfrm>
              <a:off x="3559175" y="1265238"/>
              <a:ext cx="177800" cy="138113"/>
            </a:xfrm>
            <a:custGeom>
              <a:avLst/>
              <a:gdLst>
                <a:gd name="T0" fmla="*/ 9 w 58"/>
                <a:gd name="T1" fmla="*/ 42 h 45"/>
                <a:gd name="T2" fmla="*/ 18 w 58"/>
                <a:gd name="T3" fmla="*/ 45 h 45"/>
                <a:gd name="T4" fmla="*/ 58 w 58"/>
                <a:gd name="T5" fmla="*/ 21 h 45"/>
                <a:gd name="T6" fmla="*/ 51 w 58"/>
                <a:gd name="T7" fmla="*/ 0 h 45"/>
                <a:gd name="T8" fmla="*/ 0 w 58"/>
                <a:gd name="T9" fmla="*/ 41 h 45"/>
                <a:gd name="T10" fmla="*/ 9 w 58"/>
                <a:gd name="T11" fmla="*/ 42 h 45"/>
              </a:gdLst>
              <a:ahLst/>
              <a:cxnLst>
                <a:cxn ang="0">
                  <a:pos x="T0" y="T1"/>
                </a:cxn>
                <a:cxn ang="0">
                  <a:pos x="T2" y="T3"/>
                </a:cxn>
                <a:cxn ang="0">
                  <a:pos x="T4" y="T5"/>
                </a:cxn>
                <a:cxn ang="0">
                  <a:pos x="T6" y="T7"/>
                </a:cxn>
                <a:cxn ang="0">
                  <a:pos x="T8" y="T9"/>
                </a:cxn>
                <a:cxn ang="0">
                  <a:pos x="T10" y="T11"/>
                </a:cxn>
              </a:cxnLst>
              <a:rect l="0" t="0" r="r" b="b"/>
              <a:pathLst>
                <a:path w="58" h="45">
                  <a:moveTo>
                    <a:pt x="9" y="42"/>
                  </a:moveTo>
                  <a:cubicBezTo>
                    <a:pt x="12" y="43"/>
                    <a:pt x="15" y="44"/>
                    <a:pt x="18" y="45"/>
                  </a:cubicBezTo>
                  <a:cubicBezTo>
                    <a:pt x="30" y="24"/>
                    <a:pt x="58" y="21"/>
                    <a:pt x="58" y="21"/>
                  </a:cubicBezTo>
                  <a:cubicBezTo>
                    <a:pt x="51" y="0"/>
                    <a:pt x="51" y="0"/>
                    <a:pt x="51" y="0"/>
                  </a:cubicBezTo>
                  <a:cubicBezTo>
                    <a:pt x="20" y="3"/>
                    <a:pt x="6" y="28"/>
                    <a:pt x="0" y="41"/>
                  </a:cubicBezTo>
                  <a:cubicBezTo>
                    <a:pt x="3" y="41"/>
                    <a:pt x="6" y="41"/>
                    <a:pt x="9" y="4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Rectangle 35"/>
            <p:cNvSpPr>
              <a:spLocks noChangeArrowheads="1"/>
            </p:cNvSpPr>
            <p:nvPr/>
          </p:nvSpPr>
          <p:spPr bwMode="auto">
            <a:xfrm>
              <a:off x="2705100" y="1320800"/>
              <a:ext cx="44711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tr-TR" altLang="tr-TR" sz="1400" b="1" i="0" u="none" strike="noStrike" kern="1200" cap="none" spc="0" normalizeH="0" baseline="0" noProof="0" dirty="0">
                  <a:ln>
                    <a:noFill/>
                  </a:ln>
                  <a:solidFill>
                    <a:srgbClr val="FFFFFF"/>
                  </a:solidFill>
                  <a:effectLst/>
                  <a:uLnTx/>
                  <a:uFillTx/>
                  <a:latin typeface="Calibri" panose="020F0502020204030204"/>
                  <a:ea typeface="+mn-ea"/>
                  <a:cs typeface="+mn-cs"/>
                </a:rPr>
                <a:t>SEBZE</a:t>
              </a:r>
              <a:endParaRPr kumimoji="0" lang="tr-TR" altLang="tr-T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42" name="Grup 41"/>
          <p:cNvGrpSpPr/>
          <p:nvPr/>
        </p:nvGrpSpPr>
        <p:grpSpPr>
          <a:xfrm>
            <a:off x="6745037" y="2965669"/>
            <a:ext cx="584200" cy="762000"/>
            <a:chOff x="4483100" y="1557338"/>
            <a:chExt cx="584200" cy="762000"/>
          </a:xfrm>
        </p:grpSpPr>
        <p:sp>
          <p:nvSpPr>
            <p:cNvPr id="43" name="Freeform 25"/>
            <p:cNvSpPr>
              <a:spLocks/>
            </p:cNvSpPr>
            <p:nvPr/>
          </p:nvSpPr>
          <p:spPr bwMode="auto">
            <a:xfrm>
              <a:off x="4699000" y="1827213"/>
              <a:ext cx="246063" cy="128588"/>
            </a:xfrm>
            <a:custGeom>
              <a:avLst/>
              <a:gdLst>
                <a:gd name="T0" fmla="*/ 80 w 80"/>
                <a:gd name="T1" fmla="*/ 5 h 42"/>
                <a:gd name="T2" fmla="*/ 54 w 80"/>
                <a:gd name="T3" fmla="*/ 30 h 42"/>
                <a:gd name="T4" fmla="*/ 28 w 80"/>
                <a:gd name="T5" fmla="*/ 40 h 42"/>
                <a:gd name="T6" fmla="*/ 13 w 80"/>
                <a:gd name="T7" fmla="*/ 42 h 42"/>
                <a:gd name="T8" fmla="*/ 2 w 80"/>
                <a:gd name="T9" fmla="*/ 37 h 42"/>
                <a:gd name="T10" fmla="*/ 7 w 80"/>
                <a:gd name="T11" fmla="*/ 26 h 42"/>
                <a:gd name="T12" fmla="*/ 68 w 80"/>
                <a:gd name="T13" fmla="*/ 0 h 42"/>
                <a:gd name="T14" fmla="*/ 80 w 80"/>
                <a:gd name="T15" fmla="*/ 5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 h="42">
                  <a:moveTo>
                    <a:pt x="80" y="5"/>
                  </a:moveTo>
                  <a:cubicBezTo>
                    <a:pt x="72" y="16"/>
                    <a:pt x="66" y="26"/>
                    <a:pt x="54" y="30"/>
                  </a:cubicBezTo>
                  <a:cubicBezTo>
                    <a:pt x="45" y="34"/>
                    <a:pt x="36" y="37"/>
                    <a:pt x="28" y="40"/>
                  </a:cubicBezTo>
                  <a:cubicBezTo>
                    <a:pt x="23" y="41"/>
                    <a:pt x="18" y="42"/>
                    <a:pt x="13" y="42"/>
                  </a:cubicBezTo>
                  <a:cubicBezTo>
                    <a:pt x="9" y="42"/>
                    <a:pt x="4" y="42"/>
                    <a:pt x="2" y="37"/>
                  </a:cubicBezTo>
                  <a:cubicBezTo>
                    <a:pt x="0" y="33"/>
                    <a:pt x="3" y="29"/>
                    <a:pt x="7" y="26"/>
                  </a:cubicBezTo>
                  <a:cubicBezTo>
                    <a:pt x="24" y="11"/>
                    <a:pt x="44" y="2"/>
                    <a:pt x="68" y="0"/>
                  </a:cubicBezTo>
                  <a:cubicBezTo>
                    <a:pt x="73" y="0"/>
                    <a:pt x="73" y="0"/>
                    <a:pt x="80"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26"/>
            <p:cNvSpPr>
              <a:spLocks/>
            </p:cNvSpPr>
            <p:nvPr/>
          </p:nvSpPr>
          <p:spPr bwMode="auto">
            <a:xfrm>
              <a:off x="4616450" y="2008188"/>
              <a:ext cx="236538" cy="160338"/>
            </a:xfrm>
            <a:custGeom>
              <a:avLst/>
              <a:gdLst>
                <a:gd name="T0" fmla="*/ 76 w 77"/>
                <a:gd name="T1" fmla="*/ 1 h 52"/>
                <a:gd name="T2" fmla="*/ 71 w 77"/>
                <a:gd name="T3" fmla="*/ 16 h 52"/>
                <a:gd name="T4" fmla="*/ 17 w 77"/>
                <a:gd name="T5" fmla="*/ 49 h 52"/>
                <a:gd name="T6" fmla="*/ 3 w 77"/>
                <a:gd name="T7" fmla="*/ 46 h 52"/>
                <a:gd name="T8" fmla="*/ 8 w 77"/>
                <a:gd name="T9" fmla="*/ 33 h 52"/>
                <a:gd name="T10" fmla="*/ 48 w 77"/>
                <a:gd name="T11" fmla="*/ 4 h 52"/>
                <a:gd name="T12" fmla="*/ 76 w 77"/>
                <a:gd name="T13" fmla="*/ 1 h 52"/>
              </a:gdLst>
              <a:ahLst/>
              <a:cxnLst>
                <a:cxn ang="0">
                  <a:pos x="T0" y="T1"/>
                </a:cxn>
                <a:cxn ang="0">
                  <a:pos x="T2" y="T3"/>
                </a:cxn>
                <a:cxn ang="0">
                  <a:pos x="T4" y="T5"/>
                </a:cxn>
                <a:cxn ang="0">
                  <a:pos x="T6" y="T7"/>
                </a:cxn>
                <a:cxn ang="0">
                  <a:pos x="T8" y="T9"/>
                </a:cxn>
                <a:cxn ang="0">
                  <a:pos x="T10" y="T11"/>
                </a:cxn>
                <a:cxn ang="0">
                  <a:pos x="T12" y="T13"/>
                </a:cxn>
              </a:cxnLst>
              <a:rect l="0" t="0" r="r" b="b"/>
              <a:pathLst>
                <a:path w="77" h="52">
                  <a:moveTo>
                    <a:pt x="76" y="1"/>
                  </a:moveTo>
                  <a:cubicBezTo>
                    <a:pt x="77" y="8"/>
                    <a:pt x="75" y="12"/>
                    <a:pt x="71" y="16"/>
                  </a:cubicBezTo>
                  <a:cubicBezTo>
                    <a:pt x="56" y="32"/>
                    <a:pt x="38" y="43"/>
                    <a:pt x="17" y="49"/>
                  </a:cubicBezTo>
                  <a:cubicBezTo>
                    <a:pt x="12" y="50"/>
                    <a:pt x="6" y="52"/>
                    <a:pt x="3" y="46"/>
                  </a:cubicBezTo>
                  <a:cubicBezTo>
                    <a:pt x="0" y="41"/>
                    <a:pt x="4" y="37"/>
                    <a:pt x="8" y="33"/>
                  </a:cubicBezTo>
                  <a:cubicBezTo>
                    <a:pt x="19" y="20"/>
                    <a:pt x="33" y="11"/>
                    <a:pt x="48" y="4"/>
                  </a:cubicBezTo>
                  <a:cubicBezTo>
                    <a:pt x="57" y="0"/>
                    <a:pt x="66" y="2"/>
                    <a:pt x="76"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27"/>
            <p:cNvSpPr>
              <a:spLocks/>
            </p:cNvSpPr>
            <p:nvPr/>
          </p:nvSpPr>
          <p:spPr bwMode="auto">
            <a:xfrm>
              <a:off x="4483100" y="1870075"/>
              <a:ext cx="144463" cy="252413"/>
            </a:xfrm>
            <a:custGeom>
              <a:avLst/>
              <a:gdLst>
                <a:gd name="T0" fmla="*/ 42 w 47"/>
                <a:gd name="T1" fmla="*/ 1 h 82"/>
                <a:gd name="T2" fmla="*/ 42 w 47"/>
                <a:gd name="T3" fmla="*/ 35 h 82"/>
                <a:gd name="T4" fmla="*/ 21 w 47"/>
                <a:gd name="T5" fmla="*/ 71 h 82"/>
                <a:gd name="T6" fmla="*/ 6 w 47"/>
                <a:gd name="T7" fmla="*/ 78 h 82"/>
                <a:gd name="T8" fmla="*/ 3 w 47"/>
                <a:gd name="T9" fmla="*/ 62 h 82"/>
                <a:gd name="T10" fmla="*/ 29 w 47"/>
                <a:gd name="T11" fmla="*/ 8 h 82"/>
                <a:gd name="T12" fmla="*/ 42 w 47"/>
                <a:gd name="T13" fmla="*/ 1 h 82"/>
              </a:gdLst>
              <a:ahLst/>
              <a:cxnLst>
                <a:cxn ang="0">
                  <a:pos x="T0" y="T1"/>
                </a:cxn>
                <a:cxn ang="0">
                  <a:pos x="T2" y="T3"/>
                </a:cxn>
                <a:cxn ang="0">
                  <a:pos x="T4" y="T5"/>
                </a:cxn>
                <a:cxn ang="0">
                  <a:pos x="T6" y="T7"/>
                </a:cxn>
                <a:cxn ang="0">
                  <a:pos x="T8" y="T9"/>
                </a:cxn>
                <a:cxn ang="0">
                  <a:pos x="T10" y="T11"/>
                </a:cxn>
                <a:cxn ang="0">
                  <a:pos x="T12" y="T13"/>
                </a:cxn>
              </a:cxnLst>
              <a:rect l="0" t="0" r="r" b="b"/>
              <a:pathLst>
                <a:path w="47" h="82">
                  <a:moveTo>
                    <a:pt x="42" y="1"/>
                  </a:moveTo>
                  <a:cubicBezTo>
                    <a:pt x="45" y="13"/>
                    <a:pt x="47" y="24"/>
                    <a:pt x="42" y="35"/>
                  </a:cubicBezTo>
                  <a:cubicBezTo>
                    <a:pt x="36" y="48"/>
                    <a:pt x="30" y="60"/>
                    <a:pt x="21" y="71"/>
                  </a:cubicBezTo>
                  <a:cubicBezTo>
                    <a:pt x="17" y="75"/>
                    <a:pt x="12" y="82"/>
                    <a:pt x="6" y="78"/>
                  </a:cubicBezTo>
                  <a:cubicBezTo>
                    <a:pt x="0" y="75"/>
                    <a:pt x="2" y="68"/>
                    <a:pt x="3" y="62"/>
                  </a:cubicBezTo>
                  <a:cubicBezTo>
                    <a:pt x="7" y="42"/>
                    <a:pt x="15" y="23"/>
                    <a:pt x="29" y="8"/>
                  </a:cubicBezTo>
                  <a:cubicBezTo>
                    <a:pt x="32" y="5"/>
                    <a:pt x="35" y="0"/>
                    <a:pt x="4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28"/>
            <p:cNvSpPr>
              <a:spLocks/>
            </p:cNvSpPr>
            <p:nvPr/>
          </p:nvSpPr>
          <p:spPr bwMode="auto">
            <a:xfrm>
              <a:off x="4870450" y="1919288"/>
              <a:ext cx="196850" cy="215900"/>
            </a:xfrm>
            <a:custGeom>
              <a:avLst/>
              <a:gdLst>
                <a:gd name="T0" fmla="*/ 64 w 64"/>
                <a:gd name="T1" fmla="*/ 4 h 70"/>
                <a:gd name="T2" fmla="*/ 54 w 64"/>
                <a:gd name="T3" fmla="*/ 33 h 70"/>
                <a:gd name="T4" fmla="*/ 21 w 64"/>
                <a:gd name="T5" fmla="*/ 63 h 70"/>
                <a:gd name="T6" fmla="*/ 5 w 64"/>
                <a:gd name="T7" fmla="*/ 65 h 70"/>
                <a:gd name="T8" fmla="*/ 7 w 64"/>
                <a:gd name="T9" fmla="*/ 49 h 70"/>
                <a:gd name="T10" fmla="*/ 49 w 64"/>
                <a:gd name="T11" fmla="*/ 5 h 70"/>
                <a:gd name="T12" fmla="*/ 64 w 64"/>
                <a:gd name="T13" fmla="*/ 4 h 70"/>
              </a:gdLst>
              <a:ahLst/>
              <a:cxnLst>
                <a:cxn ang="0">
                  <a:pos x="T0" y="T1"/>
                </a:cxn>
                <a:cxn ang="0">
                  <a:pos x="T2" y="T3"/>
                </a:cxn>
                <a:cxn ang="0">
                  <a:pos x="T4" y="T5"/>
                </a:cxn>
                <a:cxn ang="0">
                  <a:pos x="T6" y="T7"/>
                </a:cxn>
                <a:cxn ang="0">
                  <a:pos x="T8" y="T9"/>
                </a:cxn>
                <a:cxn ang="0">
                  <a:pos x="T10" y="T11"/>
                </a:cxn>
                <a:cxn ang="0">
                  <a:pos x="T12" y="T13"/>
                </a:cxn>
              </a:cxnLst>
              <a:rect l="0" t="0" r="r" b="b"/>
              <a:pathLst>
                <a:path w="64" h="70">
                  <a:moveTo>
                    <a:pt x="64" y="4"/>
                  </a:moveTo>
                  <a:cubicBezTo>
                    <a:pt x="62" y="14"/>
                    <a:pt x="61" y="24"/>
                    <a:pt x="54" y="33"/>
                  </a:cubicBezTo>
                  <a:cubicBezTo>
                    <a:pt x="44" y="44"/>
                    <a:pt x="34" y="55"/>
                    <a:pt x="21" y="63"/>
                  </a:cubicBezTo>
                  <a:cubicBezTo>
                    <a:pt x="16" y="65"/>
                    <a:pt x="10" y="70"/>
                    <a:pt x="5" y="65"/>
                  </a:cubicBezTo>
                  <a:cubicBezTo>
                    <a:pt x="0" y="60"/>
                    <a:pt x="4" y="54"/>
                    <a:pt x="7" y="49"/>
                  </a:cubicBezTo>
                  <a:cubicBezTo>
                    <a:pt x="17" y="31"/>
                    <a:pt x="30" y="16"/>
                    <a:pt x="49" y="5"/>
                  </a:cubicBezTo>
                  <a:cubicBezTo>
                    <a:pt x="53" y="3"/>
                    <a:pt x="58" y="0"/>
                    <a:pt x="64"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29"/>
            <p:cNvSpPr>
              <a:spLocks/>
            </p:cNvSpPr>
            <p:nvPr/>
          </p:nvSpPr>
          <p:spPr bwMode="auto">
            <a:xfrm>
              <a:off x="4729163" y="2178050"/>
              <a:ext cx="249238" cy="141288"/>
            </a:xfrm>
            <a:custGeom>
              <a:avLst/>
              <a:gdLst>
                <a:gd name="T0" fmla="*/ 81 w 81"/>
                <a:gd name="T1" fmla="*/ 40 h 46"/>
                <a:gd name="T2" fmla="*/ 67 w 81"/>
                <a:gd name="T3" fmla="*/ 45 h 46"/>
                <a:gd name="T4" fmla="*/ 7 w 81"/>
                <a:gd name="T5" fmla="*/ 15 h 46"/>
                <a:gd name="T6" fmla="*/ 5 w 81"/>
                <a:gd name="T7" fmla="*/ 12 h 46"/>
                <a:gd name="T8" fmla="*/ 11 w 81"/>
                <a:gd name="T9" fmla="*/ 0 h 46"/>
                <a:gd name="T10" fmla="*/ 21 w 81"/>
                <a:gd name="T11" fmla="*/ 1 h 46"/>
                <a:gd name="T12" fmla="*/ 65 w 81"/>
                <a:gd name="T13" fmla="*/ 21 h 46"/>
                <a:gd name="T14" fmla="*/ 81 w 81"/>
                <a:gd name="T15" fmla="*/ 40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46">
                  <a:moveTo>
                    <a:pt x="81" y="40"/>
                  </a:moveTo>
                  <a:cubicBezTo>
                    <a:pt x="76" y="46"/>
                    <a:pt x="72" y="46"/>
                    <a:pt x="67" y="45"/>
                  </a:cubicBezTo>
                  <a:cubicBezTo>
                    <a:pt x="44" y="41"/>
                    <a:pt x="24" y="32"/>
                    <a:pt x="7" y="15"/>
                  </a:cubicBezTo>
                  <a:cubicBezTo>
                    <a:pt x="6" y="14"/>
                    <a:pt x="6" y="13"/>
                    <a:pt x="5" y="12"/>
                  </a:cubicBezTo>
                  <a:cubicBezTo>
                    <a:pt x="0" y="6"/>
                    <a:pt x="3" y="1"/>
                    <a:pt x="11" y="0"/>
                  </a:cubicBezTo>
                  <a:cubicBezTo>
                    <a:pt x="14" y="0"/>
                    <a:pt x="17" y="1"/>
                    <a:pt x="21" y="1"/>
                  </a:cubicBezTo>
                  <a:cubicBezTo>
                    <a:pt x="37" y="4"/>
                    <a:pt x="52" y="11"/>
                    <a:pt x="65" y="21"/>
                  </a:cubicBezTo>
                  <a:cubicBezTo>
                    <a:pt x="71" y="26"/>
                    <a:pt x="76" y="34"/>
                    <a:pt x="81"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Rectangle 36"/>
            <p:cNvSpPr>
              <a:spLocks noChangeArrowheads="1"/>
            </p:cNvSpPr>
            <p:nvPr/>
          </p:nvSpPr>
          <p:spPr bwMode="auto">
            <a:xfrm>
              <a:off x="4557713" y="1557338"/>
              <a:ext cx="8816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tr-TR" altLang="tr-TR" sz="1400" b="1" i="0" u="none" strike="noStrike" kern="1200" cap="none" spc="0" normalizeH="0" baseline="0" noProof="0" dirty="0">
                  <a:ln>
                    <a:noFill/>
                  </a:ln>
                  <a:solidFill>
                    <a:srgbClr val="FFFFFF"/>
                  </a:solidFill>
                  <a:effectLst/>
                  <a:uLnTx/>
                  <a:uFillTx/>
                  <a:latin typeface="Calibri" panose="020F0502020204030204"/>
                  <a:ea typeface="+mn-ea"/>
                  <a:cs typeface="+mn-cs"/>
                </a:rPr>
                <a:t>T</a:t>
              </a:r>
              <a:endParaRPr kumimoji="0" lang="tr-TR" altLang="tr-T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Rectangle 37"/>
            <p:cNvSpPr>
              <a:spLocks noChangeArrowheads="1"/>
            </p:cNvSpPr>
            <p:nvPr/>
          </p:nvSpPr>
          <p:spPr bwMode="auto">
            <a:xfrm>
              <a:off x="4640263" y="1557338"/>
              <a:ext cx="34624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tr-TR" altLang="tr-TR" sz="1400" b="1" i="0" u="none" strike="noStrike" kern="1200" cap="none" spc="0" normalizeH="0" baseline="0" noProof="0" dirty="0">
                  <a:ln>
                    <a:noFill/>
                  </a:ln>
                  <a:solidFill>
                    <a:srgbClr val="FFFFFF"/>
                  </a:solidFill>
                  <a:effectLst/>
                  <a:uLnTx/>
                  <a:uFillTx/>
                  <a:latin typeface="Calibri" panose="020F0502020204030204"/>
                  <a:ea typeface="+mn-ea"/>
                  <a:cs typeface="+mn-cs"/>
                </a:rPr>
                <a:t>AHIL</a:t>
              </a:r>
              <a:endParaRPr kumimoji="0" lang="tr-TR" altLang="tr-T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50" name="Metin kutusu 49"/>
          <p:cNvSpPr txBox="1"/>
          <p:nvPr/>
        </p:nvSpPr>
        <p:spPr>
          <a:xfrm>
            <a:off x="2880827" y="1995207"/>
            <a:ext cx="94288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srgbClr val="231F20"/>
                </a:solidFill>
                <a:effectLst/>
                <a:uLnTx/>
                <a:uFillTx/>
                <a:latin typeface="Calibri" panose="020F0502020204030204"/>
                <a:ea typeface="+mn-ea"/>
                <a:cs typeface="+mn-cs"/>
              </a:rPr>
              <a:t>ananas</a:t>
            </a:r>
          </a:p>
        </p:txBody>
      </p:sp>
      <p:sp>
        <p:nvSpPr>
          <p:cNvPr id="51" name="Dikdörtgen 50"/>
          <p:cNvSpPr/>
          <p:nvPr/>
        </p:nvSpPr>
        <p:spPr>
          <a:xfrm>
            <a:off x="1132540" y="2397700"/>
            <a:ext cx="812595"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srgbClr val="231F20"/>
                </a:solidFill>
                <a:effectLst/>
                <a:uLnTx/>
                <a:uFillTx/>
                <a:latin typeface="Calibri" panose="020F0502020204030204"/>
                <a:ea typeface="+mn-ea"/>
                <a:cs typeface="+mn-cs"/>
              </a:rPr>
              <a:t>havuç</a:t>
            </a:r>
          </a:p>
        </p:txBody>
      </p:sp>
      <p:sp>
        <p:nvSpPr>
          <p:cNvPr id="52" name="Dikdörtgen 51"/>
          <p:cNvSpPr/>
          <p:nvPr/>
        </p:nvSpPr>
        <p:spPr>
          <a:xfrm>
            <a:off x="2537827" y="3020558"/>
            <a:ext cx="82266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srgbClr val="231F20"/>
                </a:solidFill>
                <a:effectLst/>
                <a:uLnTx/>
                <a:uFillTx/>
                <a:latin typeface="Calibri" panose="020F0502020204030204"/>
                <a:ea typeface="+mn-ea"/>
                <a:cs typeface="+mn-cs"/>
              </a:rPr>
              <a:t>hamsi</a:t>
            </a:r>
          </a:p>
        </p:txBody>
      </p:sp>
      <p:sp>
        <p:nvSpPr>
          <p:cNvPr id="53" name="Dikdörtgen 52"/>
          <p:cNvSpPr/>
          <p:nvPr/>
        </p:nvSpPr>
        <p:spPr>
          <a:xfrm>
            <a:off x="759838" y="3356477"/>
            <a:ext cx="784189"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srgbClr val="231F20"/>
                </a:solidFill>
                <a:effectLst/>
                <a:uLnTx/>
                <a:uFillTx/>
                <a:latin typeface="Calibri" panose="020F0502020204030204"/>
                <a:ea typeface="+mn-ea"/>
                <a:cs typeface="+mn-cs"/>
              </a:rPr>
              <a:t>pirinç</a:t>
            </a:r>
          </a:p>
        </p:txBody>
      </p:sp>
      <p:sp>
        <p:nvSpPr>
          <p:cNvPr id="54" name="Dikdörtgen 53"/>
          <p:cNvSpPr/>
          <p:nvPr/>
        </p:nvSpPr>
        <p:spPr>
          <a:xfrm>
            <a:off x="2302245" y="3997484"/>
            <a:ext cx="71205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srgbClr val="231F20"/>
                </a:solidFill>
                <a:effectLst/>
                <a:uLnTx/>
                <a:uFillTx/>
                <a:latin typeface="Calibri" panose="020F0502020204030204"/>
                <a:ea typeface="+mn-ea"/>
                <a:cs typeface="+mn-cs"/>
              </a:rPr>
              <a:t>elma</a:t>
            </a:r>
          </a:p>
        </p:txBody>
      </p:sp>
      <p:sp>
        <p:nvSpPr>
          <p:cNvPr id="55" name="Dikdörtgen 54"/>
          <p:cNvSpPr/>
          <p:nvPr/>
        </p:nvSpPr>
        <p:spPr>
          <a:xfrm>
            <a:off x="1181588" y="4546303"/>
            <a:ext cx="72808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srgbClr val="231F20"/>
                </a:solidFill>
                <a:effectLst/>
                <a:uLnTx/>
                <a:uFillTx/>
                <a:latin typeface="Calibri" panose="020F0502020204030204"/>
                <a:ea typeface="+mn-ea"/>
                <a:cs typeface="+mn-cs"/>
              </a:rPr>
              <a:t>fındık</a:t>
            </a:r>
          </a:p>
        </p:txBody>
      </p:sp>
      <p:sp>
        <p:nvSpPr>
          <p:cNvPr id="56" name="Dikdörtgen 55"/>
          <p:cNvSpPr/>
          <p:nvPr/>
        </p:nvSpPr>
        <p:spPr>
          <a:xfrm>
            <a:off x="2730095" y="4877429"/>
            <a:ext cx="1073499"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srgbClr val="231F20"/>
                </a:solidFill>
                <a:effectLst/>
                <a:uLnTx/>
                <a:uFillTx/>
                <a:latin typeface="Calibri" panose="020F0502020204030204"/>
                <a:ea typeface="+mn-ea"/>
                <a:cs typeface="+mn-cs"/>
              </a:rPr>
              <a:t>portakal</a:t>
            </a:r>
          </a:p>
        </p:txBody>
      </p:sp>
      <p:sp>
        <p:nvSpPr>
          <p:cNvPr id="57" name="Metin kutusu 56"/>
          <p:cNvSpPr txBox="1"/>
          <p:nvPr/>
        </p:nvSpPr>
        <p:spPr>
          <a:xfrm>
            <a:off x="8271212" y="1928142"/>
            <a:ext cx="77643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srgbClr val="231F20"/>
                </a:solidFill>
                <a:effectLst/>
                <a:uLnTx/>
                <a:uFillTx/>
                <a:latin typeface="Calibri" panose="020F0502020204030204"/>
                <a:ea typeface="+mn-ea"/>
                <a:cs typeface="+mn-cs"/>
              </a:rPr>
              <a:t>tavuk</a:t>
            </a:r>
          </a:p>
        </p:txBody>
      </p:sp>
      <p:sp>
        <p:nvSpPr>
          <p:cNvPr id="58" name="Dikdörtgen 57"/>
          <p:cNvSpPr/>
          <p:nvPr/>
        </p:nvSpPr>
        <p:spPr>
          <a:xfrm>
            <a:off x="9871109" y="2330635"/>
            <a:ext cx="100219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srgbClr val="231F20"/>
                </a:solidFill>
                <a:effectLst/>
                <a:uLnTx/>
                <a:uFillTx/>
                <a:latin typeface="Calibri" panose="020F0502020204030204"/>
                <a:ea typeface="+mn-ea"/>
                <a:cs typeface="+mn-cs"/>
              </a:rPr>
              <a:t>ıspanak</a:t>
            </a:r>
          </a:p>
        </p:txBody>
      </p:sp>
      <p:sp>
        <p:nvSpPr>
          <p:cNvPr id="59" name="Dikdörtgen 58"/>
          <p:cNvSpPr/>
          <p:nvPr/>
        </p:nvSpPr>
        <p:spPr>
          <a:xfrm>
            <a:off x="8843834" y="2953493"/>
            <a:ext cx="771365"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srgbClr val="231F20"/>
                </a:solidFill>
                <a:effectLst/>
                <a:uLnTx/>
                <a:uFillTx/>
                <a:latin typeface="Calibri" panose="020F0502020204030204"/>
                <a:ea typeface="+mn-ea"/>
                <a:cs typeface="+mn-cs"/>
              </a:rPr>
              <a:t>üzüm</a:t>
            </a:r>
          </a:p>
        </p:txBody>
      </p:sp>
      <p:sp>
        <p:nvSpPr>
          <p:cNvPr id="60" name="Dikdörtgen 59"/>
          <p:cNvSpPr/>
          <p:nvPr/>
        </p:nvSpPr>
        <p:spPr>
          <a:xfrm>
            <a:off x="10197639" y="3289412"/>
            <a:ext cx="111049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srgbClr val="231F20"/>
                </a:solidFill>
                <a:effectLst/>
                <a:uLnTx/>
                <a:uFillTx/>
                <a:latin typeface="Calibri" panose="020F0502020204030204"/>
                <a:ea typeface="+mn-ea"/>
                <a:cs typeface="+mn-cs"/>
              </a:rPr>
              <a:t>domates</a:t>
            </a:r>
          </a:p>
        </p:txBody>
      </p:sp>
      <p:sp>
        <p:nvSpPr>
          <p:cNvPr id="61" name="Dikdörtgen 60"/>
          <p:cNvSpPr/>
          <p:nvPr/>
        </p:nvSpPr>
        <p:spPr>
          <a:xfrm>
            <a:off x="8682489" y="3930419"/>
            <a:ext cx="685572"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srgbClr val="231F20"/>
                </a:solidFill>
                <a:effectLst/>
                <a:uLnTx/>
                <a:uFillTx/>
                <a:latin typeface="Calibri" panose="020F0502020204030204"/>
                <a:ea typeface="+mn-ea"/>
                <a:cs typeface="+mn-cs"/>
              </a:rPr>
              <a:t>kiraz</a:t>
            </a:r>
          </a:p>
        </p:txBody>
      </p:sp>
      <p:sp>
        <p:nvSpPr>
          <p:cNvPr id="62" name="Dikdörtgen 61"/>
          <p:cNvSpPr/>
          <p:nvPr/>
        </p:nvSpPr>
        <p:spPr>
          <a:xfrm>
            <a:off x="9730550" y="4479238"/>
            <a:ext cx="74732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srgbClr val="231F20"/>
                </a:solidFill>
                <a:effectLst/>
                <a:uLnTx/>
                <a:uFillTx/>
                <a:latin typeface="Calibri" panose="020F0502020204030204"/>
                <a:ea typeface="+mn-ea"/>
                <a:cs typeface="+mn-cs"/>
              </a:rPr>
              <a:t>marul</a:t>
            </a:r>
          </a:p>
        </p:txBody>
      </p:sp>
      <p:sp>
        <p:nvSpPr>
          <p:cNvPr id="63" name="Dikdörtgen 62"/>
          <p:cNvSpPr/>
          <p:nvPr/>
        </p:nvSpPr>
        <p:spPr>
          <a:xfrm>
            <a:off x="8120127" y="4810364"/>
            <a:ext cx="71205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srgbClr val="231F20"/>
                </a:solidFill>
                <a:effectLst/>
                <a:uLnTx/>
                <a:uFillTx/>
                <a:latin typeface="Calibri" panose="020F0502020204030204"/>
                <a:ea typeface="+mn-ea"/>
                <a:cs typeface="+mn-cs"/>
              </a:rPr>
              <a:t>mısır</a:t>
            </a:r>
          </a:p>
        </p:txBody>
      </p:sp>
      <p:sp>
        <p:nvSpPr>
          <p:cNvPr id="64" name="Freeform 5">
            <a:extLst>
              <a:ext uri="{FF2B5EF4-FFF2-40B4-BE49-F238E27FC236}">
                <a16:creationId xmlns:a16="http://schemas.microsoft.com/office/drawing/2014/main" id="{AD79C1E5-94E5-E942-B5D6-717484E9C239}"/>
              </a:ext>
            </a:extLst>
          </p:cNvPr>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1128040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250"/>
                                        <p:tgtEl>
                                          <p:spTgt spid="28"/>
                                        </p:tgtEl>
                                      </p:cBhvr>
                                    </p:animEffect>
                                  </p:childTnLst>
                                </p:cTn>
                              </p:par>
                            </p:childTnLst>
                          </p:cTn>
                        </p:par>
                        <p:par>
                          <p:cTn id="8" fill="hold">
                            <p:stCondLst>
                              <p:cond delay="250"/>
                            </p:stCondLst>
                            <p:childTnLst>
                              <p:par>
                                <p:cTn id="9" presetID="22" presetClass="entr" presetSubtype="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250"/>
                                        <p:tgtEl>
                                          <p:spTgt spid="11"/>
                                        </p:tgtEl>
                                      </p:cBhvr>
                                    </p:animEffect>
                                  </p:childTnLst>
                                </p:cTn>
                              </p:par>
                            </p:childTnLst>
                          </p:cTn>
                        </p:par>
                        <p:par>
                          <p:cTn id="12" fill="hold">
                            <p:stCondLst>
                              <p:cond delay="500"/>
                            </p:stCondLst>
                            <p:childTnLst>
                              <p:par>
                                <p:cTn id="13" presetID="53" presetClass="entr" presetSubtype="16"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p:cTn id="15" dur="100" fill="hold"/>
                                        <p:tgtEl>
                                          <p:spTgt spid="20"/>
                                        </p:tgtEl>
                                        <p:attrNameLst>
                                          <p:attrName>ppt_w</p:attrName>
                                        </p:attrNameLst>
                                      </p:cBhvr>
                                      <p:tavLst>
                                        <p:tav tm="0">
                                          <p:val>
                                            <p:fltVal val="0"/>
                                          </p:val>
                                        </p:tav>
                                        <p:tav tm="100000">
                                          <p:val>
                                            <p:strVal val="#ppt_w"/>
                                          </p:val>
                                        </p:tav>
                                      </p:tavLst>
                                    </p:anim>
                                    <p:anim calcmode="lin" valueType="num">
                                      <p:cBhvr>
                                        <p:cTn id="16" dur="100" fill="hold"/>
                                        <p:tgtEl>
                                          <p:spTgt spid="20"/>
                                        </p:tgtEl>
                                        <p:attrNameLst>
                                          <p:attrName>ppt_h</p:attrName>
                                        </p:attrNameLst>
                                      </p:cBhvr>
                                      <p:tavLst>
                                        <p:tav tm="0">
                                          <p:val>
                                            <p:fltVal val="0"/>
                                          </p:val>
                                        </p:tav>
                                        <p:tav tm="100000">
                                          <p:val>
                                            <p:strVal val="#ppt_h"/>
                                          </p:val>
                                        </p:tav>
                                      </p:tavLst>
                                    </p:anim>
                                    <p:animEffect transition="in" filter="fade">
                                      <p:cBhvr>
                                        <p:cTn id="17" dur="100"/>
                                        <p:tgtEl>
                                          <p:spTgt spid="20"/>
                                        </p:tgtEl>
                                      </p:cBhvr>
                                    </p:animEffect>
                                  </p:childTnLst>
                                </p:cTn>
                              </p:par>
                              <p:par>
                                <p:cTn id="18" presetID="53" presetClass="entr" presetSubtype="16"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p:cTn id="20" dur="100" fill="hold"/>
                                        <p:tgtEl>
                                          <p:spTgt spid="12"/>
                                        </p:tgtEl>
                                        <p:attrNameLst>
                                          <p:attrName>ppt_w</p:attrName>
                                        </p:attrNameLst>
                                      </p:cBhvr>
                                      <p:tavLst>
                                        <p:tav tm="0">
                                          <p:val>
                                            <p:fltVal val="0"/>
                                          </p:val>
                                        </p:tav>
                                        <p:tav tm="100000">
                                          <p:val>
                                            <p:strVal val="#ppt_w"/>
                                          </p:val>
                                        </p:tav>
                                      </p:tavLst>
                                    </p:anim>
                                    <p:anim calcmode="lin" valueType="num">
                                      <p:cBhvr>
                                        <p:cTn id="21" dur="100" fill="hold"/>
                                        <p:tgtEl>
                                          <p:spTgt spid="12"/>
                                        </p:tgtEl>
                                        <p:attrNameLst>
                                          <p:attrName>ppt_h</p:attrName>
                                        </p:attrNameLst>
                                      </p:cBhvr>
                                      <p:tavLst>
                                        <p:tav tm="0">
                                          <p:val>
                                            <p:fltVal val="0"/>
                                          </p:val>
                                        </p:tav>
                                        <p:tav tm="100000">
                                          <p:val>
                                            <p:strVal val="#ppt_h"/>
                                          </p:val>
                                        </p:tav>
                                      </p:tavLst>
                                    </p:anim>
                                    <p:animEffect transition="in" filter="fade">
                                      <p:cBhvr>
                                        <p:cTn id="22" dur="100"/>
                                        <p:tgtEl>
                                          <p:spTgt spid="12"/>
                                        </p:tgtEl>
                                      </p:cBhvr>
                                    </p:animEffect>
                                  </p:childTnLst>
                                </p:cTn>
                              </p:par>
                            </p:childTnLst>
                          </p:cTn>
                        </p:par>
                        <p:par>
                          <p:cTn id="23" fill="hold">
                            <p:stCondLst>
                              <p:cond delay="600"/>
                            </p:stCondLst>
                            <p:childTnLst>
                              <p:par>
                                <p:cTn id="24" presetID="53" presetClass="entr" presetSubtype="16" fill="hold" nodeType="after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100" fill="hold"/>
                                        <p:tgtEl>
                                          <p:spTgt spid="17"/>
                                        </p:tgtEl>
                                        <p:attrNameLst>
                                          <p:attrName>ppt_w</p:attrName>
                                        </p:attrNameLst>
                                      </p:cBhvr>
                                      <p:tavLst>
                                        <p:tav tm="0">
                                          <p:val>
                                            <p:fltVal val="0"/>
                                          </p:val>
                                        </p:tav>
                                        <p:tav tm="100000">
                                          <p:val>
                                            <p:strVal val="#ppt_w"/>
                                          </p:val>
                                        </p:tav>
                                      </p:tavLst>
                                    </p:anim>
                                    <p:anim calcmode="lin" valueType="num">
                                      <p:cBhvr>
                                        <p:cTn id="27" dur="100" fill="hold"/>
                                        <p:tgtEl>
                                          <p:spTgt spid="17"/>
                                        </p:tgtEl>
                                        <p:attrNameLst>
                                          <p:attrName>ppt_h</p:attrName>
                                        </p:attrNameLst>
                                      </p:cBhvr>
                                      <p:tavLst>
                                        <p:tav tm="0">
                                          <p:val>
                                            <p:fltVal val="0"/>
                                          </p:val>
                                        </p:tav>
                                        <p:tav tm="100000">
                                          <p:val>
                                            <p:strVal val="#ppt_h"/>
                                          </p:val>
                                        </p:tav>
                                      </p:tavLst>
                                    </p:anim>
                                    <p:animEffect transition="in" filter="fade">
                                      <p:cBhvr>
                                        <p:cTn id="28" dur="100"/>
                                        <p:tgtEl>
                                          <p:spTgt spid="17"/>
                                        </p:tgtEl>
                                      </p:cBhvr>
                                    </p:animEffect>
                                  </p:childTnLst>
                                </p:cTn>
                              </p:par>
                            </p:childTnLst>
                          </p:cTn>
                        </p:par>
                        <p:par>
                          <p:cTn id="29" fill="hold">
                            <p:stCondLst>
                              <p:cond delay="700"/>
                            </p:stCondLst>
                            <p:childTnLst>
                              <p:par>
                                <p:cTn id="30" presetID="53" presetClass="entr" presetSubtype="16"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p:cTn id="32" dur="100" fill="hold"/>
                                        <p:tgtEl>
                                          <p:spTgt spid="23"/>
                                        </p:tgtEl>
                                        <p:attrNameLst>
                                          <p:attrName>ppt_w</p:attrName>
                                        </p:attrNameLst>
                                      </p:cBhvr>
                                      <p:tavLst>
                                        <p:tav tm="0">
                                          <p:val>
                                            <p:fltVal val="0"/>
                                          </p:val>
                                        </p:tav>
                                        <p:tav tm="100000">
                                          <p:val>
                                            <p:strVal val="#ppt_w"/>
                                          </p:val>
                                        </p:tav>
                                      </p:tavLst>
                                    </p:anim>
                                    <p:anim calcmode="lin" valueType="num">
                                      <p:cBhvr>
                                        <p:cTn id="33" dur="100" fill="hold"/>
                                        <p:tgtEl>
                                          <p:spTgt spid="23"/>
                                        </p:tgtEl>
                                        <p:attrNameLst>
                                          <p:attrName>ppt_h</p:attrName>
                                        </p:attrNameLst>
                                      </p:cBhvr>
                                      <p:tavLst>
                                        <p:tav tm="0">
                                          <p:val>
                                            <p:fltVal val="0"/>
                                          </p:val>
                                        </p:tav>
                                        <p:tav tm="100000">
                                          <p:val>
                                            <p:strVal val="#ppt_h"/>
                                          </p:val>
                                        </p:tav>
                                      </p:tavLst>
                                    </p:anim>
                                    <p:animEffect transition="in" filter="fade">
                                      <p:cBhvr>
                                        <p:cTn id="34" dur="100"/>
                                        <p:tgtEl>
                                          <p:spTgt spid="23"/>
                                        </p:tgtEl>
                                      </p:cBhvr>
                                    </p:animEffect>
                                  </p:childTnLst>
                                </p:cTn>
                              </p:par>
                            </p:childTnLst>
                          </p:cTn>
                        </p:par>
                        <p:par>
                          <p:cTn id="35" fill="hold">
                            <p:stCondLst>
                              <p:cond delay="800"/>
                            </p:stCondLst>
                            <p:childTnLst>
                              <p:par>
                                <p:cTn id="36" presetID="10" presetClass="entr" presetSubtype="0" fill="hold" nodeType="after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fade">
                                      <p:cBhvr>
                                        <p:cTn id="38" dur="100"/>
                                        <p:tgtEl>
                                          <p:spTgt spid="27"/>
                                        </p:tgtEl>
                                      </p:cBhvr>
                                    </p:animEffect>
                                  </p:childTnLst>
                                </p:cTn>
                              </p:par>
                            </p:childTnLst>
                          </p:cTn>
                        </p:par>
                        <p:par>
                          <p:cTn id="39" fill="hold">
                            <p:stCondLst>
                              <p:cond delay="900"/>
                            </p:stCondLst>
                            <p:childTnLst>
                              <p:par>
                                <p:cTn id="40" presetID="10" presetClass="entr" presetSubtype="0" fill="hold" nodeType="after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fade">
                                      <p:cBhvr>
                                        <p:cTn id="42" dur="100"/>
                                        <p:tgtEl>
                                          <p:spTgt spid="32"/>
                                        </p:tgtEl>
                                      </p:cBhvr>
                                    </p:animEffect>
                                  </p:childTnLst>
                                </p:cTn>
                              </p:par>
                            </p:childTnLst>
                          </p:cTn>
                        </p:par>
                        <p:par>
                          <p:cTn id="43" fill="hold">
                            <p:stCondLst>
                              <p:cond delay="1000"/>
                            </p:stCondLst>
                            <p:childTnLst>
                              <p:par>
                                <p:cTn id="44" presetID="10" presetClass="entr" presetSubtype="0" fill="hold" nodeType="after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fade">
                                      <p:cBhvr>
                                        <p:cTn id="46" dur="100"/>
                                        <p:tgtEl>
                                          <p:spTgt spid="36"/>
                                        </p:tgtEl>
                                      </p:cBhvr>
                                    </p:animEffect>
                                  </p:childTnLst>
                                </p:cTn>
                              </p:par>
                            </p:childTnLst>
                          </p:cTn>
                        </p:par>
                        <p:par>
                          <p:cTn id="47" fill="hold">
                            <p:stCondLst>
                              <p:cond delay="1100"/>
                            </p:stCondLst>
                            <p:childTnLst>
                              <p:par>
                                <p:cTn id="48" presetID="10" presetClass="entr" presetSubtype="0" fill="hold" nodeType="afterEffect">
                                  <p:stCondLst>
                                    <p:cond delay="0"/>
                                  </p:stCondLst>
                                  <p:childTnLst>
                                    <p:set>
                                      <p:cBhvr>
                                        <p:cTn id="49" dur="1" fill="hold">
                                          <p:stCondLst>
                                            <p:cond delay="0"/>
                                          </p:stCondLst>
                                        </p:cTn>
                                        <p:tgtEl>
                                          <p:spTgt spid="42"/>
                                        </p:tgtEl>
                                        <p:attrNameLst>
                                          <p:attrName>style.visibility</p:attrName>
                                        </p:attrNameLst>
                                      </p:cBhvr>
                                      <p:to>
                                        <p:strVal val="visible"/>
                                      </p:to>
                                    </p:set>
                                    <p:animEffect transition="in" filter="fade">
                                      <p:cBhvr>
                                        <p:cTn id="50" dur="100"/>
                                        <p:tgtEl>
                                          <p:spTgt spid="42"/>
                                        </p:tgtEl>
                                      </p:cBhvr>
                                    </p:animEffect>
                                  </p:childTnLst>
                                </p:cTn>
                              </p:par>
                            </p:childTnLst>
                          </p:cTn>
                        </p:par>
                        <p:par>
                          <p:cTn id="51" fill="hold">
                            <p:stCondLst>
                              <p:cond delay="1200"/>
                            </p:stCondLst>
                            <p:childTnLst>
                              <p:par>
                                <p:cTn id="52" presetID="10" presetClass="entr" presetSubtype="0" fill="hold" grpId="0" nodeType="afterEffect">
                                  <p:stCondLst>
                                    <p:cond delay="0"/>
                                  </p:stCondLst>
                                  <p:childTnLst>
                                    <p:set>
                                      <p:cBhvr>
                                        <p:cTn id="53" dur="1" fill="hold">
                                          <p:stCondLst>
                                            <p:cond delay="0"/>
                                          </p:stCondLst>
                                        </p:cTn>
                                        <p:tgtEl>
                                          <p:spTgt spid="50"/>
                                        </p:tgtEl>
                                        <p:attrNameLst>
                                          <p:attrName>style.visibility</p:attrName>
                                        </p:attrNameLst>
                                      </p:cBhvr>
                                      <p:to>
                                        <p:strVal val="visible"/>
                                      </p:to>
                                    </p:set>
                                    <p:animEffect transition="in" filter="fade">
                                      <p:cBhvr>
                                        <p:cTn id="54" dur="50"/>
                                        <p:tgtEl>
                                          <p:spTgt spid="50"/>
                                        </p:tgtEl>
                                      </p:cBhvr>
                                    </p:animEffect>
                                  </p:childTnLst>
                                </p:cTn>
                              </p:par>
                            </p:childTnLst>
                          </p:cTn>
                        </p:par>
                        <p:par>
                          <p:cTn id="55" fill="hold">
                            <p:stCondLst>
                              <p:cond delay="1250"/>
                            </p:stCondLst>
                            <p:childTnLst>
                              <p:par>
                                <p:cTn id="56" presetID="10" presetClass="entr" presetSubtype="0" fill="hold" grpId="0" nodeType="afterEffect">
                                  <p:stCondLst>
                                    <p:cond delay="0"/>
                                  </p:stCondLst>
                                  <p:childTnLst>
                                    <p:set>
                                      <p:cBhvr>
                                        <p:cTn id="57" dur="1" fill="hold">
                                          <p:stCondLst>
                                            <p:cond delay="0"/>
                                          </p:stCondLst>
                                        </p:cTn>
                                        <p:tgtEl>
                                          <p:spTgt spid="59"/>
                                        </p:tgtEl>
                                        <p:attrNameLst>
                                          <p:attrName>style.visibility</p:attrName>
                                        </p:attrNameLst>
                                      </p:cBhvr>
                                      <p:to>
                                        <p:strVal val="visible"/>
                                      </p:to>
                                    </p:set>
                                    <p:animEffect transition="in" filter="fade">
                                      <p:cBhvr>
                                        <p:cTn id="58" dur="50"/>
                                        <p:tgtEl>
                                          <p:spTgt spid="59"/>
                                        </p:tgtEl>
                                      </p:cBhvr>
                                    </p:animEffect>
                                  </p:childTnLst>
                                </p:cTn>
                              </p:par>
                            </p:childTnLst>
                          </p:cTn>
                        </p:par>
                        <p:par>
                          <p:cTn id="59" fill="hold">
                            <p:stCondLst>
                              <p:cond delay="1300"/>
                            </p:stCondLst>
                            <p:childTnLst>
                              <p:par>
                                <p:cTn id="60" presetID="10" presetClass="entr" presetSubtype="0" fill="hold" grpId="0" nodeType="afterEffect">
                                  <p:stCondLst>
                                    <p:cond delay="0"/>
                                  </p:stCondLst>
                                  <p:childTnLst>
                                    <p:set>
                                      <p:cBhvr>
                                        <p:cTn id="61" dur="1" fill="hold">
                                          <p:stCondLst>
                                            <p:cond delay="0"/>
                                          </p:stCondLst>
                                        </p:cTn>
                                        <p:tgtEl>
                                          <p:spTgt spid="53"/>
                                        </p:tgtEl>
                                        <p:attrNameLst>
                                          <p:attrName>style.visibility</p:attrName>
                                        </p:attrNameLst>
                                      </p:cBhvr>
                                      <p:to>
                                        <p:strVal val="visible"/>
                                      </p:to>
                                    </p:set>
                                    <p:animEffect transition="in" filter="fade">
                                      <p:cBhvr>
                                        <p:cTn id="62" dur="50"/>
                                        <p:tgtEl>
                                          <p:spTgt spid="53"/>
                                        </p:tgtEl>
                                      </p:cBhvr>
                                    </p:animEffect>
                                  </p:childTnLst>
                                </p:cTn>
                              </p:par>
                            </p:childTnLst>
                          </p:cTn>
                        </p:par>
                        <p:par>
                          <p:cTn id="63" fill="hold">
                            <p:stCondLst>
                              <p:cond delay="1350"/>
                            </p:stCondLst>
                            <p:childTnLst>
                              <p:par>
                                <p:cTn id="64" presetID="10" presetClass="entr" presetSubtype="0" fill="hold" grpId="0" nodeType="afterEffect">
                                  <p:stCondLst>
                                    <p:cond delay="0"/>
                                  </p:stCondLst>
                                  <p:childTnLst>
                                    <p:set>
                                      <p:cBhvr>
                                        <p:cTn id="65" dur="1" fill="hold">
                                          <p:stCondLst>
                                            <p:cond delay="0"/>
                                          </p:stCondLst>
                                        </p:cTn>
                                        <p:tgtEl>
                                          <p:spTgt spid="57"/>
                                        </p:tgtEl>
                                        <p:attrNameLst>
                                          <p:attrName>style.visibility</p:attrName>
                                        </p:attrNameLst>
                                      </p:cBhvr>
                                      <p:to>
                                        <p:strVal val="visible"/>
                                      </p:to>
                                    </p:set>
                                    <p:animEffect transition="in" filter="fade">
                                      <p:cBhvr>
                                        <p:cTn id="66" dur="50"/>
                                        <p:tgtEl>
                                          <p:spTgt spid="57"/>
                                        </p:tgtEl>
                                      </p:cBhvr>
                                    </p:animEffect>
                                  </p:childTnLst>
                                </p:cTn>
                              </p:par>
                            </p:childTnLst>
                          </p:cTn>
                        </p:par>
                        <p:par>
                          <p:cTn id="67" fill="hold">
                            <p:stCondLst>
                              <p:cond delay="1400"/>
                            </p:stCondLst>
                            <p:childTnLst>
                              <p:par>
                                <p:cTn id="68" presetID="10" presetClass="entr" presetSubtype="0" fill="hold" grpId="0" nodeType="afterEffect">
                                  <p:stCondLst>
                                    <p:cond delay="0"/>
                                  </p:stCondLst>
                                  <p:childTnLst>
                                    <p:set>
                                      <p:cBhvr>
                                        <p:cTn id="69" dur="1" fill="hold">
                                          <p:stCondLst>
                                            <p:cond delay="0"/>
                                          </p:stCondLst>
                                        </p:cTn>
                                        <p:tgtEl>
                                          <p:spTgt spid="58"/>
                                        </p:tgtEl>
                                        <p:attrNameLst>
                                          <p:attrName>style.visibility</p:attrName>
                                        </p:attrNameLst>
                                      </p:cBhvr>
                                      <p:to>
                                        <p:strVal val="visible"/>
                                      </p:to>
                                    </p:set>
                                    <p:animEffect transition="in" filter="fade">
                                      <p:cBhvr>
                                        <p:cTn id="70" dur="50"/>
                                        <p:tgtEl>
                                          <p:spTgt spid="58"/>
                                        </p:tgtEl>
                                      </p:cBhvr>
                                    </p:animEffect>
                                  </p:childTnLst>
                                </p:cTn>
                              </p:par>
                            </p:childTnLst>
                          </p:cTn>
                        </p:par>
                        <p:par>
                          <p:cTn id="71" fill="hold">
                            <p:stCondLst>
                              <p:cond delay="1450"/>
                            </p:stCondLst>
                            <p:childTnLst>
                              <p:par>
                                <p:cTn id="72" presetID="10" presetClass="entr" presetSubtype="0" fill="hold" grpId="0" nodeType="afterEffect">
                                  <p:stCondLst>
                                    <p:cond delay="0"/>
                                  </p:stCondLst>
                                  <p:childTnLst>
                                    <p:set>
                                      <p:cBhvr>
                                        <p:cTn id="73" dur="1" fill="hold">
                                          <p:stCondLst>
                                            <p:cond delay="0"/>
                                          </p:stCondLst>
                                        </p:cTn>
                                        <p:tgtEl>
                                          <p:spTgt spid="62"/>
                                        </p:tgtEl>
                                        <p:attrNameLst>
                                          <p:attrName>style.visibility</p:attrName>
                                        </p:attrNameLst>
                                      </p:cBhvr>
                                      <p:to>
                                        <p:strVal val="visible"/>
                                      </p:to>
                                    </p:set>
                                    <p:animEffect transition="in" filter="fade">
                                      <p:cBhvr>
                                        <p:cTn id="74" dur="50"/>
                                        <p:tgtEl>
                                          <p:spTgt spid="62"/>
                                        </p:tgtEl>
                                      </p:cBhvr>
                                    </p:animEffect>
                                  </p:childTnLst>
                                </p:cTn>
                              </p:par>
                            </p:childTnLst>
                          </p:cTn>
                        </p:par>
                        <p:par>
                          <p:cTn id="75" fill="hold">
                            <p:stCondLst>
                              <p:cond delay="1500"/>
                            </p:stCondLst>
                            <p:childTnLst>
                              <p:par>
                                <p:cTn id="76" presetID="10" presetClass="entr" presetSubtype="0" fill="hold" grpId="0" nodeType="afterEffect">
                                  <p:stCondLst>
                                    <p:cond delay="0"/>
                                  </p:stCondLst>
                                  <p:childTnLst>
                                    <p:set>
                                      <p:cBhvr>
                                        <p:cTn id="77" dur="1" fill="hold">
                                          <p:stCondLst>
                                            <p:cond delay="0"/>
                                          </p:stCondLst>
                                        </p:cTn>
                                        <p:tgtEl>
                                          <p:spTgt spid="54"/>
                                        </p:tgtEl>
                                        <p:attrNameLst>
                                          <p:attrName>style.visibility</p:attrName>
                                        </p:attrNameLst>
                                      </p:cBhvr>
                                      <p:to>
                                        <p:strVal val="visible"/>
                                      </p:to>
                                    </p:set>
                                    <p:animEffect transition="in" filter="fade">
                                      <p:cBhvr>
                                        <p:cTn id="78" dur="50"/>
                                        <p:tgtEl>
                                          <p:spTgt spid="54"/>
                                        </p:tgtEl>
                                      </p:cBhvr>
                                    </p:animEffect>
                                  </p:childTnLst>
                                </p:cTn>
                              </p:par>
                            </p:childTnLst>
                          </p:cTn>
                        </p:par>
                        <p:par>
                          <p:cTn id="79" fill="hold">
                            <p:stCondLst>
                              <p:cond delay="1550"/>
                            </p:stCondLst>
                            <p:childTnLst>
                              <p:par>
                                <p:cTn id="80" presetID="10" presetClass="entr" presetSubtype="0" fill="hold" grpId="0" nodeType="afterEffect">
                                  <p:stCondLst>
                                    <p:cond delay="0"/>
                                  </p:stCondLst>
                                  <p:childTnLst>
                                    <p:set>
                                      <p:cBhvr>
                                        <p:cTn id="81" dur="1" fill="hold">
                                          <p:stCondLst>
                                            <p:cond delay="0"/>
                                          </p:stCondLst>
                                        </p:cTn>
                                        <p:tgtEl>
                                          <p:spTgt spid="63"/>
                                        </p:tgtEl>
                                        <p:attrNameLst>
                                          <p:attrName>style.visibility</p:attrName>
                                        </p:attrNameLst>
                                      </p:cBhvr>
                                      <p:to>
                                        <p:strVal val="visible"/>
                                      </p:to>
                                    </p:set>
                                    <p:animEffect transition="in" filter="fade">
                                      <p:cBhvr>
                                        <p:cTn id="82" dur="50"/>
                                        <p:tgtEl>
                                          <p:spTgt spid="63"/>
                                        </p:tgtEl>
                                      </p:cBhvr>
                                    </p:animEffect>
                                  </p:childTnLst>
                                </p:cTn>
                              </p:par>
                            </p:childTnLst>
                          </p:cTn>
                        </p:par>
                        <p:par>
                          <p:cTn id="83" fill="hold">
                            <p:stCondLst>
                              <p:cond delay="1600"/>
                            </p:stCondLst>
                            <p:childTnLst>
                              <p:par>
                                <p:cTn id="84" presetID="10" presetClass="entr" presetSubtype="0" fill="hold" grpId="0" nodeType="afterEffect">
                                  <p:stCondLst>
                                    <p:cond delay="0"/>
                                  </p:stCondLst>
                                  <p:childTnLst>
                                    <p:set>
                                      <p:cBhvr>
                                        <p:cTn id="85" dur="1" fill="hold">
                                          <p:stCondLst>
                                            <p:cond delay="0"/>
                                          </p:stCondLst>
                                        </p:cTn>
                                        <p:tgtEl>
                                          <p:spTgt spid="52"/>
                                        </p:tgtEl>
                                        <p:attrNameLst>
                                          <p:attrName>style.visibility</p:attrName>
                                        </p:attrNameLst>
                                      </p:cBhvr>
                                      <p:to>
                                        <p:strVal val="visible"/>
                                      </p:to>
                                    </p:set>
                                    <p:animEffect transition="in" filter="fade">
                                      <p:cBhvr>
                                        <p:cTn id="86" dur="50"/>
                                        <p:tgtEl>
                                          <p:spTgt spid="52"/>
                                        </p:tgtEl>
                                      </p:cBhvr>
                                    </p:animEffect>
                                  </p:childTnLst>
                                </p:cTn>
                              </p:par>
                            </p:childTnLst>
                          </p:cTn>
                        </p:par>
                        <p:par>
                          <p:cTn id="87" fill="hold">
                            <p:stCondLst>
                              <p:cond delay="1650"/>
                            </p:stCondLst>
                            <p:childTnLst>
                              <p:par>
                                <p:cTn id="88" presetID="10" presetClass="entr" presetSubtype="0" fill="hold" grpId="0" nodeType="afterEffect">
                                  <p:stCondLst>
                                    <p:cond delay="0"/>
                                  </p:stCondLst>
                                  <p:childTnLst>
                                    <p:set>
                                      <p:cBhvr>
                                        <p:cTn id="89" dur="1" fill="hold">
                                          <p:stCondLst>
                                            <p:cond delay="0"/>
                                          </p:stCondLst>
                                        </p:cTn>
                                        <p:tgtEl>
                                          <p:spTgt spid="60"/>
                                        </p:tgtEl>
                                        <p:attrNameLst>
                                          <p:attrName>style.visibility</p:attrName>
                                        </p:attrNameLst>
                                      </p:cBhvr>
                                      <p:to>
                                        <p:strVal val="visible"/>
                                      </p:to>
                                    </p:set>
                                    <p:animEffect transition="in" filter="fade">
                                      <p:cBhvr>
                                        <p:cTn id="90" dur="50"/>
                                        <p:tgtEl>
                                          <p:spTgt spid="60"/>
                                        </p:tgtEl>
                                      </p:cBhvr>
                                    </p:animEffect>
                                  </p:childTnLst>
                                </p:cTn>
                              </p:par>
                            </p:childTnLst>
                          </p:cTn>
                        </p:par>
                        <p:par>
                          <p:cTn id="91" fill="hold">
                            <p:stCondLst>
                              <p:cond delay="1700"/>
                            </p:stCondLst>
                            <p:childTnLst>
                              <p:par>
                                <p:cTn id="92" presetID="10" presetClass="entr" presetSubtype="0" fill="hold" grpId="0" nodeType="afterEffect">
                                  <p:stCondLst>
                                    <p:cond delay="0"/>
                                  </p:stCondLst>
                                  <p:childTnLst>
                                    <p:set>
                                      <p:cBhvr>
                                        <p:cTn id="93" dur="1" fill="hold">
                                          <p:stCondLst>
                                            <p:cond delay="0"/>
                                          </p:stCondLst>
                                        </p:cTn>
                                        <p:tgtEl>
                                          <p:spTgt spid="55"/>
                                        </p:tgtEl>
                                        <p:attrNameLst>
                                          <p:attrName>style.visibility</p:attrName>
                                        </p:attrNameLst>
                                      </p:cBhvr>
                                      <p:to>
                                        <p:strVal val="visible"/>
                                      </p:to>
                                    </p:set>
                                    <p:animEffect transition="in" filter="fade">
                                      <p:cBhvr>
                                        <p:cTn id="94" dur="50"/>
                                        <p:tgtEl>
                                          <p:spTgt spid="55"/>
                                        </p:tgtEl>
                                      </p:cBhvr>
                                    </p:animEffect>
                                  </p:childTnLst>
                                </p:cTn>
                              </p:par>
                            </p:childTnLst>
                          </p:cTn>
                        </p:par>
                        <p:par>
                          <p:cTn id="95" fill="hold">
                            <p:stCondLst>
                              <p:cond delay="1750"/>
                            </p:stCondLst>
                            <p:childTnLst>
                              <p:par>
                                <p:cTn id="96" presetID="10" presetClass="entr" presetSubtype="0" fill="hold" grpId="0" nodeType="afterEffect">
                                  <p:stCondLst>
                                    <p:cond delay="0"/>
                                  </p:stCondLst>
                                  <p:childTnLst>
                                    <p:set>
                                      <p:cBhvr>
                                        <p:cTn id="97" dur="1" fill="hold">
                                          <p:stCondLst>
                                            <p:cond delay="0"/>
                                          </p:stCondLst>
                                        </p:cTn>
                                        <p:tgtEl>
                                          <p:spTgt spid="61"/>
                                        </p:tgtEl>
                                        <p:attrNameLst>
                                          <p:attrName>style.visibility</p:attrName>
                                        </p:attrNameLst>
                                      </p:cBhvr>
                                      <p:to>
                                        <p:strVal val="visible"/>
                                      </p:to>
                                    </p:set>
                                    <p:animEffect transition="in" filter="fade">
                                      <p:cBhvr>
                                        <p:cTn id="98" dur="50"/>
                                        <p:tgtEl>
                                          <p:spTgt spid="61"/>
                                        </p:tgtEl>
                                      </p:cBhvr>
                                    </p:animEffect>
                                  </p:childTnLst>
                                </p:cTn>
                              </p:par>
                            </p:childTnLst>
                          </p:cTn>
                        </p:par>
                        <p:par>
                          <p:cTn id="99" fill="hold">
                            <p:stCondLst>
                              <p:cond delay="1800"/>
                            </p:stCondLst>
                            <p:childTnLst>
                              <p:par>
                                <p:cTn id="100" presetID="10" presetClass="entr" presetSubtype="0" fill="hold" grpId="0" nodeType="afterEffect">
                                  <p:stCondLst>
                                    <p:cond delay="0"/>
                                  </p:stCondLst>
                                  <p:childTnLst>
                                    <p:set>
                                      <p:cBhvr>
                                        <p:cTn id="101" dur="1" fill="hold">
                                          <p:stCondLst>
                                            <p:cond delay="0"/>
                                          </p:stCondLst>
                                        </p:cTn>
                                        <p:tgtEl>
                                          <p:spTgt spid="56"/>
                                        </p:tgtEl>
                                        <p:attrNameLst>
                                          <p:attrName>style.visibility</p:attrName>
                                        </p:attrNameLst>
                                      </p:cBhvr>
                                      <p:to>
                                        <p:strVal val="visible"/>
                                      </p:to>
                                    </p:set>
                                    <p:animEffect transition="in" filter="fade">
                                      <p:cBhvr>
                                        <p:cTn id="102" dur="50"/>
                                        <p:tgtEl>
                                          <p:spTgt spid="56"/>
                                        </p:tgtEl>
                                      </p:cBhvr>
                                    </p:animEffect>
                                  </p:childTnLst>
                                </p:cTn>
                              </p:par>
                            </p:childTnLst>
                          </p:cTn>
                        </p:par>
                        <p:par>
                          <p:cTn id="103" fill="hold">
                            <p:stCondLst>
                              <p:cond delay="1850"/>
                            </p:stCondLst>
                            <p:childTnLst>
                              <p:par>
                                <p:cTn id="104" presetID="10" presetClass="entr" presetSubtype="0" fill="hold" grpId="0" nodeType="afterEffect">
                                  <p:stCondLst>
                                    <p:cond delay="0"/>
                                  </p:stCondLst>
                                  <p:childTnLst>
                                    <p:set>
                                      <p:cBhvr>
                                        <p:cTn id="105" dur="1" fill="hold">
                                          <p:stCondLst>
                                            <p:cond delay="0"/>
                                          </p:stCondLst>
                                        </p:cTn>
                                        <p:tgtEl>
                                          <p:spTgt spid="51"/>
                                        </p:tgtEl>
                                        <p:attrNameLst>
                                          <p:attrName>style.visibility</p:attrName>
                                        </p:attrNameLst>
                                      </p:cBhvr>
                                      <p:to>
                                        <p:strVal val="visible"/>
                                      </p:to>
                                    </p:set>
                                    <p:animEffect transition="in" filter="fade">
                                      <p:cBhvr>
                                        <p:cTn id="106" dur="50"/>
                                        <p:tgtEl>
                                          <p:spTgt spid="51"/>
                                        </p:tgtEl>
                                      </p:cBhvr>
                                    </p:animEffect>
                                  </p:childTnLst>
                                </p:cTn>
                              </p:par>
                            </p:childTnLst>
                          </p:cTn>
                        </p:par>
                        <p:par>
                          <p:cTn id="107" fill="hold">
                            <p:stCondLst>
                              <p:cond delay="1900"/>
                            </p:stCondLst>
                            <p:childTnLst>
                              <p:par>
                                <p:cTn id="108" presetID="2" presetClass="entr" presetSubtype="8" fill="hold" grpId="0" nodeType="afterEffect">
                                  <p:stCondLst>
                                    <p:cond delay="0"/>
                                  </p:stCondLst>
                                  <p:childTnLst>
                                    <p:set>
                                      <p:cBhvr>
                                        <p:cTn id="109" dur="1" fill="hold">
                                          <p:stCondLst>
                                            <p:cond delay="0"/>
                                          </p:stCondLst>
                                        </p:cTn>
                                        <p:tgtEl>
                                          <p:spTgt spid="64"/>
                                        </p:tgtEl>
                                        <p:attrNameLst>
                                          <p:attrName>style.visibility</p:attrName>
                                        </p:attrNameLst>
                                      </p:cBhvr>
                                      <p:to>
                                        <p:strVal val="visible"/>
                                      </p:to>
                                    </p:set>
                                    <p:anim calcmode="lin" valueType="num">
                                      <p:cBhvr additive="base">
                                        <p:cTn id="110" dur="250" fill="hold"/>
                                        <p:tgtEl>
                                          <p:spTgt spid="64"/>
                                        </p:tgtEl>
                                        <p:attrNameLst>
                                          <p:attrName>ppt_x</p:attrName>
                                        </p:attrNameLst>
                                      </p:cBhvr>
                                      <p:tavLst>
                                        <p:tav tm="0">
                                          <p:val>
                                            <p:strVal val="0-#ppt_w/2"/>
                                          </p:val>
                                        </p:tav>
                                        <p:tav tm="100000">
                                          <p:val>
                                            <p:strVal val="#ppt_x"/>
                                          </p:val>
                                        </p:tav>
                                      </p:tavLst>
                                    </p:anim>
                                    <p:anim calcmode="lin" valueType="num">
                                      <p:cBhvr additive="base">
                                        <p:cTn id="111" dur="250" fill="hold"/>
                                        <p:tgtEl>
                                          <p:spTgt spid="6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11" grpId="0"/>
      <p:bldP spid="50" grpId="0"/>
      <p:bldP spid="51" grpId="0"/>
      <p:bldP spid="52" grpId="0"/>
      <p:bldP spid="53" grpId="0"/>
      <p:bldP spid="54" grpId="0"/>
      <p:bldP spid="55" grpId="0"/>
      <p:bldP spid="56" grpId="0"/>
      <p:bldP spid="57" grpId="0"/>
      <p:bldP spid="58" grpId="0"/>
      <p:bldP spid="59" grpId="0"/>
      <p:bldP spid="60" grpId="0"/>
      <p:bldP spid="61" grpId="0"/>
      <p:bldP spid="62" grpId="0"/>
      <p:bldP spid="63" grpId="0"/>
      <p:bldP spid="6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20000" r="-5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4294124" cy="1015663"/>
          </a:xfrm>
          <a:prstGeom prst="rect">
            <a:avLst/>
          </a:prstGeom>
          <a:noFill/>
        </p:spPr>
        <p:txBody>
          <a:bodyPr wrap="none" rtlCol="0">
            <a:spAutoFit/>
          </a:bodyPr>
          <a:lstStyle/>
          <a:p>
            <a:r>
              <a:rPr lang="tr-TR" sz="6000" b="1" dirty="0"/>
              <a:t>Hijyenik gıda</a:t>
            </a:r>
          </a:p>
        </p:txBody>
      </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10" name="Grup 9"/>
          <p:cNvGrpSpPr/>
          <p:nvPr/>
        </p:nvGrpSpPr>
        <p:grpSpPr>
          <a:xfrm>
            <a:off x="554927" y="1861031"/>
            <a:ext cx="3227402" cy="400110"/>
            <a:chOff x="554927" y="1881525"/>
            <a:chExt cx="3227402" cy="400110"/>
          </a:xfrm>
        </p:grpSpPr>
        <p:sp>
          <p:nvSpPr>
            <p:cNvPr id="16" name="Metin kutusu 15"/>
            <p:cNvSpPr txBox="1"/>
            <p:nvPr/>
          </p:nvSpPr>
          <p:spPr>
            <a:xfrm>
              <a:off x="746177" y="1881525"/>
              <a:ext cx="3036152" cy="400110"/>
            </a:xfrm>
            <a:prstGeom prst="rect">
              <a:avLst/>
            </a:prstGeom>
            <a:noFill/>
          </p:spPr>
          <p:txBody>
            <a:bodyPr wrap="none" rtlCol="0">
              <a:spAutoFit/>
            </a:bodyPr>
            <a:lstStyle/>
            <a:p>
              <a:r>
                <a:rPr lang="tr-TR" sz="2000" dirty="0">
                  <a:solidFill>
                    <a:srgbClr val="575757"/>
                  </a:solidFill>
                </a:rPr>
                <a:t>Hijyenik ortamlarda üretilir.</a:t>
              </a:r>
            </a:p>
          </p:txBody>
        </p:sp>
        <p:pic>
          <p:nvPicPr>
            <p:cNvPr id="2" name="Resim 1"/>
            <p:cNvPicPr>
              <a:picLocks noChangeAspect="1"/>
            </p:cNvPicPr>
            <p:nvPr/>
          </p:nvPicPr>
          <p:blipFill>
            <a:blip r:embed="rId4"/>
            <a:stretch>
              <a:fillRect/>
            </a:stretch>
          </p:blipFill>
          <p:spPr>
            <a:xfrm>
              <a:off x="554927" y="1991580"/>
              <a:ext cx="191250" cy="180000"/>
            </a:xfrm>
            <a:prstGeom prst="rect">
              <a:avLst/>
            </a:prstGeom>
          </p:spPr>
        </p:pic>
      </p:grpSp>
      <p:grpSp>
        <p:nvGrpSpPr>
          <p:cNvPr id="25" name="Grup 24"/>
          <p:cNvGrpSpPr/>
          <p:nvPr/>
        </p:nvGrpSpPr>
        <p:grpSpPr>
          <a:xfrm>
            <a:off x="554927" y="2463875"/>
            <a:ext cx="2423656" cy="400110"/>
            <a:chOff x="554927" y="1881525"/>
            <a:chExt cx="2423656" cy="400110"/>
          </a:xfrm>
        </p:grpSpPr>
        <p:sp>
          <p:nvSpPr>
            <p:cNvPr id="26" name="Metin kutusu 25"/>
            <p:cNvSpPr txBox="1"/>
            <p:nvPr/>
          </p:nvSpPr>
          <p:spPr>
            <a:xfrm>
              <a:off x="746177" y="1881525"/>
              <a:ext cx="2232406" cy="400110"/>
            </a:xfrm>
            <a:prstGeom prst="rect">
              <a:avLst/>
            </a:prstGeom>
            <a:noFill/>
          </p:spPr>
          <p:txBody>
            <a:bodyPr wrap="none" rtlCol="0">
              <a:spAutoFit/>
            </a:bodyPr>
            <a:lstStyle/>
            <a:p>
              <a:r>
                <a:rPr lang="tr-TR" sz="2000" dirty="0">
                  <a:solidFill>
                    <a:srgbClr val="575757"/>
                  </a:solidFill>
                </a:rPr>
                <a:t>Doğal ve organiktir. </a:t>
              </a:r>
            </a:p>
          </p:txBody>
        </p:sp>
        <p:pic>
          <p:nvPicPr>
            <p:cNvPr id="29" name="Resim 28"/>
            <p:cNvPicPr>
              <a:picLocks noChangeAspect="1"/>
            </p:cNvPicPr>
            <p:nvPr/>
          </p:nvPicPr>
          <p:blipFill>
            <a:blip r:embed="rId4"/>
            <a:stretch>
              <a:fillRect/>
            </a:stretch>
          </p:blipFill>
          <p:spPr>
            <a:xfrm>
              <a:off x="554927" y="1991580"/>
              <a:ext cx="191250" cy="180000"/>
            </a:xfrm>
            <a:prstGeom prst="rect">
              <a:avLst/>
            </a:prstGeom>
          </p:spPr>
        </p:pic>
      </p:grpSp>
      <p:grpSp>
        <p:nvGrpSpPr>
          <p:cNvPr id="30" name="Grup 29"/>
          <p:cNvGrpSpPr/>
          <p:nvPr/>
        </p:nvGrpSpPr>
        <p:grpSpPr>
          <a:xfrm>
            <a:off x="554927" y="3076989"/>
            <a:ext cx="3383662" cy="400110"/>
            <a:chOff x="554927" y="1881525"/>
            <a:chExt cx="3383662" cy="400110"/>
          </a:xfrm>
        </p:grpSpPr>
        <p:sp>
          <p:nvSpPr>
            <p:cNvPr id="31" name="Metin kutusu 30"/>
            <p:cNvSpPr txBox="1"/>
            <p:nvPr/>
          </p:nvSpPr>
          <p:spPr>
            <a:xfrm>
              <a:off x="746177" y="1881525"/>
              <a:ext cx="3192412" cy="400110"/>
            </a:xfrm>
            <a:prstGeom prst="rect">
              <a:avLst/>
            </a:prstGeom>
            <a:noFill/>
          </p:spPr>
          <p:txBody>
            <a:bodyPr wrap="none" rtlCol="0">
              <a:spAutoFit/>
            </a:bodyPr>
            <a:lstStyle/>
            <a:p>
              <a:r>
                <a:rPr lang="tr-TR" sz="2000" dirty="0">
                  <a:solidFill>
                    <a:srgbClr val="575757"/>
                  </a:solidFill>
                </a:rPr>
                <a:t>Katkı maddesi, GDO içermez.</a:t>
              </a:r>
            </a:p>
          </p:txBody>
        </p:sp>
        <p:pic>
          <p:nvPicPr>
            <p:cNvPr id="32" name="Resim 31"/>
            <p:cNvPicPr>
              <a:picLocks noChangeAspect="1"/>
            </p:cNvPicPr>
            <p:nvPr/>
          </p:nvPicPr>
          <p:blipFill>
            <a:blip r:embed="rId4"/>
            <a:stretch>
              <a:fillRect/>
            </a:stretch>
          </p:blipFill>
          <p:spPr>
            <a:xfrm>
              <a:off x="554927" y="1991580"/>
              <a:ext cx="191250" cy="180000"/>
            </a:xfrm>
            <a:prstGeom prst="rect">
              <a:avLst/>
            </a:prstGeom>
          </p:spPr>
        </p:pic>
      </p:grpSp>
      <p:grpSp>
        <p:nvGrpSpPr>
          <p:cNvPr id="33" name="Grup 32"/>
          <p:cNvGrpSpPr/>
          <p:nvPr/>
        </p:nvGrpSpPr>
        <p:grpSpPr>
          <a:xfrm>
            <a:off x="554927" y="3654133"/>
            <a:ext cx="3213424" cy="400110"/>
            <a:chOff x="554927" y="1881525"/>
            <a:chExt cx="3213424" cy="400110"/>
          </a:xfrm>
        </p:grpSpPr>
        <p:sp>
          <p:nvSpPr>
            <p:cNvPr id="34" name="Metin kutusu 33"/>
            <p:cNvSpPr txBox="1"/>
            <p:nvPr/>
          </p:nvSpPr>
          <p:spPr>
            <a:xfrm>
              <a:off x="746177" y="1881525"/>
              <a:ext cx="3022174" cy="400110"/>
            </a:xfrm>
            <a:prstGeom prst="rect">
              <a:avLst/>
            </a:prstGeom>
            <a:noFill/>
          </p:spPr>
          <p:txBody>
            <a:bodyPr wrap="none" rtlCol="0">
              <a:spAutoFit/>
            </a:bodyPr>
            <a:lstStyle/>
            <a:p>
              <a:r>
                <a:rPr lang="tr-TR" sz="2000" dirty="0">
                  <a:solidFill>
                    <a:srgbClr val="575757"/>
                  </a:solidFill>
                </a:rPr>
                <a:t>Rengiyle, kokusuyla tazedir.</a:t>
              </a:r>
            </a:p>
          </p:txBody>
        </p:sp>
        <p:pic>
          <p:nvPicPr>
            <p:cNvPr id="35" name="Resim 34"/>
            <p:cNvPicPr>
              <a:picLocks noChangeAspect="1"/>
            </p:cNvPicPr>
            <p:nvPr/>
          </p:nvPicPr>
          <p:blipFill>
            <a:blip r:embed="rId4"/>
            <a:stretch>
              <a:fillRect/>
            </a:stretch>
          </p:blipFill>
          <p:spPr>
            <a:xfrm>
              <a:off x="554927" y="1991580"/>
              <a:ext cx="191250" cy="180000"/>
            </a:xfrm>
            <a:prstGeom prst="rect">
              <a:avLst/>
            </a:prstGeom>
          </p:spPr>
        </p:pic>
      </p:grpSp>
      <p:grpSp>
        <p:nvGrpSpPr>
          <p:cNvPr id="36" name="Grup 35"/>
          <p:cNvGrpSpPr/>
          <p:nvPr/>
        </p:nvGrpSpPr>
        <p:grpSpPr>
          <a:xfrm>
            <a:off x="554927" y="4245109"/>
            <a:ext cx="3011702" cy="400110"/>
            <a:chOff x="554927" y="1881525"/>
            <a:chExt cx="3011702" cy="400110"/>
          </a:xfrm>
        </p:grpSpPr>
        <p:sp>
          <p:nvSpPr>
            <p:cNvPr id="37" name="Metin kutusu 36"/>
            <p:cNvSpPr txBox="1"/>
            <p:nvPr/>
          </p:nvSpPr>
          <p:spPr>
            <a:xfrm>
              <a:off x="746177" y="1881525"/>
              <a:ext cx="2820452" cy="400110"/>
            </a:xfrm>
            <a:prstGeom prst="rect">
              <a:avLst/>
            </a:prstGeom>
            <a:noFill/>
          </p:spPr>
          <p:txBody>
            <a:bodyPr wrap="none" rtlCol="0">
              <a:spAutoFit/>
            </a:bodyPr>
            <a:lstStyle/>
            <a:p>
              <a:r>
                <a:rPr lang="tr-TR" sz="2000" dirty="0">
                  <a:solidFill>
                    <a:srgbClr val="575757"/>
                  </a:solidFill>
                </a:rPr>
                <a:t>Açıkta satılmayan gıdadır.</a:t>
              </a:r>
            </a:p>
          </p:txBody>
        </p:sp>
        <p:pic>
          <p:nvPicPr>
            <p:cNvPr id="38" name="Resim 37"/>
            <p:cNvPicPr>
              <a:picLocks noChangeAspect="1"/>
            </p:cNvPicPr>
            <p:nvPr/>
          </p:nvPicPr>
          <p:blipFill>
            <a:blip r:embed="rId4"/>
            <a:stretch>
              <a:fillRect/>
            </a:stretch>
          </p:blipFill>
          <p:spPr>
            <a:xfrm>
              <a:off x="554927" y="1991580"/>
              <a:ext cx="191250" cy="180000"/>
            </a:xfrm>
            <a:prstGeom prst="rect">
              <a:avLst/>
            </a:prstGeom>
          </p:spPr>
        </p:pic>
      </p:grpSp>
      <p:sp>
        <p:nvSpPr>
          <p:cNvPr id="39" name="Metin kutusu 38">
            <a:extLst>
              <a:ext uri="{FF2B5EF4-FFF2-40B4-BE49-F238E27FC236}">
                <a16:creationId xmlns:a16="http://schemas.microsoft.com/office/drawing/2014/main" id="{6488E58C-78DE-EB42-BF48-834529AACA24}"/>
              </a:ext>
            </a:extLst>
          </p:cNvPr>
          <p:cNvSpPr txBox="1"/>
          <p:nvPr/>
        </p:nvSpPr>
        <p:spPr>
          <a:xfrm>
            <a:off x="11495712" y="5855671"/>
            <a:ext cx="495649" cy="461665"/>
          </a:xfrm>
          <a:prstGeom prst="rect">
            <a:avLst/>
          </a:prstGeom>
          <a:noFill/>
        </p:spPr>
        <p:txBody>
          <a:bodyPr wrap="none" rtlCol="0">
            <a:spAutoFit/>
          </a:bodyPr>
          <a:lstStyle/>
          <a:p>
            <a:pPr algn="r"/>
            <a:fld id="{2995EC09-D15D-4044-A280-A8BAEAABD4E9}" type="slidenum">
              <a:rPr lang="tr-TR" sz="2400" b="1" smtClean="0">
                <a:solidFill>
                  <a:srgbClr val="DADADA"/>
                </a:solidFill>
              </a:rPr>
              <a:t>11</a:t>
            </a:fld>
            <a:endParaRPr lang="tr-TR" sz="2400" b="1" dirty="0">
              <a:solidFill>
                <a:srgbClr val="DADADA"/>
              </a:solidFill>
            </a:endParaRPr>
          </a:p>
        </p:txBody>
      </p:sp>
      <p:sp>
        <p:nvSpPr>
          <p:cNvPr id="40" name="Rectangle 13">
            <a:extLst>
              <a:ext uri="{FF2B5EF4-FFF2-40B4-BE49-F238E27FC236}">
                <a16:creationId xmlns:a16="http://schemas.microsoft.com/office/drawing/2014/main" id="{56A8CA56-B0B2-744B-9480-14BC036BEA90}"/>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Tree>
    <p:extLst>
      <p:ext uri="{BB962C8B-B14F-4D97-AF65-F5344CB8AC3E}">
        <p14:creationId xmlns:p14="http://schemas.microsoft.com/office/powerpoint/2010/main" val="1877629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anim calcmode="lin" valueType="num">
                                      <p:cBhvr additive="base">
                                        <p:cTn id="16" dur="250" fill="hold"/>
                                        <p:tgtEl>
                                          <p:spTgt spid="27"/>
                                        </p:tgtEl>
                                        <p:attrNameLst>
                                          <p:attrName>ppt_x</p:attrName>
                                        </p:attrNameLst>
                                      </p:cBhvr>
                                      <p:tavLst>
                                        <p:tav tm="0">
                                          <p:val>
                                            <p:strVal val="1+#ppt_w/2"/>
                                          </p:val>
                                        </p:tav>
                                        <p:tav tm="100000">
                                          <p:val>
                                            <p:strVal val="#ppt_x"/>
                                          </p:val>
                                        </p:tav>
                                      </p:tavLst>
                                    </p:anim>
                                    <p:anim calcmode="lin" valueType="num">
                                      <p:cBhvr additive="base">
                                        <p:cTn id="17" dur="250" fill="hold"/>
                                        <p:tgtEl>
                                          <p:spTgt spid="27"/>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25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250" fill="hold"/>
                                        <p:tgtEl>
                                          <p:spTgt spid="28"/>
                                        </p:tgtEl>
                                        <p:attrNameLst>
                                          <p:attrName>ppt_x</p:attrName>
                                        </p:attrNameLst>
                                      </p:cBhvr>
                                      <p:tavLst>
                                        <p:tav tm="0">
                                          <p:val>
                                            <p:strVal val="1+#ppt_w/2"/>
                                          </p:val>
                                        </p:tav>
                                        <p:tav tm="100000">
                                          <p:val>
                                            <p:strVal val="#ppt_x"/>
                                          </p:val>
                                        </p:tav>
                                      </p:tavLst>
                                    </p:anim>
                                    <p:anim calcmode="lin" valueType="num">
                                      <p:cBhvr additive="base">
                                        <p:cTn id="21" dur="250" fill="hold"/>
                                        <p:tgtEl>
                                          <p:spTgt spid="28"/>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250"/>
                                        <p:tgtEl>
                                          <p:spTgt spid="10"/>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250"/>
                                        <p:tgtEl>
                                          <p:spTgt spid="25"/>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250"/>
                                        <p:tgtEl>
                                          <p:spTgt spid="30"/>
                                        </p:tgtEl>
                                      </p:cBhvr>
                                    </p:animEffect>
                                  </p:childTnLst>
                                </p:cTn>
                              </p:par>
                            </p:childTnLst>
                          </p:cTn>
                        </p:par>
                        <p:par>
                          <p:cTn id="34" fill="hold">
                            <p:stCondLst>
                              <p:cond delay="1750"/>
                            </p:stCondLst>
                            <p:childTnLst>
                              <p:par>
                                <p:cTn id="35" presetID="10" presetClass="entr" presetSubtype="0" fill="hold" nodeType="after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250"/>
                                        <p:tgtEl>
                                          <p:spTgt spid="33"/>
                                        </p:tgtEl>
                                      </p:cBhvr>
                                    </p:animEffect>
                                  </p:childTnLst>
                                </p:cTn>
                              </p:par>
                            </p:childTnLst>
                          </p:cTn>
                        </p:par>
                        <p:par>
                          <p:cTn id="38" fill="hold">
                            <p:stCondLst>
                              <p:cond delay="2000"/>
                            </p:stCondLst>
                            <p:childTnLst>
                              <p:par>
                                <p:cTn id="39" presetID="10" presetClass="entr" presetSubtype="0" fill="hold" nodeType="after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fade">
                                      <p:cBhvr>
                                        <p:cTn id="41" dur="25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4" grpId="0"/>
      <p:bldP spid="2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E5387EFD-C741-8145-BC8A-696B3D4F3777}"/>
              </a:ext>
            </a:extLst>
          </p:cNvPr>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5" name="Metin kutusu 4">
            <a:extLst>
              <a:ext uri="{FF2B5EF4-FFF2-40B4-BE49-F238E27FC236}">
                <a16:creationId xmlns:a16="http://schemas.microsoft.com/office/drawing/2014/main" id="{54E6AC6B-C124-3B40-AD47-F743C990BB59}"/>
              </a:ext>
            </a:extLst>
          </p:cNvPr>
          <p:cNvSpPr txBox="1"/>
          <p:nvPr/>
        </p:nvSpPr>
        <p:spPr>
          <a:xfrm>
            <a:off x="356650" y="481179"/>
            <a:ext cx="10653220" cy="3416320"/>
          </a:xfrm>
          <a:prstGeom prst="rect">
            <a:avLst/>
          </a:prstGeom>
          <a:noFill/>
          <a:ln>
            <a:noFill/>
          </a:ln>
        </p:spPr>
        <p:txBody>
          <a:bodyPr wrap="square" rtlCol="0">
            <a:spAutoFit/>
          </a:bodyPr>
          <a:lstStyle/>
          <a:p>
            <a:r>
              <a:rPr lang="tr-TR" sz="5400" b="1" dirty="0">
                <a:solidFill>
                  <a:srgbClr val="231F20"/>
                </a:solidFill>
              </a:rPr>
              <a:t>Neden sağlıklı ve dengeli yaşamak, hijyenik gıdalarla </a:t>
            </a:r>
            <a:br>
              <a:rPr lang="tr-TR" sz="5400" b="1" dirty="0">
                <a:solidFill>
                  <a:srgbClr val="231F20"/>
                </a:solidFill>
              </a:rPr>
            </a:br>
            <a:r>
              <a:rPr lang="tr-TR" sz="5400" b="1" dirty="0">
                <a:solidFill>
                  <a:srgbClr val="231F20"/>
                </a:solidFill>
              </a:rPr>
              <a:t>beslenmek </a:t>
            </a:r>
            <a:br>
              <a:rPr lang="tr-TR" sz="5400" b="1" dirty="0">
                <a:solidFill>
                  <a:srgbClr val="231F20"/>
                </a:solidFill>
              </a:rPr>
            </a:br>
            <a:r>
              <a:rPr lang="tr-TR" sz="5400" b="1" dirty="0">
                <a:solidFill>
                  <a:srgbClr val="231F20"/>
                </a:solidFill>
              </a:rPr>
              <a:t>bu kadar önemli?</a:t>
            </a:r>
          </a:p>
        </p:txBody>
      </p:sp>
      <p:pic>
        <p:nvPicPr>
          <p:cNvPr id="3" name="Resim 2">
            <a:extLst>
              <a:ext uri="{FF2B5EF4-FFF2-40B4-BE49-F238E27FC236}">
                <a16:creationId xmlns:a16="http://schemas.microsoft.com/office/drawing/2014/main" id="{4D9E2D2E-6F4C-A04A-B887-2B0E0F97C1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380" y="1625600"/>
            <a:ext cx="4523022" cy="4307840"/>
          </a:xfrm>
          <a:prstGeom prst="rect">
            <a:avLst/>
          </a:prstGeom>
        </p:spPr>
      </p:pic>
    </p:spTree>
    <p:extLst>
      <p:ext uri="{BB962C8B-B14F-4D97-AF65-F5344CB8AC3E}">
        <p14:creationId xmlns:p14="http://schemas.microsoft.com/office/powerpoint/2010/main" val="2374478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50" fill="hold"/>
                                        <p:tgtEl>
                                          <p:spTgt spid="4"/>
                                        </p:tgtEl>
                                        <p:attrNameLst>
                                          <p:attrName>ppt_x</p:attrName>
                                        </p:attrNameLst>
                                      </p:cBhvr>
                                      <p:tavLst>
                                        <p:tav tm="0">
                                          <p:val>
                                            <p:strVal val="0-#ppt_w/2"/>
                                          </p:val>
                                        </p:tav>
                                        <p:tav tm="100000">
                                          <p:val>
                                            <p:strVal val="#ppt_x"/>
                                          </p:val>
                                        </p:tav>
                                      </p:tavLst>
                                    </p:anim>
                                    <p:anim calcmode="lin" valueType="num">
                                      <p:cBhvr additive="base">
                                        <p:cTn id="8" dur="25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53000" r="-12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481179"/>
            <a:ext cx="6295185" cy="1015663"/>
          </a:xfrm>
          <a:prstGeom prst="rect">
            <a:avLst/>
          </a:prstGeom>
          <a:noFill/>
        </p:spPr>
        <p:txBody>
          <a:bodyPr wrap="none" rtlCol="0">
            <a:spAutoFit/>
          </a:bodyPr>
          <a:lstStyle/>
          <a:p>
            <a:r>
              <a:rPr lang="tr-TR" sz="6000" b="1" dirty="0"/>
              <a:t>Sağlık okuryazarlığı</a:t>
            </a:r>
          </a:p>
        </p:txBody>
      </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6" name="Metin kutusu 25"/>
          <p:cNvSpPr txBox="1"/>
          <p:nvPr/>
        </p:nvSpPr>
        <p:spPr>
          <a:xfrm>
            <a:off x="746972" y="1809110"/>
            <a:ext cx="5570243" cy="1323439"/>
          </a:xfrm>
          <a:prstGeom prst="rect">
            <a:avLst/>
          </a:prstGeom>
          <a:noFill/>
        </p:spPr>
        <p:txBody>
          <a:bodyPr wrap="none" rtlCol="0">
            <a:spAutoFit/>
          </a:bodyPr>
          <a:lstStyle/>
          <a:p>
            <a:r>
              <a:rPr lang="tr-TR" sz="2000" dirty="0">
                <a:solidFill>
                  <a:srgbClr val="575757"/>
                </a:solidFill>
              </a:rPr>
              <a:t>Dünya Sağlık Örgütü “sağlığın korunması ve</a:t>
            </a:r>
          </a:p>
          <a:p>
            <a:r>
              <a:rPr lang="tr-TR" sz="2000" dirty="0">
                <a:solidFill>
                  <a:srgbClr val="575757"/>
                </a:solidFill>
              </a:rPr>
              <a:t>sürdürülmesi için bir bireyin sağlık bilgisine ulaşma,</a:t>
            </a:r>
          </a:p>
          <a:p>
            <a:r>
              <a:rPr lang="tr-TR" sz="2000" dirty="0">
                <a:solidFill>
                  <a:srgbClr val="575757"/>
                </a:solidFill>
              </a:rPr>
              <a:t>anlama ve kullanma </a:t>
            </a:r>
            <a:r>
              <a:rPr lang="tr-TR" sz="2000" dirty="0" err="1">
                <a:solidFill>
                  <a:srgbClr val="575757"/>
                </a:solidFill>
              </a:rPr>
              <a:t>becerisi”ni</a:t>
            </a:r>
            <a:r>
              <a:rPr lang="tr-TR" sz="2000" dirty="0">
                <a:solidFill>
                  <a:srgbClr val="575757"/>
                </a:solidFill>
              </a:rPr>
              <a:t> sağlık okuryazarlığı</a:t>
            </a:r>
          </a:p>
          <a:p>
            <a:r>
              <a:rPr lang="tr-TR" sz="2000" dirty="0">
                <a:solidFill>
                  <a:srgbClr val="575757"/>
                </a:solidFill>
              </a:rPr>
              <a:t>olarak tanımlamaktadır. </a:t>
            </a:r>
          </a:p>
        </p:txBody>
      </p:sp>
      <p:sp>
        <p:nvSpPr>
          <p:cNvPr id="2" name="Dikdörtgen 1"/>
          <p:cNvSpPr/>
          <p:nvPr/>
        </p:nvSpPr>
        <p:spPr>
          <a:xfrm>
            <a:off x="753293" y="3312669"/>
            <a:ext cx="6096000" cy="1938992"/>
          </a:xfrm>
          <a:prstGeom prst="rect">
            <a:avLst/>
          </a:prstGeom>
        </p:spPr>
        <p:txBody>
          <a:bodyPr>
            <a:spAutoFit/>
          </a:bodyPr>
          <a:lstStyle/>
          <a:p>
            <a:r>
              <a:rPr lang="tr-TR" sz="2000" dirty="0">
                <a:solidFill>
                  <a:srgbClr val="575757"/>
                </a:solidFill>
              </a:rPr>
              <a:t>Sağlık okuryazarlığı, insanların sağlık hizmetleri ile ilgili konularda karar verebilmeleri, sağlıklarını korumak, yaşam kalitesini yükseltmek için sağlık ile ilgili bilgi kaynaklarına ulaşabilmeleri, sağlık ile ilgili bilgileri ve mesajları doğru olarak algılamaları ve anlamaları konularındaki istekleri ve kapasiteleridir. </a:t>
            </a:r>
          </a:p>
        </p:txBody>
      </p:sp>
      <p:sp>
        <p:nvSpPr>
          <p:cNvPr id="16" name="Metin kutusu 15">
            <a:extLst>
              <a:ext uri="{FF2B5EF4-FFF2-40B4-BE49-F238E27FC236}">
                <a16:creationId xmlns:a16="http://schemas.microsoft.com/office/drawing/2014/main" id="{47127E12-528A-8F40-B9DF-0935A84A5699}"/>
              </a:ext>
            </a:extLst>
          </p:cNvPr>
          <p:cNvSpPr txBox="1"/>
          <p:nvPr/>
        </p:nvSpPr>
        <p:spPr>
          <a:xfrm>
            <a:off x="11495712" y="5855671"/>
            <a:ext cx="495649" cy="461665"/>
          </a:xfrm>
          <a:prstGeom prst="rect">
            <a:avLst/>
          </a:prstGeom>
          <a:noFill/>
        </p:spPr>
        <p:txBody>
          <a:bodyPr wrap="none" rtlCol="0">
            <a:spAutoFit/>
          </a:bodyPr>
          <a:lstStyle/>
          <a:p>
            <a:pPr algn="r"/>
            <a:fld id="{2995EC09-D15D-4044-A280-A8BAEAABD4E9}" type="slidenum">
              <a:rPr lang="tr-TR" sz="2400" b="1" smtClean="0">
                <a:solidFill>
                  <a:srgbClr val="DADADA"/>
                </a:solidFill>
              </a:rPr>
              <a:t>13</a:t>
            </a:fld>
            <a:endParaRPr lang="tr-TR" sz="2400" b="1" dirty="0">
              <a:solidFill>
                <a:srgbClr val="DADADA"/>
              </a:solidFill>
            </a:endParaRPr>
          </a:p>
        </p:txBody>
      </p:sp>
      <p:sp>
        <p:nvSpPr>
          <p:cNvPr id="17" name="Rectangle 13">
            <a:extLst>
              <a:ext uri="{FF2B5EF4-FFF2-40B4-BE49-F238E27FC236}">
                <a16:creationId xmlns:a16="http://schemas.microsoft.com/office/drawing/2014/main" id="{9A37DA50-0163-7243-9D9E-0C7A5E85A16B}"/>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Tree>
    <p:extLst>
      <p:ext uri="{BB962C8B-B14F-4D97-AF65-F5344CB8AC3E}">
        <p14:creationId xmlns:p14="http://schemas.microsoft.com/office/powerpoint/2010/main" val="1853949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anim calcmode="lin" valueType="num">
                                      <p:cBhvr additive="base">
                                        <p:cTn id="16" dur="250" fill="hold"/>
                                        <p:tgtEl>
                                          <p:spTgt spid="27"/>
                                        </p:tgtEl>
                                        <p:attrNameLst>
                                          <p:attrName>ppt_x</p:attrName>
                                        </p:attrNameLst>
                                      </p:cBhvr>
                                      <p:tavLst>
                                        <p:tav tm="0">
                                          <p:val>
                                            <p:strVal val="1+#ppt_w/2"/>
                                          </p:val>
                                        </p:tav>
                                        <p:tav tm="100000">
                                          <p:val>
                                            <p:strVal val="#ppt_x"/>
                                          </p:val>
                                        </p:tav>
                                      </p:tavLst>
                                    </p:anim>
                                    <p:anim calcmode="lin" valueType="num">
                                      <p:cBhvr additive="base">
                                        <p:cTn id="17" dur="250" fill="hold"/>
                                        <p:tgtEl>
                                          <p:spTgt spid="27"/>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25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250" fill="hold"/>
                                        <p:tgtEl>
                                          <p:spTgt spid="28"/>
                                        </p:tgtEl>
                                        <p:attrNameLst>
                                          <p:attrName>ppt_x</p:attrName>
                                        </p:attrNameLst>
                                      </p:cBhvr>
                                      <p:tavLst>
                                        <p:tav tm="0">
                                          <p:val>
                                            <p:strVal val="1+#ppt_w/2"/>
                                          </p:val>
                                        </p:tav>
                                        <p:tav tm="100000">
                                          <p:val>
                                            <p:strVal val="#ppt_x"/>
                                          </p:val>
                                        </p:tav>
                                      </p:tavLst>
                                    </p:anim>
                                    <p:anim calcmode="lin" valueType="num">
                                      <p:cBhvr additive="base">
                                        <p:cTn id="21" dur="250" fill="hold"/>
                                        <p:tgtEl>
                                          <p:spTgt spid="28"/>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2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4" grpId="0"/>
      <p:bldP spid="28" grpId="0" animBg="1"/>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1">
            <a:blip r:embed="rId3">
              <a:alphaModFix amt="92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470077"/>
            <a:ext cx="6244658" cy="1015663"/>
          </a:xfrm>
          <a:prstGeom prst="rect">
            <a:avLst/>
          </a:prstGeom>
          <a:noFill/>
        </p:spPr>
        <p:txBody>
          <a:bodyPr wrap="none" rtlCol="0">
            <a:spAutoFit/>
          </a:bodyPr>
          <a:lstStyle/>
          <a:p>
            <a:r>
              <a:rPr lang="tr-TR" sz="6000" b="1" dirty="0"/>
              <a:t>Vücut kitle indeksi</a:t>
            </a:r>
          </a:p>
        </p:txBody>
      </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10" name="Grup 9"/>
          <p:cNvGrpSpPr/>
          <p:nvPr/>
        </p:nvGrpSpPr>
        <p:grpSpPr>
          <a:xfrm>
            <a:off x="554927" y="1861031"/>
            <a:ext cx="4530451" cy="400110"/>
            <a:chOff x="554927" y="1881525"/>
            <a:chExt cx="4530451" cy="400110"/>
          </a:xfrm>
        </p:grpSpPr>
        <p:sp>
          <p:nvSpPr>
            <p:cNvPr id="16" name="Metin kutusu 15"/>
            <p:cNvSpPr txBox="1"/>
            <p:nvPr/>
          </p:nvSpPr>
          <p:spPr>
            <a:xfrm>
              <a:off x="746177" y="1881525"/>
              <a:ext cx="4339201" cy="400110"/>
            </a:xfrm>
            <a:prstGeom prst="rect">
              <a:avLst/>
            </a:prstGeom>
            <a:noFill/>
          </p:spPr>
          <p:txBody>
            <a:bodyPr wrap="none" rtlCol="0">
              <a:spAutoFit/>
            </a:bodyPr>
            <a:lstStyle/>
            <a:p>
              <a:r>
                <a:rPr lang="en-US" sz="2000" dirty="0" err="1">
                  <a:solidFill>
                    <a:srgbClr val="575757"/>
                  </a:solidFill>
                </a:rPr>
                <a:t>Vücut</a:t>
              </a:r>
              <a:r>
                <a:rPr lang="en-US" sz="2000" dirty="0">
                  <a:solidFill>
                    <a:srgbClr val="575757"/>
                  </a:solidFill>
                </a:rPr>
                <a:t> </a:t>
              </a:r>
              <a:r>
                <a:rPr lang="en-US" sz="2000" dirty="0" err="1">
                  <a:solidFill>
                    <a:srgbClr val="575757"/>
                  </a:solidFill>
                </a:rPr>
                <a:t>kitle</a:t>
              </a:r>
              <a:r>
                <a:rPr lang="tr-TR" sz="2000" dirty="0">
                  <a:solidFill>
                    <a:srgbClr val="575757"/>
                  </a:solidFill>
                </a:rPr>
                <a:t> i</a:t>
              </a:r>
              <a:r>
                <a:rPr lang="en-US" sz="2000" dirty="0" err="1">
                  <a:solidFill>
                    <a:srgbClr val="575757"/>
                  </a:solidFill>
                </a:rPr>
                <a:t>ndeksinizi</a:t>
              </a:r>
              <a:r>
                <a:rPr lang="en-US" sz="2000" dirty="0">
                  <a:solidFill>
                    <a:srgbClr val="575757"/>
                  </a:solidFill>
                </a:rPr>
                <a:t> </a:t>
              </a:r>
              <a:r>
                <a:rPr lang="en-US" sz="2000" dirty="0" err="1">
                  <a:solidFill>
                    <a:srgbClr val="575757"/>
                  </a:solidFill>
                </a:rPr>
                <a:t>biliyor</a:t>
              </a:r>
              <a:r>
                <a:rPr lang="en-US" sz="2000" dirty="0">
                  <a:solidFill>
                    <a:srgbClr val="575757"/>
                  </a:solidFill>
                </a:rPr>
                <a:t> </a:t>
              </a:r>
              <a:r>
                <a:rPr lang="en-US" sz="2000" dirty="0" err="1">
                  <a:solidFill>
                    <a:srgbClr val="575757"/>
                  </a:solidFill>
                </a:rPr>
                <a:t>musunuz</a:t>
              </a:r>
              <a:r>
                <a:rPr lang="en-US" sz="2000" dirty="0">
                  <a:solidFill>
                    <a:srgbClr val="575757"/>
                  </a:solidFill>
                </a:rPr>
                <a:t>?</a:t>
              </a:r>
            </a:p>
          </p:txBody>
        </p:sp>
        <p:pic>
          <p:nvPicPr>
            <p:cNvPr id="2" name="Resim 1"/>
            <p:cNvPicPr>
              <a:picLocks noChangeAspect="1"/>
            </p:cNvPicPr>
            <p:nvPr/>
          </p:nvPicPr>
          <p:blipFill>
            <a:blip r:embed="rId4"/>
            <a:stretch>
              <a:fillRect/>
            </a:stretch>
          </p:blipFill>
          <p:spPr>
            <a:xfrm>
              <a:off x="554927" y="1991580"/>
              <a:ext cx="191250" cy="180000"/>
            </a:xfrm>
            <a:prstGeom prst="rect">
              <a:avLst/>
            </a:prstGeom>
          </p:spPr>
        </p:pic>
      </p:grpSp>
      <p:sp>
        <p:nvSpPr>
          <p:cNvPr id="26" name="Metin kutusu 25"/>
          <p:cNvSpPr txBox="1"/>
          <p:nvPr/>
        </p:nvSpPr>
        <p:spPr>
          <a:xfrm>
            <a:off x="746972" y="2491195"/>
            <a:ext cx="5069978" cy="1015663"/>
          </a:xfrm>
          <a:prstGeom prst="rect">
            <a:avLst/>
          </a:prstGeom>
          <a:noFill/>
        </p:spPr>
        <p:txBody>
          <a:bodyPr wrap="none" rtlCol="0">
            <a:spAutoFit/>
          </a:bodyPr>
          <a:lstStyle/>
          <a:p>
            <a:r>
              <a:rPr lang="tr-TR" sz="2000" dirty="0">
                <a:solidFill>
                  <a:srgbClr val="575757"/>
                </a:solidFill>
              </a:rPr>
              <a:t>Vücut kitle indeksi (VKİ), vücut ağırlığının (kg),</a:t>
            </a:r>
          </a:p>
          <a:p>
            <a:r>
              <a:rPr lang="tr-TR" sz="2000" dirty="0">
                <a:solidFill>
                  <a:srgbClr val="575757"/>
                </a:solidFill>
              </a:rPr>
              <a:t>boy uzunluğunun metre cinsinden karesine</a:t>
            </a:r>
          </a:p>
          <a:p>
            <a:r>
              <a:rPr lang="tr-TR" sz="2000" dirty="0">
                <a:solidFill>
                  <a:srgbClr val="575757"/>
                </a:solidFill>
              </a:rPr>
              <a:t>bölünmesiyle hesaplanır.</a:t>
            </a:r>
          </a:p>
        </p:txBody>
      </p:sp>
      <p:sp>
        <p:nvSpPr>
          <p:cNvPr id="17" name="Metin kutusu 16">
            <a:extLst>
              <a:ext uri="{FF2B5EF4-FFF2-40B4-BE49-F238E27FC236}">
                <a16:creationId xmlns:a16="http://schemas.microsoft.com/office/drawing/2014/main" id="{FE641CEE-A97C-4D46-82D1-440F06BF9DF6}"/>
              </a:ext>
            </a:extLst>
          </p:cNvPr>
          <p:cNvSpPr txBox="1"/>
          <p:nvPr/>
        </p:nvSpPr>
        <p:spPr>
          <a:xfrm>
            <a:off x="11495712" y="5855671"/>
            <a:ext cx="495649" cy="461665"/>
          </a:xfrm>
          <a:prstGeom prst="rect">
            <a:avLst/>
          </a:prstGeom>
          <a:noFill/>
        </p:spPr>
        <p:txBody>
          <a:bodyPr wrap="none" rtlCol="0">
            <a:spAutoFit/>
          </a:bodyPr>
          <a:lstStyle/>
          <a:p>
            <a:pPr algn="r"/>
            <a:fld id="{2995EC09-D15D-4044-A280-A8BAEAABD4E9}" type="slidenum">
              <a:rPr lang="tr-TR" sz="2400" b="1" smtClean="0">
                <a:solidFill>
                  <a:srgbClr val="DADADA"/>
                </a:solidFill>
              </a:rPr>
              <a:t>14</a:t>
            </a:fld>
            <a:endParaRPr lang="tr-TR" sz="2400" b="1" dirty="0">
              <a:solidFill>
                <a:srgbClr val="DADADA"/>
              </a:solidFill>
            </a:endParaRPr>
          </a:p>
        </p:txBody>
      </p:sp>
      <p:sp>
        <p:nvSpPr>
          <p:cNvPr id="18" name="Rectangle 13">
            <a:extLst>
              <a:ext uri="{FF2B5EF4-FFF2-40B4-BE49-F238E27FC236}">
                <a16:creationId xmlns:a16="http://schemas.microsoft.com/office/drawing/2014/main" id="{0CB268D1-C0F9-E547-8EC5-0EAD19505F0E}"/>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Tree>
    <p:extLst>
      <p:ext uri="{BB962C8B-B14F-4D97-AF65-F5344CB8AC3E}">
        <p14:creationId xmlns:p14="http://schemas.microsoft.com/office/powerpoint/2010/main" val="547024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anim calcmode="lin" valueType="num">
                                      <p:cBhvr additive="base">
                                        <p:cTn id="16" dur="250" fill="hold"/>
                                        <p:tgtEl>
                                          <p:spTgt spid="27"/>
                                        </p:tgtEl>
                                        <p:attrNameLst>
                                          <p:attrName>ppt_x</p:attrName>
                                        </p:attrNameLst>
                                      </p:cBhvr>
                                      <p:tavLst>
                                        <p:tav tm="0">
                                          <p:val>
                                            <p:strVal val="1+#ppt_w/2"/>
                                          </p:val>
                                        </p:tav>
                                        <p:tav tm="100000">
                                          <p:val>
                                            <p:strVal val="#ppt_x"/>
                                          </p:val>
                                        </p:tav>
                                      </p:tavLst>
                                    </p:anim>
                                    <p:anim calcmode="lin" valueType="num">
                                      <p:cBhvr additive="base">
                                        <p:cTn id="17" dur="250" fill="hold"/>
                                        <p:tgtEl>
                                          <p:spTgt spid="27"/>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25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250" fill="hold"/>
                                        <p:tgtEl>
                                          <p:spTgt spid="28"/>
                                        </p:tgtEl>
                                        <p:attrNameLst>
                                          <p:attrName>ppt_x</p:attrName>
                                        </p:attrNameLst>
                                      </p:cBhvr>
                                      <p:tavLst>
                                        <p:tav tm="0">
                                          <p:val>
                                            <p:strVal val="1+#ppt_w/2"/>
                                          </p:val>
                                        </p:tav>
                                        <p:tav tm="100000">
                                          <p:val>
                                            <p:strVal val="#ppt_x"/>
                                          </p:val>
                                        </p:tav>
                                      </p:tavLst>
                                    </p:anim>
                                    <p:anim calcmode="lin" valueType="num">
                                      <p:cBhvr additive="base">
                                        <p:cTn id="21" dur="250" fill="hold"/>
                                        <p:tgtEl>
                                          <p:spTgt spid="28"/>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250"/>
                                        <p:tgtEl>
                                          <p:spTgt spid="10"/>
                                        </p:tgtEl>
                                      </p:cBhvr>
                                    </p:animEffect>
                                  </p:childTnLst>
                                </p:cTn>
                              </p:par>
                            </p:childTnLst>
                          </p:cTn>
                        </p:par>
                        <p:par>
                          <p:cTn id="26" fill="hold">
                            <p:stCondLst>
                              <p:cond delay="1250"/>
                            </p:stCondLst>
                            <p:childTnLst>
                              <p:par>
                                <p:cTn id="27" presetID="10" presetClass="entr" presetSubtype="0" fill="hold" grpId="0" nodeType="after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2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4" grpId="0"/>
      <p:bldP spid="28" grpId="0" animBg="1"/>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Metin kutusu 13"/>
          <p:cNvSpPr txBox="1"/>
          <p:nvPr/>
        </p:nvSpPr>
        <p:spPr>
          <a:xfrm>
            <a:off x="356650" y="481179"/>
            <a:ext cx="2361544"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6000" b="1" i="0" u="none" strike="noStrike" kern="1200" cap="none" spc="0" normalizeH="0" baseline="0" noProof="0" dirty="0">
                <a:ln>
                  <a:noFill/>
                </a:ln>
                <a:solidFill>
                  <a:srgbClr val="E61F4F"/>
                </a:solidFill>
                <a:effectLst/>
                <a:uLnTx/>
                <a:uFillTx/>
                <a:latin typeface="Calibri" panose="020F0502020204030204"/>
                <a:ea typeface="+mn-ea"/>
                <a:cs typeface="+mn-cs"/>
              </a:rPr>
              <a:t>Örnek:</a:t>
            </a:r>
          </a:p>
        </p:txBody>
      </p:sp>
      <p:sp>
        <p:nvSpPr>
          <p:cNvPr id="16" name="Metin kutusu 15"/>
          <p:cNvSpPr txBox="1"/>
          <p:nvPr/>
        </p:nvSpPr>
        <p:spPr>
          <a:xfrm>
            <a:off x="356650" y="1626599"/>
            <a:ext cx="5201489"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75757"/>
                </a:solidFill>
                <a:effectLst/>
                <a:uLnTx/>
                <a:uFillTx/>
                <a:latin typeface="Calibri" panose="020F0502020204030204"/>
                <a:ea typeface="+mn-ea"/>
                <a:cs typeface="+mn-cs"/>
              </a:rPr>
              <a:t>80 kg </a:t>
            </a:r>
            <a:r>
              <a:rPr kumimoji="0" lang="en-US" sz="2000" b="0" i="0" u="none" strike="noStrike" kern="1200" cap="none" spc="0" normalizeH="0" baseline="0" noProof="0" dirty="0" err="1">
                <a:ln>
                  <a:noFill/>
                </a:ln>
                <a:solidFill>
                  <a:srgbClr val="575757"/>
                </a:solidFill>
                <a:effectLst/>
                <a:uLnTx/>
                <a:uFillTx/>
                <a:latin typeface="Calibri" panose="020F0502020204030204"/>
                <a:ea typeface="+mn-ea"/>
                <a:cs typeface="+mn-cs"/>
              </a:rPr>
              <a:t>ve</a:t>
            </a:r>
            <a:r>
              <a:rPr kumimoji="0" lang="en-US" sz="2000" b="0" i="0" u="none" strike="noStrike" kern="1200" cap="none" spc="0" normalizeH="0" baseline="0" noProof="0" dirty="0">
                <a:ln>
                  <a:noFill/>
                </a:ln>
                <a:solidFill>
                  <a:srgbClr val="575757"/>
                </a:solidFill>
                <a:effectLst/>
                <a:uLnTx/>
                <a:uFillTx/>
                <a:latin typeface="Calibri" panose="020F0502020204030204"/>
                <a:ea typeface="+mn-ea"/>
                <a:cs typeface="+mn-cs"/>
              </a:rPr>
              <a:t> 1.75 </a:t>
            </a:r>
            <a:r>
              <a:rPr kumimoji="0" lang="en-US" sz="2000" b="0" i="0" u="none" strike="noStrike" kern="1200" cap="none" spc="0" normalizeH="0" baseline="0" noProof="0" dirty="0" err="1">
                <a:ln>
                  <a:noFill/>
                </a:ln>
                <a:solidFill>
                  <a:srgbClr val="575757"/>
                </a:solidFill>
                <a:effectLst/>
                <a:uLnTx/>
                <a:uFillTx/>
                <a:latin typeface="Calibri" panose="020F0502020204030204"/>
                <a:ea typeface="+mn-ea"/>
                <a:cs typeface="+mn-cs"/>
              </a:rPr>
              <a:t>metre</a:t>
            </a:r>
            <a:r>
              <a:rPr kumimoji="0" lang="en-US" sz="2000" b="0" i="0" u="none" strike="noStrike" kern="1200" cap="none" spc="0" normalizeH="0" baseline="0" noProof="0" dirty="0">
                <a:ln>
                  <a:noFill/>
                </a:ln>
                <a:solidFill>
                  <a:srgbClr val="575757"/>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575757"/>
                </a:solidFill>
                <a:effectLst/>
                <a:uLnTx/>
                <a:uFillTx/>
                <a:latin typeface="Calibri" panose="020F0502020204030204"/>
                <a:ea typeface="+mn-ea"/>
                <a:cs typeface="+mn-cs"/>
              </a:rPr>
              <a:t>boyu</a:t>
            </a:r>
            <a:r>
              <a:rPr kumimoji="0" lang="en-US" sz="2000" b="0" i="0" u="none" strike="noStrike" kern="1200" cap="none" spc="0" normalizeH="0" baseline="0" noProof="0" dirty="0">
                <a:ln>
                  <a:noFill/>
                </a:ln>
                <a:solidFill>
                  <a:srgbClr val="575757"/>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575757"/>
                </a:solidFill>
                <a:effectLst/>
                <a:uLnTx/>
                <a:uFillTx/>
                <a:latin typeface="Calibri" panose="020F0502020204030204"/>
                <a:ea typeface="+mn-ea"/>
                <a:cs typeface="+mn-cs"/>
              </a:rPr>
              <a:t>olan</a:t>
            </a:r>
            <a:r>
              <a:rPr kumimoji="0" lang="en-US" sz="2000" b="0" i="0" u="none" strike="noStrike" kern="1200" cap="none" spc="0" normalizeH="0" baseline="0" noProof="0" dirty="0">
                <a:ln>
                  <a:noFill/>
                </a:ln>
                <a:solidFill>
                  <a:srgbClr val="575757"/>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575757"/>
                </a:solidFill>
                <a:effectLst/>
                <a:uLnTx/>
                <a:uFillTx/>
                <a:latin typeface="Calibri" panose="020F0502020204030204"/>
                <a:ea typeface="+mn-ea"/>
                <a:cs typeface="+mn-cs"/>
              </a:rPr>
              <a:t>birinin</a:t>
            </a:r>
            <a:r>
              <a:rPr kumimoji="0" lang="en-US" sz="2000" b="0" i="0" u="none" strike="noStrike" kern="1200" cap="none" spc="0" normalizeH="0" baseline="0" noProof="0" dirty="0">
                <a:ln>
                  <a:noFill/>
                </a:ln>
                <a:solidFill>
                  <a:srgbClr val="575757"/>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575757"/>
                </a:solidFill>
                <a:effectLst/>
                <a:uLnTx/>
                <a:uFillTx/>
                <a:latin typeface="Calibri" panose="020F0502020204030204"/>
                <a:ea typeface="+mn-ea"/>
                <a:cs typeface="+mn-cs"/>
              </a:rPr>
              <a:t>vücut</a:t>
            </a:r>
            <a:r>
              <a:rPr kumimoji="0" lang="en-US" sz="2000" b="0" i="0" u="none" strike="noStrike" kern="1200" cap="none" spc="0" normalizeH="0" baseline="0" noProof="0" dirty="0">
                <a:ln>
                  <a:noFill/>
                </a:ln>
                <a:solidFill>
                  <a:srgbClr val="575757"/>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575757"/>
                </a:solidFill>
                <a:effectLst/>
                <a:uLnTx/>
                <a:uFillTx/>
                <a:latin typeface="Calibri" panose="020F0502020204030204"/>
                <a:ea typeface="+mn-ea"/>
                <a:cs typeface="+mn-cs"/>
              </a:rPr>
              <a:t>kitle</a:t>
            </a:r>
            <a:endParaRPr kumimoji="0" lang="en-US" sz="2000" b="0" i="0" u="none" strike="noStrike" kern="1200" cap="none" spc="0" normalizeH="0" baseline="0" noProof="0" dirty="0">
              <a:ln>
                <a:noFill/>
              </a:ln>
              <a:solidFill>
                <a:srgbClr val="575757"/>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srgbClr val="575757"/>
                </a:solidFill>
                <a:effectLst/>
                <a:uLnTx/>
                <a:uFillTx/>
                <a:latin typeface="Calibri" panose="020F0502020204030204"/>
                <a:ea typeface="+mn-ea"/>
                <a:cs typeface="+mn-cs"/>
              </a:rPr>
              <a:t>i</a:t>
            </a:r>
            <a:r>
              <a:rPr kumimoji="0" lang="en-US" sz="2000" b="0" i="0" u="none" strike="noStrike" kern="1200" cap="none" spc="0" normalizeH="0" baseline="0" noProof="0" dirty="0" err="1">
                <a:ln>
                  <a:noFill/>
                </a:ln>
                <a:solidFill>
                  <a:srgbClr val="575757"/>
                </a:solidFill>
                <a:effectLst/>
                <a:uLnTx/>
                <a:uFillTx/>
                <a:latin typeface="Calibri" panose="020F0502020204030204"/>
                <a:ea typeface="+mn-ea"/>
                <a:cs typeface="+mn-cs"/>
              </a:rPr>
              <a:t>ndeksini</a:t>
            </a:r>
            <a:r>
              <a:rPr kumimoji="0" lang="en-US" sz="2000" b="0" i="0" u="none" strike="noStrike" kern="1200" cap="none" spc="0" normalizeH="0" baseline="0" noProof="0" dirty="0">
                <a:ln>
                  <a:noFill/>
                </a:ln>
                <a:solidFill>
                  <a:srgbClr val="575757"/>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575757"/>
                </a:solidFill>
                <a:effectLst/>
                <a:uLnTx/>
                <a:uFillTx/>
                <a:latin typeface="Calibri" panose="020F0502020204030204"/>
                <a:ea typeface="+mn-ea"/>
                <a:cs typeface="+mn-cs"/>
              </a:rPr>
              <a:t>hesaplayalım</a:t>
            </a:r>
            <a:r>
              <a:rPr kumimoji="0" lang="en-US" sz="2000" b="0" i="0" u="none" strike="noStrike" kern="1200" cap="none" spc="0" normalizeH="0" baseline="0" noProof="0" dirty="0">
                <a:ln>
                  <a:noFill/>
                </a:ln>
                <a:solidFill>
                  <a:srgbClr val="575757"/>
                </a:solidFill>
                <a:effectLst/>
                <a:uLnTx/>
                <a:uFillTx/>
                <a:latin typeface="Calibri" panose="020F0502020204030204"/>
                <a:ea typeface="+mn-ea"/>
                <a:cs typeface="+mn-cs"/>
              </a:rPr>
              <a:t>.</a:t>
            </a:r>
          </a:p>
        </p:txBody>
      </p:sp>
      <p:sp>
        <p:nvSpPr>
          <p:cNvPr id="26" name="Metin kutusu 25"/>
          <p:cNvSpPr txBox="1"/>
          <p:nvPr/>
        </p:nvSpPr>
        <p:spPr>
          <a:xfrm>
            <a:off x="357445" y="2592497"/>
            <a:ext cx="6575133" cy="224676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srgbClr val="575757"/>
                </a:solidFill>
                <a:effectLst/>
                <a:uLnTx/>
                <a:uFillTx/>
                <a:latin typeface="Calibri" panose="020F0502020204030204"/>
                <a:ea typeface="+mn-ea"/>
                <a:cs typeface="+mn-cs"/>
              </a:rPr>
              <a:t>Boy uzunluğunun karesini alalım: 1.75 x 1.75 = 3.06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000" b="0" i="0" u="none" strike="noStrike" kern="1200" cap="none" spc="0" normalizeH="0" baseline="0" noProof="0" dirty="0">
              <a:ln>
                <a:noFill/>
              </a:ln>
              <a:solidFill>
                <a:srgbClr val="575757"/>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srgbClr val="575757"/>
                </a:solidFill>
                <a:effectLst/>
                <a:uLnTx/>
                <a:uFillTx/>
                <a:latin typeface="Calibri" panose="020F0502020204030204"/>
                <a:ea typeface="+mn-ea"/>
                <a:cs typeface="+mn-cs"/>
              </a:rPr>
              <a:t>Vücut ağırlığını elde ettiğimiz sayıya bölelim: 80 : 3.06 = 26.14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srgbClr val="575757"/>
                </a:solidFill>
                <a:effectLst/>
                <a:uLnTx/>
                <a:uFillTx/>
                <a:latin typeface="Calibri" panose="020F0502020204030204"/>
                <a:ea typeface="+mn-ea"/>
                <a:cs typeface="+mn-cs"/>
              </a:rPr>
              <a:t>Bu kişinin sağlık durumunu aşağıdaki tablodan inceleyelim.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000" b="0" i="0" u="none" strike="noStrike" kern="1200" cap="none" spc="0" normalizeH="0" baseline="0" noProof="0" dirty="0">
              <a:ln>
                <a:noFill/>
              </a:ln>
              <a:solidFill>
                <a:srgbClr val="575757"/>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srgbClr val="575757"/>
                </a:solidFill>
                <a:effectLst/>
                <a:uLnTx/>
                <a:uFillTx/>
                <a:latin typeface="Calibri" panose="020F0502020204030204"/>
                <a:ea typeface="+mn-ea"/>
                <a:cs typeface="+mn-cs"/>
              </a:rPr>
              <a:t>Bu kişi 26.14 vücut kitle indeksiyle </a:t>
            </a:r>
            <a:r>
              <a:rPr kumimoji="0" lang="tr-TR" sz="2000" b="0" i="0" u="none" strike="noStrike" kern="1200" cap="none" spc="0" normalizeH="0" baseline="0" noProof="0" dirty="0">
                <a:ln>
                  <a:noFill/>
                </a:ln>
                <a:solidFill>
                  <a:schemeClr val="bg2">
                    <a:lumMod val="25000"/>
                  </a:schemeClr>
                </a:solidFill>
                <a:effectLst/>
                <a:uLnTx/>
                <a:uFillTx/>
                <a:latin typeface="Calibri" panose="020F0502020204030204"/>
                <a:ea typeface="+mn-ea"/>
                <a:cs typeface="+mn-cs"/>
              </a:rPr>
              <a:t>fazla kilolu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srgbClr val="575757"/>
                </a:solidFill>
                <a:effectLst/>
                <a:uLnTx/>
                <a:uFillTx/>
                <a:latin typeface="Calibri" panose="020F0502020204030204"/>
                <a:ea typeface="+mn-ea"/>
                <a:cs typeface="+mn-cs"/>
              </a:rPr>
              <a:t>grubuna girmektedir. </a:t>
            </a:r>
          </a:p>
        </p:txBody>
      </p:sp>
      <p:pic>
        <p:nvPicPr>
          <p:cNvPr id="3" name="Resim 2"/>
          <p:cNvPicPr>
            <a:picLocks noChangeAspect="1"/>
          </p:cNvPicPr>
          <p:nvPr/>
        </p:nvPicPr>
        <p:blipFill>
          <a:blip r:embed="rId3"/>
          <a:stretch>
            <a:fillRect/>
          </a:stretch>
        </p:blipFill>
        <p:spPr>
          <a:xfrm>
            <a:off x="6932578" y="953743"/>
            <a:ext cx="4797796" cy="3865849"/>
          </a:xfrm>
          <a:prstGeom prst="rect">
            <a:avLst/>
          </a:prstGeom>
        </p:spPr>
      </p:pic>
      <p:sp>
        <p:nvSpPr>
          <p:cNvPr id="2" name="Dikdörtgen 1"/>
          <p:cNvSpPr/>
          <p:nvPr/>
        </p:nvSpPr>
        <p:spPr>
          <a:xfrm>
            <a:off x="9547933" y="953743"/>
            <a:ext cx="1934616" cy="654638"/>
          </a:xfrm>
          <a:prstGeom prst="rect">
            <a:avLst/>
          </a:prstGeom>
          <a:solidFill>
            <a:srgbClr val="EE7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300" normalizeH="0" baseline="0" noProof="0" dirty="0">
                <a:ln>
                  <a:noFill/>
                </a:ln>
                <a:solidFill>
                  <a:prstClr val="white"/>
                </a:solidFill>
                <a:effectLst/>
                <a:uLnTx/>
                <a:uFillTx/>
                <a:latin typeface="Calibri" panose="020F0502020204030204"/>
                <a:ea typeface="+mn-ea"/>
                <a:cs typeface="+mn-cs"/>
              </a:rPr>
              <a:t>VKİ</a:t>
            </a:r>
          </a:p>
        </p:txBody>
      </p:sp>
      <p:sp>
        <p:nvSpPr>
          <p:cNvPr id="6" name="Metin kutusu 5"/>
          <p:cNvSpPr txBox="1"/>
          <p:nvPr/>
        </p:nvSpPr>
        <p:spPr>
          <a:xfrm>
            <a:off x="7330191" y="1657538"/>
            <a:ext cx="1628881"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 Düşük Kilolu</a:t>
            </a:r>
          </a:p>
        </p:txBody>
      </p:sp>
      <p:sp>
        <p:nvSpPr>
          <p:cNvPr id="7" name="Metin kutusu 6"/>
          <p:cNvSpPr txBox="1"/>
          <p:nvPr/>
        </p:nvSpPr>
        <p:spPr>
          <a:xfrm>
            <a:off x="7330191" y="2764620"/>
            <a:ext cx="1778876"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   Fazla Kilolu</a:t>
            </a:r>
          </a:p>
        </p:txBody>
      </p:sp>
      <p:sp>
        <p:nvSpPr>
          <p:cNvPr id="8" name="Metin kutusu 7"/>
          <p:cNvSpPr txBox="1"/>
          <p:nvPr/>
        </p:nvSpPr>
        <p:spPr>
          <a:xfrm>
            <a:off x="7330191" y="3310358"/>
            <a:ext cx="1721247"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1.Derece </a:t>
            </a:r>
            <a:r>
              <a:rPr kumimoji="0" lang="tr-TR" sz="2000" b="0" i="0" u="none" strike="noStrike" kern="1200" cap="none" spc="0" normalizeH="0" baseline="0" noProof="0" dirty="0" err="1">
                <a:ln>
                  <a:noFill/>
                </a:ln>
                <a:solidFill>
                  <a:prstClr val="black">
                    <a:lumMod val="65000"/>
                    <a:lumOff val="35000"/>
                  </a:prstClr>
                </a:solidFill>
                <a:effectLst/>
                <a:uLnTx/>
                <a:uFillTx/>
                <a:latin typeface="Calibri" panose="020F0502020204030204"/>
                <a:ea typeface="+mn-ea"/>
                <a:cs typeface="+mn-cs"/>
              </a:rPr>
              <a:t>Obez</a:t>
            </a:r>
            <a:endParaRPr kumimoji="0" lang="tr-TR" sz="20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sp>
        <p:nvSpPr>
          <p:cNvPr id="9" name="Metin kutusu 8"/>
          <p:cNvSpPr txBox="1"/>
          <p:nvPr/>
        </p:nvSpPr>
        <p:spPr>
          <a:xfrm>
            <a:off x="7330191" y="3818167"/>
            <a:ext cx="1721247"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2.Derece </a:t>
            </a:r>
            <a:r>
              <a:rPr kumimoji="0" lang="tr-TR" sz="2000" b="0" i="0" u="none" strike="noStrike" kern="1200" cap="none" spc="0" normalizeH="0" baseline="0" noProof="0" dirty="0" err="1">
                <a:ln>
                  <a:noFill/>
                </a:ln>
                <a:solidFill>
                  <a:prstClr val="black">
                    <a:lumMod val="65000"/>
                    <a:lumOff val="35000"/>
                  </a:prstClr>
                </a:solidFill>
                <a:effectLst/>
                <a:uLnTx/>
                <a:uFillTx/>
                <a:latin typeface="Calibri" panose="020F0502020204030204"/>
                <a:ea typeface="+mn-ea"/>
                <a:cs typeface="+mn-cs"/>
              </a:rPr>
              <a:t>Obez</a:t>
            </a:r>
            <a:endParaRPr kumimoji="0" lang="tr-TR" sz="20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sp>
        <p:nvSpPr>
          <p:cNvPr id="12" name="Metin kutusu 11"/>
          <p:cNvSpPr txBox="1"/>
          <p:nvPr/>
        </p:nvSpPr>
        <p:spPr>
          <a:xfrm>
            <a:off x="7330191" y="4363905"/>
            <a:ext cx="1855076" cy="40011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3.Derece </a:t>
            </a:r>
            <a:r>
              <a:rPr kumimoji="0" lang="tr-TR" sz="2000" b="0" i="0" u="none" strike="noStrike" kern="1200" cap="none" spc="0" normalizeH="0" baseline="0" noProof="0" dirty="0" err="1">
                <a:ln>
                  <a:noFill/>
                </a:ln>
                <a:solidFill>
                  <a:prstClr val="black">
                    <a:lumMod val="65000"/>
                    <a:lumOff val="35000"/>
                  </a:prstClr>
                </a:solidFill>
                <a:effectLst/>
                <a:uLnTx/>
                <a:uFillTx/>
                <a:latin typeface="Calibri" panose="020F0502020204030204"/>
                <a:ea typeface="+mn-ea"/>
                <a:cs typeface="+mn-cs"/>
              </a:rPr>
              <a:t>Obez</a:t>
            </a:r>
            <a:endParaRPr kumimoji="0" lang="tr-TR" sz="20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sp>
        <p:nvSpPr>
          <p:cNvPr id="18" name="Freeform 5">
            <a:extLst>
              <a:ext uri="{FF2B5EF4-FFF2-40B4-BE49-F238E27FC236}">
                <a16:creationId xmlns:a16="http://schemas.microsoft.com/office/drawing/2014/main" id="{89016203-67EE-014B-89B5-1C9BE253BB56}"/>
              </a:ext>
            </a:extLst>
          </p:cNvPr>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3054225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50"/>
                                        <p:tgtEl>
                                          <p:spTgt spid="14"/>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250"/>
                                        <p:tgtEl>
                                          <p:spTgt spid="16"/>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250"/>
                                        <p:tgtEl>
                                          <p:spTgt spid="26"/>
                                        </p:tgtEl>
                                      </p:cBhvr>
                                    </p:animEffect>
                                  </p:childTnLst>
                                </p:cTn>
                              </p:par>
                            </p:childTnLst>
                          </p:cTn>
                        </p:par>
                        <p:par>
                          <p:cTn id="16" fill="hold">
                            <p:stCondLst>
                              <p:cond delay="750"/>
                            </p:stCondLst>
                            <p:childTnLst>
                              <p:par>
                                <p:cTn id="17" presetID="2" presetClass="entr" presetSubtype="8"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250" fill="hold"/>
                                        <p:tgtEl>
                                          <p:spTgt spid="18"/>
                                        </p:tgtEl>
                                        <p:attrNameLst>
                                          <p:attrName>ppt_x</p:attrName>
                                        </p:attrNameLst>
                                      </p:cBhvr>
                                      <p:tavLst>
                                        <p:tav tm="0">
                                          <p:val>
                                            <p:strVal val="0-#ppt_w/2"/>
                                          </p:val>
                                        </p:tav>
                                        <p:tav tm="100000">
                                          <p:val>
                                            <p:strVal val="#ppt_x"/>
                                          </p:val>
                                        </p:tav>
                                      </p:tavLst>
                                    </p:anim>
                                    <p:anim calcmode="lin" valueType="num">
                                      <p:cBhvr additive="base">
                                        <p:cTn id="20" dur="25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26" grpId="0"/>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474746"/>
            <a:ext cx="8529643" cy="1015663"/>
          </a:xfrm>
          <a:prstGeom prst="rect">
            <a:avLst/>
          </a:prstGeom>
          <a:noFill/>
        </p:spPr>
        <p:txBody>
          <a:bodyPr wrap="none" rtlCol="0">
            <a:spAutoFit/>
          </a:bodyPr>
          <a:lstStyle/>
          <a:p>
            <a:r>
              <a:rPr lang="tr-TR" sz="6000" b="1" dirty="0"/>
              <a:t>Kişisel hijyene özen göster</a:t>
            </a:r>
          </a:p>
        </p:txBody>
      </p:sp>
      <p:grpSp>
        <p:nvGrpSpPr>
          <p:cNvPr id="29" name="Grup 28"/>
          <p:cNvGrpSpPr/>
          <p:nvPr/>
        </p:nvGrpSpPr>
        <p:grpSpPr>
          <a:xfrm>
            <a:off x="554927" y="1722775"/>
            <a:ext cx="5169601" cy="707886"/>
            <a:chOff x="554927" y="1881525"/>
            <a:chExt cx="5169601" cy="707886"/>
          </a:xfrm>
        </p:grpSpPr>
        <p:sp>
          <p:nvSpPr>
            <p:cNvPr id="30" name="Metin kutusu 29"/>
            <p:cNvSpPr txBox="1"/>
            <p:nvPr/>
          </p:nvSpPr>
          <p:spPr>
            <a:xfrm>
              <a:off x="746177" y="1881525"/>
              <a:ext cx="4978351" cy="707886"/>
            </a:xfrm>
            <a:prstGeom prst="rect">
              <a:avLst/>
            </a:prstGeom>
            <a:noFill/>
          </p:spPr>
          <p:txBody>
            <a:bodyPr wrap="none" rtlCol="0">
              <a:spAutoFit/>
            </a:bodyPr>
            <a:lstStyle/>
            <a:p>
              <a:r>
                <a:rPr lang="tr-TR" sz="2000" dirty="0">
                  <a:solidFill>
                    <a:srgbClr val="575757"/>
                  </a:solidFill>
                </a:rPr>
                <a:t>Yüz, ağız, göz ve kirpik; saç, kulak, boyun, el ve</a:t>
              </a:r>
            </a:p>
            <a:p>
              <a:r>
                <a:rPr lang="tr-TR" sz="2000" dirty="0">
                  <a:solidFill>
                    <a:srgbClr val="575757"/>
                  </a:solidFill>
                </a:rPr>
                <a:t>tırnaklarınız temiz olsun.</a:t>
              </a:r>
            </a:p>
          </p:txBody>
        </p:sp>
        <p:pic>
          <p:nvPicPr>
            <p:cNvPr id="31" name="Resim 30"/>
            <p:cNvPicPr>
              <a:picLocks noChangeAspect="1"/>
            </p:cNvPicPr>
            <p:nvPr/>
          </p:nvPicPr>
          <p:blipFill>
            <a:blip r:embed="rId3"/>
            <a:stretch>
              <a:fillRect/>
            </a:stretch>
          </p:blipFill>
          <p:spPr>
            <a:xfrm>
              <a:off x="554927" y="1991580"/>
              <a:ext cx="191250" cy="180000"/>
            </a:xfrm>
            <a:prstGeom prst="rect">
              <a:avLst/>
            </a:prstGeom>
          </p:spPr>
        </p:pic>
      </p:grpSp>
      <p:grpSp>
        <p:nvGrpSpPr>
          <p:cNvPr id="32" name="Grup 31"/>
          <p:cNvGrpSpPr/>
          <p:nvPr/>
        </p:nvGrpSpPr>
        <p:grpSpPr>
          <a:xfrm>
            <a:off x="554927" y="2570374"/>
            <a:ext cx="6991278" cy="369332"/>
            <a:chOff x="554927" y="2447025"/>
            <a:chExt cx="6991278" cy="369332"/>
          </a:xfrm>
        </p:grpSpPr>
        <p:sp>
          <p:nvSpPr>
            <p:cNvPr id="33" name="Dikdörtgen 32"/>
            <p:cNvSpPr/>
            <p:nvPr/>
          </p:nvSpPr>
          <p:spPr>
            <a:xfrm>
              <a:off x="746176" y="2447025"/>
              <a:ext cx="6800029" cy="369332"/>
            </a:xfrm>
            <a:prstGeom prst="rect">
              <a:avLst/>
            </a:prstGeom>
          </p:spPr>
          <p:txBody>
            <a:bodyPr wrap="square">
              <a:spAutoFit/>
            </a:bodyPr>
            <a:lstStyle/>
            <a:p>
              <a:r>
                <a:rPr lang="tr-TR" dirty="0">
                  <a:solidFill>
                    <a:srgbClr val="575757"/>
                  </a:solidFill>
                </a:rPr>
                <a:t>Beden, koltukaltı, </a:t>
              </a:r>
              <a:r>
                <a:rPr lang="tr-TR" dirty="0" err="1">
                  <a:solidFill>
                    <a:srgbClr val="575757"/>
                  </a:solidFill>
                </a:rPr>
                <a:t>genital</a:t>
              </a:r>
              <a:r>
                <a:rPr lang="tr-TR" dirty="0">
                  <a:solidFill>
                    <a:srgbClr val="575757"/>
                  </a:solidFill>
                </a:rPr>
                <a:t> bölge, ayak ve ayak tırnaklarınızı temiz tutun.</a:t>
              </a:r>
            </a:p>
          </p:txBody>
        </p:sp>
        <p:pic>
          <p:nvPicPr>
            <p:cNvPr id="34" name="Resim 33"/>
            <p:cNvPicPr>
              <a:picLocks noChangeAspect="1"/>
            </p:cNvPicPr>
            <p:nvPr/>
          </p:nvPicPr>
          <p:blipFill>
            <a:blip r:embed="rId3"/>
            <a:stretch>
              <a:fillRect/>
            </a:stretch>
          </p:blipFill>
          <p:spPr>
            <a:xfrm>
              <a:off x="554927" y="2549458"/>
              <a:ext cx="191250" cy="180000"/>
            </a:xfrm>
            <a:prstGeom prst="rect">
              <a:avLst/>
            </a:prstGeom>
          </p:spPr>
        </p:pic>
      </p:grpSp>
      <p:grpSp>
        <p:nvGrpSpPr>
          <p:cNvPr id="35" name="Grup 34"/>
          <p:cNvGrpSpPr/>
          <p:nvPr/>
        </p:nvGrpSpPr>
        <p:grpSpPr>
          <a:xfrm>
            <a:off x="554927" y="3257552"/>
            <a:ext cx="6287250" cy="646331"/>
            <a:chOff x="554927" y="2970954"/>
            <a:chExt cx="6287250" cy="646331"/>
          </a:xfrm>
        </p:grpSpPr>
        <p:sp>
          <p:nvSpPr>
            <p:cNvPr id="36" name="Dikdörtgen 35"/>
            <p:cNvSpPr/>
            <p:nvPr/>
          </p:nvSpPr>
          <p:spPr>
            <a:xfrm>
              <a:off x="746177" y="2970954"/>
              <a:ext cx="6096000" cy="646331"/>
            </a:xfrm>
            <a:prstGeom prst="rect">
              <a:avLst/>
            </a:prstGeom>
          </p:spPr>
          <p:txBody>
            <a:bodyPr>
              <a:spAutoFit/>
            </a:bodyPr>
            <a:lstStyle/>
            <a:p>
              <a:r>
                <a:rPr lang="tr-TR" dirty="0">
                  <a:solidFill>
                    <a:srgbClr val="575757"/>
                  </a:solidFill>
                </a:rPr>
                <a:t>Kişisel bakım aletlerinizi (diş fırçası, tırnak makası) kimseyle</a:t>
              </a:r>
            </a:p>
            <a:p>
              <a:r>
                <a:rPr lang="tr-TR" dirty="0">
                  <a:solidFill>
                    <a:srgbClr val="575757"/>
                  </a:solidFill>
                </a:rPr>
                <a:t>paylaşmayın ve ortalıkta bırakmayın.</a:t>
              </a:r>
            </a:p>
          </p:txBody>
        </p:sp>
        <p:pic>
          <p:nvPicPr>
            <p:cNvPr id="37" name="Resim 36"/>
            <p:cNvPicPr>
              <a:picLocks noChangeAspect="1"/>
            </p:cNvPicPr>
            <p:nvPr/>
          </p:nvPicPr>
          <p:blipFill>
            <a:blip r:embed="rId3"/>
            <a:stretch>
              <a:fillRect/>
            </a:stretch>
          </p:blipFill>
          <p:spPr>
            <a:xfrm>
              <a:off x="554927" y="3077510"/>
              <a:ext cx="191250" cy="180000"/>
            </a:xfrm>
            <a:prstGeom prst="rect">
              <a:avLst/>
            </a:prstGeom>
          </p:spPr>
        </p:pic>
      </p:grpSp>
      <p:sp>
        <p:nvSpPr>
          <p:cNvPr id="8"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4"/>
            <a:srcRect/>
            <a:stretch>
              <a:fillRect/>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grpSp>
        <p:nvGrpSpPr>
          <p:cNvPr id="22" name="Grup 21"/>
          <p:cNvGrpSpPr/>
          <p:nvPr/>
        </p:nvGrpSpPr>
        <p:grpSpPr>
          <a:xfrm>
            <a:off x="554927" y="4194085"/>
            <a:ext cx="6550548" cy="369332"/>
            <a:chOff x="554927" y="2447025"/>
            <a:chExt cx="6550548" cy="369332"/>
          </a:xfrm>
        </p:grpSpPr>
        <p:sp>
          <p:nvSpPr>
            <p:cNvPr id="23" name="Dikdörtgen 22"/>
            <p:cNvSpPr/>
            <p:nvPr/>
          </p:nvSpPr>
          <p:spPr>
            <a:xfrm>
              <a:off x="746177" y="2447025"/>
              <a:ext cx="6359298" cy="369332"/>
            </a:xfrm>
            <a:prstGeom prst="rect">
              <a:avLst/>
            </a:prstGeom>
          </p:spPr>
          <p:txBody>
            <a:bodyPr wrap="square">
              <a:spAutoFit/>
            </a:bodyPr>
            <a:lstStyle/>
            <a:p>
              <a:r>
                <a:rPr lang="tr-TR" dirty="0">
                  <a:solidFill>
                    <a:srgbClr val="575757"/>
                  </a:solidFill>
                </a:rPr>
                <a:t>Günlük bakım ve banyonuzu yapın.</a:t>
              </a:r>
            </a:p>
          </p:txBody>
        </p:sp>
        <p:pic>
          <p:nvPicPr>
            <p:cNvPr id="24" name="Resim 23"/>
            <p:cNvPicPr>
              <a:picLocks noChangeAspect="1"/>
            </p:cNvPicPr>
            <p:nvPr/>
          </p:nvPicPr>
          <p:blipFill>
            <a:blip r:embed="rId3"/>
            <a:stretch>
              <a:fillRect/>
            </a:stretch>
          </p:blipFill>
          <p:spPr>
            <a:xfrm>
              <a:off x="554927" y="2549458"/>
              <a:ext cx="191250" cy="180000"/>
            </a:xfrm>
            <a:prstGeom prst="rect">
              <a:avLst/>
            </a:prstGeom>
          </p:spPr>
        </p:pic>
      </p:grpSp>
    </p:spTree>
    <p:extLst>
      <p:ext uri="{BB962C8B-B14F-4D97-AF65-F5344CB8AC3E}">
        <p14:creationId xmlns:p14="http://schemas.microsoft.com/office/powerpoint/2010/main" val="3226240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250" fill="hold"/>
                                        <p:tgtEl>
                                          <p:spTgt spid="8"/>
                                        </p:tgtEl>
                                        <p:attrNameLst>
                                          <p:attrName>ppt_x</p:attrName>
                                        </p:attrNameLst>
                                      </p:cBhvr>
                                      <p:tavLst>
                                        <p:tav tm="0">
                                          <p:val>
                                            <p:strVal val="1+#ppt_w/2"/>
                                          </p:val>
                                        </p:tav>
                                        <p:tav tm="100000">
                                          <p:val>
                                            <p:strVal val="#ppt_x"/>
                                          </p:val>
                                        </p:tav>
                                      </p:tavLst>
                                    </p:anim>
                                    <p:anim calcmode="lin" valueType="num">
                                      <p:cBhvr additive="base">
                                        <p:cTn id="17" dur="250" fill="hold"/>
                                        <p:tgtEl>
                                          <p:spTgt spid="8"/>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10" presetClass="entr" presetSubtype="0" fill="hold" nodeType="after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250"/>
                                        <p:tgtEl>
                                          <p:spTgt spid="29"/>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250"/>
                                        <p:tgtEl>
                                          <p:spTgt spid="32"/>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250"/>
                                        <p:tgtEl>
                                          <p:spTgt spid="35"/>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2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8"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3"/>
            <a:srcRect/>
            <a:stretch>
              <a:fillRect/>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grpSp>
        <p:nvGrpSpPr>
          <p:cNvPr id="46" name="Grup 45"/>
          <p:cNvGrpSpPr/>
          <p:nvPr/>
        </p:nvGrpSpPr>
        <p:grpSpPr>
          <a:xfrm>
            <a:off x="554927" y="2583167"/>
            <a:ext cx="6287250" cy="369332"/>
            <a:chOff x="554927" y="2970954"/>
            <a:chExt cx="6287250" cy="369332"/>
          </a:xfrm>
        </p:grpSpPr>
        <p:sp>
          <p:nvSpPr>
            <p:cNvPr id="47" name="Dikdörtgen 46"/>
            <p:cNvSpPr/>
            <p:nvPr/>
          </p:nvSpPr>
          <p:spPr>
            <a:xfrm>
              <a:off x="746177" y="2970954"/>
              <a:ext cx="6096000" cy="369332"/>
            </a:xfrm>
            <a:prstGeom prst="rect">
              <a:avLst/>
            </a:prstGeom>
          </p:spPr>
          <p:txBody>
            <a:bodyPr>
              <a:spAutoFit/>
            </a:bodyPr>
            <a:lstStyle/>
            <a:p>
              <a:r>
                <a:rPr lang="tr-TR" dirty="0">
                  <a:solidFill>
                    <a:srgbClr val="575757"/>
                  </a:solidFill>
                </a:rPr>
                <a:t>Yaşadığınız çevreyi ve ortamı temiz tutun.</a:t>
              </a:r>
            </a:p>
          </p:txBody>
        </p:sp>
        <p:pic>
          <p:nvPicPr>
            <p:cNvPr id="48" name="Resim 47"/>
            <p:cNvPicPr>
              <a:picLocks noChangeAspect="1"/>
            </p:cNvPicPr>
            <p:nvPr/>
          </p:nvPicPr>
          <p:blipFill>
            <a:blip r:embed="rId4"/>
            <a:stretch>
              <a:fillRect/>
            </a:stretch>
          </p:blipFill>
          <p:spPr>
            <a:xfrm>
              <a:off x="554927" y="3077510"/>
              <a:ext cx="191250" cy="180000"/>
            </a:xfrm>
            <a:prstGeom prst="rect">
              <a:avLst/>
            </a:prstGeom>
          </p:spPr>
        </p:pic>
      </p:grpSp>
      <p:grpSp>
        <p:nvGrpSpPr>
          <p:cNvPr id="49" name="Grup 48"/>
          <p:cNvGrpSpPr/>
          <p:nvPr/>
        </p:nvGrpSpPr>
        <p:grpSpPr>
          <a:xfrm>
            <a:off x="554927" y="3173181"/>
            <a:ext cx="6287250" cy="369332"/>
            <a:chOff x="554927" y="2970954"/>
            <a:chExt cx="6287250" cy="369332"/>
          </a:xfrm>
        </p:grpSpPr>
        <p:sp>
          <p:nvSpPr>
            <p:cNvPr id="50" name="Dikdörtgen 49"/>
            <p:cNvSpPr/>
            <p:nvPr/>
          </p:nvSpPr>
          <p:spPr>
            <a:xfrm>
              <a:off x="746177" y="2970954"/>
              <a:ext cx="6096000" cy="369332"/>
            </a:xfrm>
            <a:prstGeom prst="rect">
              <a:avLst/>
            </a:prstGeom>
          </p:spPr>
          <p:txBody>
            <a:bodyPr>
              <a:spAutoFit/>
            </a:bodyPr>
            <a:lstStyle/>
            <a:p>
              <a:r>
                <a:rPr lang="tr-TR" dirty="0">
                  <a:solidFill>
                    <a:srgbClr val="575757"/>
                  </a:solidFill>
                </a:rPr>
                <a:t>Bulaşıcı hastalığı olanların eşyalarını kullanmayın.</a:t>
              </a:r>
            </a:p>
          </p:txBody>
        </p:sp>
        <p:pic>
          <p:nvPicPr>
            <p:cNvPr id="51" name="Resim 50"/>
            <p:cNvPicPr>
              <a:picLocks noChangeAspect="1"/>
            </p:cNvPicPr>
            <p:nvPr/>
          </p:nvPicPr>
          <p:blipFill>
            <a:blip r:embed="rId4"/>
            <a:stretch>
              <a:fillRect/>
            </a:stretch>
          </p:blipFill>
          <p:spPr>
            <a:xfrm>
              <a:off x="554927" y="3077510"/>
              <a:ext cx="191250" cy="180000"/>
            </a:xfrm>
            <a:prstGeom prst="rect">
              <a:avLst/>
            </a:prstGeom>
          </p:spPr>
        </p:pic>
      </p:grpSp>
      <p:grpSp>
        <p:nvGrpSpPr>
          <p:cNvPr id="52" name="Grup 51"/>
          <p:cNvGrpSpPr/>
          <p:nvPr/>
        </p:nvGrpSpPr>
        <p:grpSpPr>
          <a:xfrm>
            <a:off x="554927" y="3813157"/>
            <a:ext cx="6287250" cy="369332"/>
            <a:chOff x="554927" y="2970954"/>
            <a:chExt cx="6287250" cy="369332"/>
          </a:xfrm>
        </p:grpSpPr>
        <p:sp>
          <p:nvSpPr>
            <p:cNvPr id="53" name="Dikdörtgen 52"/>
            <p:cNvSpPr/>
            <p:nvPr/>
          </p:nvSpPr>
          <p:spPr>
            <a:xfrm>
              <a:off x="746177" y="2970954"/>
              <a:ext cx="6096000" cy="369332"/>
            </a:xfrm>
            <a:prstGeom prst="rect">
              <a:avLst/>
            </a:prstGeom>
          </p:spPr>
          <p:txBody>
            <a:bodyPr>
              <a:spAutoFit/>
            </a:bodyPr>
            <a:lstStyle/>
            <a:p>
              <a:r>
                <a:rPr lang="tr-TR" dirty="0">
                  <a:solidFill>
                    <a:srgbClr val="575757"/>
                  </a:solidFill>
                </a:rPr>
                <a:t>Tuvaletleri temiz kullanın.</a:t>
              </a:r>
            </a:p>
          </p:txBody>
        </p:sp>
        <p:pic>
          <p:nvPicPr>
            <p:cNvPr id="54" name="Resim 53"/>
            <p:cNvPicPr>
              <a:picLocks noChangeAspect="1"/>
            </p:cNvPicPr>
            <p:nvPr/>
          </p:nvPicPr>
          <p:blipFill>
            <a:blip r:embed="rId4"/>
            <a:stretch>
              <a:fillRect/>
            </a:stretch>
          </p:blipFill>
          <p:spPr>
            <a:xfrm>
              <a:off x="554927" y="3077510"/>
              <a:ext cx="191250" cy="180000"/>
            </a:xfrm>
            <a:prstGeom prst="rect">
              <a:avLst/>
            </a:prstGeom>
          </p:spPr>
        </p:pic>
      </p:grpSp>
      <p:grpSp>
        <p:nvGrpSpPr>
          <p:cNvPr id="22" name="Grup 21"/>
          <p:cNvGrpSpPr/>
          <p:nvPr/>
        </p:nvGrpSpPr>
        <p:grpSpPr>
          <a:xfrm>
            <a:off x="554927" y="2000403"/>
            <a:ext cx="6287250" cy="369332"/>
            <a:chOff x="554927" y="2970954"/>
            <a:chExt cx="6287250" cy="369332"/>
          </a:xfrm>
        </p:grpSpPr>
        <p:sp>
          <p:nvSpPr>
            <p:cNvPr id="23" name="Dikdörtgen 22"/>
            <p:cNvSpPr/>
            <p:nvPr/>
          </p:nvSpPr>
          <p:spPr>
            <a:xfrm>
              <a:off x="746177" y="2970954"/>
              <a:ext cx="6096000" cy="369332"/>
            </a:xfrm>
            <a:prstGeom prst="rect">
              <a:avLst/>
            </a:prstGeom>
          </p:spPr>
          <p:txBody>
            <a:bodyPr>
              <a:spAutoFit/>
            </a:bodyPr>
            <a:lstStyle/>
            <a:p>
              <a:r>
                <a:rPr lang="tr-TR" dirty="0">
                  <a:solidFill>
                    <a:srgbClr val="575757"/>
                  </a:solidFill>
                </a:rPr>
                <a:t>Lokanta vb. yerlerdeki çatal-kaşık temizliğini kontrol edin.</a:t>
              </a:r>
            </a:p>
          </p:txBody>
        </p:sp>
        <p:pic>
          <p:nvPicPr>
            <p:cNvPr id="24" name="Resim 23"/>
            <p:cNvPicPr>
              <a:picLocks noChangeAspect="1"/>
            </p:cNvPicPr>
            <p:nvPr/>
          </p:nvPicPr>
          <p:blipFill>
            <a:blip r:embed="rId4"/>
            <a:stretch>
              <a:fillRect/>
            </a:stretch>
          </p:blipFill>
          <p:spPr>
            <a:xfrm>
              <a:off x="554927" y="3077510"/>
              <a:ext cx="191250" cy="180000"/>
            </a:xfrm>
            <a:prstGeom prst="rect">
              <a:avLst/>
            </a:prstGeom>
          </p:spPr>
        </p:pic>
      </p:grpSp>
      <p:sp>
        <p:nvSpPr>
          <p:cNvPr id="25" name="Metin kutusu 24">
            <a:extLst>
              <a:ext uri="{FF2B5EF4-FFF2-40B4-BE49-F238E27FC236}">
                <a16:creationId xmlns:a16="http://schemas.microsoft.com/office/drawing/2014/main" id="{E8CB5D13-B501-BB44-A551-1BA0E8390E88}"/>
              </a:ext>
            </a:extLst>
          </p:cNvPr>
          <p:cNvSpPr txBox="1"/>
          <p:nvPr/>
        </p:nvSpPr>
        <p:spPr>
          <a:xfrm>
            <a:off x="356650" y="474746"/>
            <a:ext cx="8529643" cy="1015663"/>
          </a:xfrm>
          <a:prstGeom prst="rect">
            <a:avLst/>
          </a:prstGeom>
          <a:noFill/>
        </p:spPr>
        <p:txBody>
          <a:bodyPr wrap="none" rtlCol="0">
            <a:spAutoFit/>
          </a:bodyPr>
          <a:lstStyle/>
          <a:p>
            <a:r>
              <a:rPr lang="tr-TR" sz="6000" b="1" dirty="0"/>
              <a:t>Kişisel hijyene özen göster</a:t>
            </a:r>
          </a:p>
        </p:txBody>
      </p:sp>
    </p:spTree>
    <p:extLst>
      <p:ext uri="{BB962C8B-B14F-4D97-AF65-F5344CB8AC3E}">
        <p14:creationId xmlns:p14="http://schemas.microsoft.com/office/powerpoint/2010/main" val="2494335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250" fill="hold"/>
                                        <p:tgtEl>
                                          <p:spTgt spid="27"/>
                                        </p:tgtEl>
                                        <p:attrNameLst>
                                          <p:attrName>ppt_x</p:attrName>
                                        </p:attrNameLst>
                                      </p:cBhvr>
                                      <p:tavLst>
                                        <p:tav tm="0">
                                          <p:val>
                                            <p:strVal val="1+#ppt_w/2"/>
                                          </p:val>
                                        </p:tav>
                                        <p:tav tm="100000">
                                          <p:val>
                                            <p:strVal val="#ppt_x"/>
                                          </p:val>
                                        </p:tav>
                                      </p:tavLst>
                                    </p:anim>
                                    <p:anim calcmode="lin" valueType="num">
                                      <p:cBhvr additive="base">
                                        <p:cTn id="8" dur="250" fill="hold"/>
                                        <p:tgtEl>
                                          <p:spTgt spid="27"/>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8" fill="hold" grpId="0" nodeType="after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additive="base">
                                        <p:cTn id="12" dur="250" fill="hold"/>
                                        <p:tgtEl>
                                          <p:spTgt spid="26"/>
                                        </p:tgtEl>
                                        <p:attrNameLst>
                                          <p:attrName>ppt_x</p:attrName>
                                        </p:attrNameLst>
                                      </p:cBhvr>
                                      <p:tavLst>
                                        <p:tav tm="0">
                                          <p:val>
                                            <p:strVal val="0-#ppt_w/2"/>
                                          </p:val>
                                        </p:tav>
                                        <p:tav tm="100000">
                                          <p:val>
                                            <p:strVal val="#ppt_x"/>
                                          </p:val>
                                        </p:tav>
                                      </p:tavLst>
                                    </p:anim>
                                    <p:anim calcmode="lin" valueType="num">
                                      <p:cBhvr additive="base">
                                        <p:cTn id="13" dur="250" fill="hold"/>
                                        <p:tgtEl>
                                          <p:spTgt spid="26"/>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2"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250" fill="hold"/>
                                        <p:tgtEl>
                                          <p:spTgt spid="8"/>
                                        </p:tgtEl>
                                        <p:attrNameLst>
                                          <p:attrName>ppt_x</p:attrName>
                                        </p:attrNameLst>
                                      </p:cBhvr>
                                      <p:tavLst>
                                        <p:tav tm="0">
                                          <p:val>
                                            <p:strVal val="1+#ppt_w/2"/>
                                          </p:val>
                                        </p:tav>
                                        <p:tav tm="100000">
                                          <p:val>
                                            <p:strVal val="#ppt_x"/>
                                          </p:val>
                                        </p:tav>
                                      </p:tavLst>
                                    </p:anim>
                                    <p:anim calcmode="lin" valueType="num">
                                      <p:cBhvr additive="base">
                                        <p:cTn id="18" dur="250" fill="hold"/>
                                        <p:tgtEl>
                                          <p:spTgt spid="8"/>
                                        </p:tgtEl>
                                        <p:attrNameLst>
                                          <p:attrName>ppt_y</p:attrName>
                                        </p:attrNameLst>
                                      </p:cBhvr>
                                      <p:tavLst>
                                        <p:tav tm="0">
                                          <p:val>
                                            <p:strVal val="#ppt_y"/>
                                          </p:val>
                                        </p:tav>
                                        <p:tav tm="100000">
                                          <p:val>
                                            <p:strVal val="#ppt_y"/>
                                          </p:val>
                                        </p:tav>
                                      </p:tavLst>
                                    </p:anim>
                                  </p:childTnLst>
                                </p:cTn>
                              </p:par>
                            </p:childTnLst>
                          </p:cTn>
                        </p:par>
                        <p:par>
                          <p:cTn id="19" fill="hold">
                            <p:stCondLst>
                              <p:cond delay="750"/>
                            </p:stCondLst>
                            <p:childTnLst>
                              <p:par>
                                <p:cTn id="20" presetID="10" presetClass="entr" presetSubtype="0" fill="hold" nodeType="after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fade">
                                      <p:cBhvr>
                                        <p:cTn id="22" dur="250"/>
                                        <p:tgtEl>
                                          <p:spTgt spid="46"/>
                                        </p:tgtEl>
                                      </p:cBhvr>
                                    </p:animEffec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49"/>
                                        </p:tgtEl>
                                        <p:attrNameLst>
                                          <p:attrName>style.visibility</p:attrName>
                                        </p:attrNameLst>
                                      </p:cBhvr>
                                      <p:to>
                                        <p:strVal val="visible"/>
                                      </p:to>
                                    </p:set>
                                    <p:animEffect transition="in" filter="fade">
                                      <p:cBhvr>
                                        <p:cTn id="26" dur="250"/>
                                        <p:tgtEl>
                                          <p:spTgt spid="49"/>
                                        </p:tgtEl>
                                      </p:cBhvr>
                                    </p:animEffect>
                                  </p:childTnLst>
                                </p:cTn>
                              </p:par>
                            </p:childTnLst>
                          </p:cTn>
                        </p:par>
                        <p:par>
                          <p:cTn id="27" fill="hold">
                            <p:stCondLst>
                              <p:cond delay="1250"/>
                            </p:stCondLst>
                            <p:childTnLst>
                              <p:par>
                                <p:cTn id="28" presetID="10" presetClass="entr" presetSubtype="0" fill="hold" nodeType="afterEffect">
                                  <p:stCondLst>
                                    <p:cond delay="0"/>
                                  </p:stCondLst>
                                  <p:childTnLst>
                                    <p:set>
                                      <p:cBhvr>
                                        <p:cTn id="29" dur="1" fill="hold">
                                          <p:stCondLst>
                                            <p:cond delay="0"/>
                                          </p:stCondLst>
                                        </p:cTn>
                                        <p:tgtEl>
                                          <p:spTgt spid="52"/>
                                        </p:tgtEl>
                                        <p:attrNameLst>
                                          <p:attrName>style.visibility</p:attrName>
                                        </p:attrNameLst>
                                      </p:cBhvr>
                                      <p:to>
                                        <p:strVal val="visible"/>
                                      </p:to>
                                    </p:set>
                                    <p:animEffect transition="in" filter="fade">
                                      <p:cBhvr>
                                        <p:cTn id="30" dur="250"/>
                                        <p:tgtEl>
                                          <p:spTgt spid="52"/>
                                        </p:tgtEl>
                                      </p:cBhvr>
                                    </p:animEffect>
                                  </p:childTnLst>
                                </p:cTn>
                              </p:par>
                            </p:childTnLst>
                          </p:cTn>
                        </p:par>
                        <p:par>
                          <p:cTn id="31" fill="hold">
                            <p:stCondLst>
                              <p:cond delay="1500"/>
                            </p:stCondLst>
                            <p:childTnLst>
                              <p:par>
                                <p:cTn id="32" presetID="10" presetClass="entr" presetSubtype="0" fill="hold" nodeType="after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250"/>
                                        <p:tgtEl>
                                          <p:spTgt spid="22"/>
                                        </p:tgtEl>
                                      </p:cBhvr>
                                    </p:animEffect>
                                  </p:childTnLst>
                                </p:cTn>
                              </p:par>
                            </p:childTnLst>
                          </p:cTn>
                        </p:par>
                        <p:par>
                          <p:cTn id="35" fill="hold">
                            <p:stCondLst>
                              <p:cond delay="1750"/>
                            </p:stCondLst>
                            <p:childTnLst>
                              <p:par>
                                <p:cTn id="36" presetID="10" presetClass="entr" presetSubtype="0" fill="hold" grpId="0" nodeType="after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fade">
                                      <p:cBhvr>
                                        <p:cTn id="38" dur="2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6" grpId="0" animBg="1"/>
      <p:bldP spid="8" grpId="0" animBg="1"/>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502584"/>
            <a:ext cx="7874528" cy="1015663"/>
          </a:xfrm>
          <a:prstGeom prst="rect">
            <a:avLst/>
          </a:prstGeom>
          <a:noFill/>
        </p:spPr>
        <p:txBody>
          <a:bodyPr wrap="none" rtlCol="0">
            <a:spAutoFit/>
          </a:bodyPr>
          <a:lstStyle/>
          <a:p>
            <a:r>
              <a:rPr lang="tr-TR" sz="6000" b="1" dirty="0"/>
              <a:t>Sağlıklı giyim kuşam için</a:t>
            </a:r>
          </a:p>
        </p:txBody>
      </p:sp>
      <p:grpSp>
        <p:nvGrpSpPr>
          <p:cNvPr id="10" name="Grup 9"/>
          <p:cNvGrpSpPr/>
          <p:nvPr/>
        </p:nvGrpSpPr>
        <p:grpSpPr>
          <a:xfrm>
            <a:off x="538704" y="1722775"/>
            <a:ext cx="5745976" cy="1015663"/>
            <a:chOff x="554927" y="1881525"/>
            <a:chExt cx="5745976" cy="1015663"/>
          </a:xfrm>
        </p:grpSpPr>
        <p:sp>
          <p:nvSpPr>
            <p:cNvPr id="16" name="Metin kutusu 15"/>
            <p:cNvSpPr txBox="1"/>
            <p:nvPr/>
          </p:nvSpPr>
          <p:spPr>
            <a:xfrm>
              <a:off x="746177" y="1881525"/>
              <a:ext cx="5554726" cy="1015663"/>
            </a:xfrm>
            <a:prstGeom prst="rect">
              <a:avLst/>
            </a:prstGeom>
            <a:noFill/>
          </p:spPr>
          <p:txBody>
            <a:bodyPr wrap="none" rtlCol="0">
              <a:spAutoFit/>
            </a:bodyPr>
            <a:lstStyle/>
            <a:p>
              <a:r>
                <a:rPr lang="tr-TR" sz="2000" dirty="0">
                  <a:solidFill>
                    <a:srgbClr val="575757"/>
                  </a:solidFill>
                </a:rPr>
                <a:t>Doku beslenmesini bozabilecek dar kıyafetleri değil,</a:t>
              </a:r>
            </a:p>
            <a:p>
              <a:r>
                <a:rPr lang="tr-TR" sz="2000" dirty="0">
                  <a:solidFill>
                    <a:srgbClr val="575757"/>
                  </a:solidFill>
                </a:rPr>
                <a:t>vücudunuzun ve dokularınızın hava almasına imkân</a:t>
              </a:r>
            </a:p>
            <a:p>
              <a:r>
                <a:rPr lang="tr-TR" sz="2000" dirty="0">
                  <a:solidFill>
                    <a:srgbClr val="575757"/>
                  </a:solidFill>
                </a:rPr>
                <a:t>veren, rahat ve sağlıklı giysileri tercih edin.</a:t>
              </a:r>
            </a:p>
          </p:txBody>
        </p:sp>
        <p:pic>
          <p:nvPicPr>
            <p:cNvPr id="2" name="Resim 1"/>
            <p:cNvPicPr>
              <a:picLocks noChangeAspect="1"/>
            </p:cNvPicPr>
            <p:nvPr/>
          </p:nvPicPr>
          <p:blipFill>
            <a:blip r:embed="rId3"/>
            <a:stretch>
              <a:fillRect/>
            </a:stretch>
          </p:blipFill>
          <p:spPr>
            <a:xfrm>
              <a:off x="554927" y="1991580"/>
              <a:ext cx="191250" cy="180000"/>
            </a:xfrm>
            <a:prstGeom prst="rect">
              <a:avLst/>
            </a:prstGeom>
          </p:spPr>
        </p:pic>
      </p:grpSp>
      <p:grpSp>
        <p:nvGrpSpPr>
          <p:cNvPr id="25" name="Grup 24"/>
          <p:cNvGrpSpPr/>
          <p:nvPr/>
        </p:nvGrpSpPr>
        <p:grpSpPr>
          <a:xfrm>
            <a:off x="562676" y="2892528"/>
            <a:ext cx="6092802" cy="707886"/>
            <a:chOff x="554927" y="1881525"/>
            <a:chExt cx="6092802" cy="707886"/>
          </a:xfrm>
        </p:grpSpPr>
        <p:sp>
          <p:nvSpPr>
            <p:cNvPr id="26" name="Metin kutusu 25"/>
            <p:cNvSpPr txBox="1"/>
            <p:nvPr/>
          </p:nvSpPr>
          <p:spPr>
            <a:xfrm>
              <a:off x="746177" y="1881525"/>
              <a:ext cx="5901552" cy="707886"/>
            </a:xfrm>
            <a:prstGeom prst="rect">
              <a:avLst/>
            </a:prstGeom>
            <a:noFill/>
          </p:spPr>
          <p:txBody>
            <a:bodyPr wrap="none" rtlCol="0">
              <a:spAutoFit/>
            </a:bodyPr>
            <a:lstStyle/>
            <a:p>
              <a:r>
                <a:rPr lang="tr-TR" sz="2000" dirty="0">
                  <a:solidFill>
                    <a:srgbClr val="575757"/>
                  </a:solidFill>
                </a:rPr>
                <a:t>Cildinizi havasız bırakmayın, petrol ve yan ürünlerinden</a:t>
              </a:r>
            </a:p>
            <a:p>
              <a:r>
                <a:rPr lang="tr-TR" sz="2000" dirty="0">
                  <a:solidFill>
                    <a:srgbClr val="575757"/>
                  </a:solidFill>
                </a:rPr>
                <a:t>üretilen, hava geçirmeyen kıyafetleri tercih etmeyin.</a:t>
              </a:r>
            </a:p>
          </p:txBody>
        </p:sp>
        <p:pic>
          <p:nvPicPr>
            <p:cNvPr id="29" name="Resim 28"/>
            <p:cNvPicPr>
              <a:picLocks noChangeAspect="1"/>
            </p:cNvPicPr>
            <p:nvPr/>
          </p:nvPicPr>
          <p:blipFill>
            <a:blip r:embed="rId3"/>
            <a:stretch>
              <a:fillRect/>
            </a:stretch>
          </p:blipFill>
          <p:spPr>
            <a:xfrm>
              <a:off x="554927" y="1991580"/>
              <a:ext cx="191250" cy="180000"/>
            </a:xfrm>
            <a:prstGeom prst="rect">
              <a:avLst/>
            </a:prstGeom>
          </p:spPr>
        </p:pic>
      </p:gr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4"/>
            <a:srcRect/>
            <a:stretch>
              <a:fillRect b="-10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grpSp>
        <p:nvGrpSpPr>
          <p:cNvPr id="19" name="Grup 18"/>
          <p:cNvGrpSpPr/>
          <p:nvPr/>
        </p:nvGrpSpPr>
        <p:grpSpPr>
          <a:xfrm>
            <a:off x="538704" y="3818393"/>
            <a:ext cx="5762199" cy="707886"/>
            <a:chOff x="554927" y="1881525"/>
            <a:chExt cx="5762199" cy="707886"/>
          </a:xfrm>
        </p:grpSpPr>
        <p:sp>
          <p:nvSpPr>
            <p:cNvPr id="20" name="Metin kutusu 19"/>
            <p:cNvSpPr txBox="1"/>
            <p:nvPr/>
          </p:nvSpPr>
          <p:spPr>
            <a:xfrm>
              <a:off x="746177" y="1881525"/>
              <a:ext cx="5570949"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srgbClr val="575757"/>
                  </a:solidFill>
                  <a:effectLst/>
                  <a:uLnTx/>
                  <a:uFillTx/>
                  <a:ea typeface="+mn-ea"/>
                  <a:cs typeface="+mn-cs"/>
                </a:rPr>
                <a:t>Soğuk havalarda kalın ve tek katlı giysiler değil, ince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srgbClr val="575757"/>
                  </a:solidFill>
                  <a:effectLst/>
                  <a:uLnTx/>
                  <a:uFillTx/>
                  <a:ea typeface="+mn-ea"/>
                  <a:cs typeface="+mn-cs"/>
                </a:rPr>
                <a:t>ve çok katlı giysiler tercih edin.</a:t>
              </a:r>
            </a:p>
          </p:txBody>
        </p:sp>
        <p:pic>
          <p:nvPicPr>
            <p:cNvPr id="21" name="Resim 20"/>
            <p:cNvPicPr>
              <a:picLocks noChangeAspect="1"/>
            </p:cNvPicPr>
            <p:nvPr/>
          </p:nvPicPr>
          <p:blipFill>
            <a:blip r:embed="rId3"/>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823460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additive="base">
                                        <p:cTn id="16" dur="250" fill="hold"/>
                                        <p:tgtEl>
                                          <p:spTgt spid="37"/>
                                        </p:tgtEl>
                                        <p:attrNameLst>
                                          <p:attrName>ppt_x</p:attrName>
                                        </p:attrNameLst>
                                      </p:cBhvr>
                                      <p:tavLst>
                                        <p:tav tm="0">
                                          <p:val>
                                            <p:strVal val="1+#ppt_w/2"/>
                                          </p:val>
                                        </p:tav>
                                        <p:tav tm="100000">
                                          <p:val>
                                            <p:strVal val="#ppt_x"/>
                                          </p:val>
                                        </p:tav>
                                      </p:tavLst>
                                    </p:anim>
                                    <p:anim calcmode="lin" valueType="num">
                                      <p:cBhvr additive="base">
                                        <p:cTn id="17" dur="250" fill="hold"/>
                                        <p:tgtEl>
                                          <p:spTgt spid="37"/>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10" presetClass="entr" presetSubtype="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250"/>
                                        <p:tgtEl>
                                          <p:spTgt spid="10"/>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250"/>
                                        <p:tgtEl>
                                          <p:spTgt spid="25"/>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3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 name="Grup 9"/>
          <p:cNvGrpSpPr/>
          <p:nvPr/>
        </p:nvGrpSpPr>
        <p:grpSpPr>
          <a:xfrm>
            <a:off x="554927" y="1861031"/>
            <a:ext cx="5901596" cy="400110"/>
            <a:chOff x="554927" y="1881525"/>
            <a:chExt cx="5901596" cy="400110"/>
          </a:xfrm>
        </p:grpSpPr>
        <p:sp>
          <p:nvSpPr>
            <p:cNvPr id="16" name="Metin kutusu 15"/>
            <p:cNvSpPr txBox="1"/>
            <p:nvPr/>
          </p:nvSpPr>
          <p:spPr>
            <a:xfrm>
              <a:off x="746177" y="1881525"/>
              <a:ext cx="5710346" cy="400110"/>
            </a:xfrm>
            <a:prstGeom prst="rect">
              <a:avLst/>
            </a:prstGeom>
            <a:noFill/>
          </p:spPr>
          <p:txBody>
            <a:bodyPr wrap="none" rtlCol="0">
              <a:spAutoFit/>
            </a:bodyPr>
            <a:lstStyle/>
            <a:p>
              <a:r>
                <a:rPr lang="tr-TR" sz="2000" dirty="0">
                  <a:solidFill>
                    <a:srgbClr val="575757"/>
                  </a:solidFill>
                </a:rPr>
                <a:t>Yumuşak ve cildi tahriş etmeyecek kıyafetler kullanın.</a:t>
              </a:r>
            </a:p>
          </p:txBody>
        </p:sp>
        <p:pic>
          <p:nvPicPr>
            <p:cNvPr id="2" name="Resim 1"/>
            <p:cNvPicPr>
              <a:picLocks noChangeAspect="1"/>
            </p:cNvPicPr>
            <p:nvPr/>
          </p:nvPicPr>
          <p:blipFill>
            <a:blip r:embed="rId3"/>
            <a:stretch>
              <a:fillRect/>
            </a:stretch>
          </p:blipFill>
          <p:spPr>
            <a:xfrm>
              <a:off x="554927" y="1991580"/>
              <a:ext cx="191250" cy="180000"/>
            </a:xfrm>
            <a:prstGeom prst="rect">
              <a:avLst/>
            </a:prstGeom>
          </p:spPr>
        </p:pic>
      </p:grpSp>
      <p:grpSp>
        <p:nvGrpSpPr>
          <p:cNvPr id="25" name="Grup 24"/>
          <p:cNvGrpSpPr/>
          <p:nvPr/>
        </p:nvGrpSpPr>
        <p:grpSpPr>
          <a:xfrm>
            <a:off x="555722" y="2596583"/>
            <a:ext cx="5341506" cy="707886"/>
            <a:chOff x="554927" y="1881525"/>
            <a:chExt cx="5341506" cy="707886"/>
          </a:xfrm>
        </p:grpSpPr>
        <p:sp>
          <p:nvSpPr>
            <p:cNvPr id="26" name="Metin kutusu 25"/>
            <p:cNvSpPr txBox="1"/>
            <p:nvPr/>
          </p:nvSpPr>
          <p:spPr>
            <a:xfrm>
              <a:off x="746177" y="1881525"/>
              <a:ext cx="5150256" cy="707886"/>
            </a:xfrm>
            <a:prstGeom prst="rect">
              <a:avLst/>
            </a:prstGeom>
            <a:noFill/>
          </p:spPr>
          <p:txBody>
            <a:bodyPr wrap="none" rtlCol="0">
              <a:spAutoFit/>
            </a:bodyPr>
            <a:lstStyle/>
            <a:p>
              <a:r>
                <a:rPr lang="tr-TR" sz="2000" dirty="0">
                  <a:solidFill>
                    <a:srgbClr val="575757"/>
                  </a:solidFill>
                </a:rPr>
                <a:t>Güneşin zararlı ısınlarına maruz kalmayın, şapka</a:t>
              </a:r>
            </a:p>
            <a:p>
              <a:r>
                <a:rPr lang="tr-TR" sz="2000" dirty="0">
                  <a:solidFill>
                    <a:srgbClr val="575757"/>
                  </a:solidFill>
                </a:rPr>
                <a:t>ve güneş gözlüğü kullanın.</a:t>
              </a:r>
            </a:p>
          </p:txBody>
        </p:sp>
        <p:pic>
          <p:nvPicPr>
            <p:cNvPr id="29" name="Resim 28"/>
            <p:cNvPicPr>
              <a:picLocks noChangeAspect="1"/>
            </p:cNvPicPr>
            <p:nvPr/>
          </p:nvPicPr>
          <p:blipFill>
            <a:blip r:embed="rId3"/>
            <a:stretch>
              <a:fillRect/>
            </a:stretch>
          </p:blipFill>
          <p:spPr>
            <a:xfrm>
              <a:off x="554927" y="1991580"/>
              <a:ext cx="191250" cy="180000"/>
            </a:xfrm>
            <a:prstGeom prst="rect">
              <a:avLst/>
            </a:prstGeom>
          </p:spPr>
        </p:pic>
      </p:gr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4"/>
            <a:srcRect/>
            <a:stretch>
              <a:fillRect l="1000" r="-10000" b="-10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grpSp>
        <p:nvGrpSpPr>
          <p:cNvPr id="19" name="Grup 18"/>
          <p:cNvGrpSpPr/>
          <p:nvPr/>
        </p:nvGrpSpPr>
        <p:grpSpPr>
          <a:xfrm>
            <a:off x="526258" y="3458261"/>
            <a:ext cx="6355630" cy="1015663"/>
            <a:chOff x="554927" y="1881525"/>
            <a:chExt cx="6355630" cy="1015663"/>
          </a:xfrm>
        </p:grpSpPr>
        <p:sp>
          <p:nvSpPr>
            <p:cNvPr id="20" name="Metin kutusu 19"/>
            <p:cNvSpPr txBox="1"/>
            <p:nvPr/>
          </p:nvSpPr>
          <p:spPr>
            <a:xfrm>
              <a:off x="746177" y="1881525"/>
              <a:ext cx="6164380" cy="1015663"/>
            </a:xfrm>
            <a:prstGeom prst="rect">
              <a:avLst/>
            </a:prstGeom>
            <a:noFill/>
          </p:spPr>
          <p:txBody>
            <a:bodyPr wrap="none" rtlCol="0">
              <a:spAutoFit/>
            </a:bodyPr>
            <a:lstStyle/>
            <a:p>
              <a:r>
                <a:rPr lang="tr-TR" sz="2000" dirty="0">
                  <a:solidFill>
                    <a:srgbClr val="575757"/>
                  </a:solidFill>
                </a:rPr>
                <a:t>Yaz aylarında koyu renkler giyinmeyin, güneş ışığını</a:t>
              </a:r>
            </a:p>
            <a:p>
              <a:r>
                <a:rPr lang="tr-TR" sz="2000" dirty="0">
                  <a:solidFill>
                    <a:srgbClr val="575757"/>
                  </a:solidFill>
                </a:rPr>
                <a:t>yansıtan </a:t>
              </a:r>
              <a:r>
                <a:rPr lang="sv-SE" sz="2000" dirty="0">
                  <a:solidFill>
                    <a:srgbClr val="575757"/>
                  </a:solidFill>
                </a:rPr>
                <a:t>teri emebilen kuma</a:t>
              </a:r>
              <a:r>
                <a:rPr lang="tr-TR" sz="2000" dirty="0">
                  <a:solidFill>
                    <a:srgbClr val="575757"/>
                  </a:solidFill>
                </a:rPr>
                <a:t>ş</a:t>
              </a:r>
              <a:r>
                <a:rPr lang="sv-SE" sz="2000" dirty="0">
                  <a:solidFill>
                    <a:srgbClr val="575757"/>
                  </a:solidFill>
                </a:rPr>
                <a:t>lardan </a:t>
              </a:r>
              <a:r>
                <a:rPr lang="tr-TR" sz="2000" dirty="0">
                  <a:solidFill>
                    <a:srgbClr val="575757"/>
                  </a:solidFill>
                </a:rPr>
                <a:t>açık renkli kıyafetleri </a:t>
              </a:r>
            </a:p>
            <a:p>
              <a:r>
                <a:rPr lang="tr-TR" sz="2000" dirty="0">
                  <a:solidFill>
                    <a:srgbClr val="575757"/>
                  </a:solidFill>
                </a:rPr>
                <a:t>tercih edin.</a:t>
              </a:r>
            </a:p>
          </p:txBody>
        </p:sp>
        <p:pic>
          <p:nvPicPr>
            <p:cNvPr id="21" name="Resim 20"/>
            <p:cNvPicPr>
              <a:picLocks noChangeAspect="1"/>
            </p:cNvPicPr>
            <p:nvPr/>
          </p:nvPicPr>
          <p:blipFill>
            <a:blip r:embed="rId3"/>
            <a:stretch>
              <a:fillRect/>
            </a:stretch>
          </p:blipFill>
          <p:spPr>
            <a:xfrm>
              <a:off x="554927" y="1991580"/>
              <a:ext cx="191250" cy="180000"/>
            </a:xfrm>
            <a:prstGeom prst="rect">
              <a:avLst/>
            </a:prstGeom>
          </p:spPr>
        </p:pic>
      </p:grpSp>
      <p:sp>
        <p:nvSpPr>
          <p:cNvPr id="22" name="Metin kutusu 21">
            <a:extLst>
              <a:ext uri="{FF2B5EF4-FFF2-40B4-BE49-F238E27FC236}">
                <a16:creationId xmlns:a16="http://schemas.microsoft.com/office/drawing/2014/main" id="{2E4F36E4-281B-3B46-933A-AFA0EE07B63C}"/>
              </a:ext>
            </a:extLst>
          </p:cNvPr>
          <p:cNvSpPr txBox="1"/>
          <p:nvPr/>
        </p:nvSpPr>
        <p:spPr>
          <a:xfrm>
            <a:off x="356650" y="502584"/>
            <a:ext cx="7874528" cy="1015663"/>
          </a:xfrm>
          <a:prstGeom prst="rect">
            <a:avLst/>
          </a:prstGeom>
          <a:noFill/>
        </p:spPr>
        <p:txBody>
          <a:bodyPr wrap="none" rtlCol="0">
            <a:spAutoFit/>
          </a:bodyPr>
          <a:lstStyle/>
          <a:p>
            <a:r>
              <a:rPr lang="tr-TR" sz="6000" b="1" dirty="0"/>
              <a:t>Sağlıklı giyim kuşam için</a:t>
            </a:r>
          </a:p>
        </p:txBody>
      </p:sp>
    </p:spTree>
    <p:extLst>
      <p:ext uri="{BB962C8B-B14F-4D97-AF65-F5344CB8AC3E}">
        <p14:creationId xmlns:p14="http://schemas.microsoft.com/office/powerpoint/2010/main" val="2311392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50"/>
                                        <p:tgtEl>
                                          <p:spTgt spid="15"/>
                                        </p:tgtEl>
                                      </p:cBhvr>
                                    </p:animEffect>
                                  </p:childTnLst>
                                </p:cTn>
                              </p:par>
                            </p:childTnLst>
                          </p:cTn>
                        </p:par>
                        <p:par>
                          <p:cTn id="8" fill="hold">
                            <p:stCondLst>
                              <p:cond delay="250"/>
                            </p:stCondLst>
                            <p:childTnLst>
                              <p:par>
                                <p:cTn id="9" presetID="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250" fill="hold"/>
                                        <p:tgtEl>
                                          <p:spTgt spid="9"/>
                                        </p:tgtEl>
                                        <p:attrNameLst>
                                          <p:attrName>ppt_x</p:attrName>
                                        </p:attrNameLst>
                                      </p:cBhvr>
                                      <p:tavLst>
                                        <p:tav tm="0">
                                          <p:val>
                                            <p:strVal val="0-#ppt_w/2"/>
                                          </p:val>
                                        </p:tav>
                                        <p:tav tm="100000">
                                          <p:val>
                                            <p:strVal val="#ppt_x"/>
                                          </p:val>
                                        </p:tav>
                                      </p:tavLst>
                                    </p:anim>
                                    <p:anim calcmode="lin" valueType="num">
                                      <p:cBhvr additive="base">
                                        <p:cTn id="12" dur="250" fill="hold"/>
                                        <p:tgtEl>
                                          <p:spTgt spid="9"/>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additive="base">
                                        <p:cTn id="16" dur="250" fill="hold"/>
                                        <p:tgtEl>
                                          <p:spTgt spid="37"/>
                                        </p:tgtEl>
                                        <p:attrNameLst>
                                          <p:attrName>ppt_x</p:attrName>
                                        </p:attrNameLst>
                                      </p:cBhvr>
                                      <p:tavLst>
                                        <p:tav tm="0">
                                          <p:val>
                                            <p:strVal val="1+#ppt_w/2"/>
                                          </p:val>
                                        </p:tav>
                                        <p:tav tm="100000">
                                          <p:val>
                                            <p:strVal val="#ppt_x"/>
                                          </p:val>
                                        </p:tav>
                                      </p:tavLst>
                                    </p:anim>
                                    <p:anim calcmode="lin" valueType="num">
                                      <p:cBhvr additive="base">
                                        <p:cTn id="17" dur="250" fill="hold"/>
                                        <p:tgtEl>
                                          <p:spTgt spid="37"/>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10" presetClass="entr" presetSubtype="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250"/>
                                        <p:tgtEl>
                                          <p:spTgt spid="10"/>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250"/>
                                        <p:tgtEl>
                                          <p:spTgt spid="25"/>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250"/>
                                        <p:tgtEl>
                                          <p:spTgt spid="19"/>
                                        </p:tgtEl>
                                      </p:cBhvr>
                                    </p:animEffect>
                                  </p:childTnLst>
                                </p:cTn>
                              </p:par>
                            </p:childTnLst>
                          </p:cTn>
                        </p:par>
                        <p:par>
                          <p:cTn id="30" fill="hold">
                            <p:stCondLst>
                              <p:cond delay="1500"/>
                            </p:stCondLst>
                            <p:childTnLst>
                              <p:par>
                                <p:cTn id="31" presetID="10" presetClass="entr" presetSubtype="0" fill="hold" grpId="0" nodeType="after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2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animBg="1"/>
      <p:bldP spid="37" grpId="0" animBg="1"/>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Metin kutusu 13"/>
          <p:cNvSpPr txBox="1"/>
          <p:nvPr/>
        </p:nvSpPr>
        <p:spPr>
          <a:xfrm>
            <a:off x="356650" y="253735"/>
            <a:ext cx="4506362" cy="1015663"/>
          </a:xfrm>
          <a:prstGeom prst="rect">
            <a:avLst/>
          </a:prstGeom>
          <a:noFill/>
        </p:spPr>
        <p:txBody>
          <a:bodyPr wrap="none" rtlCol="0">
            <a:spAutoFit/>
          </a:bodyPr>
          <a:lstStyle/>
          <a:p>
            <a:r>
              <a:rPr lang="tr-TR" sz="6000" b="1" dirty="0"/>
              <a:t>Sunum içeriği</a:t>
            </a:r>
          </a:p>
        </p:txBody>
      </p:sp>
      <p:sp>
        <p:nvSpPr>
          <p:cNvPr id="16" name="Metin kutusu 15"/>
          <p:cNvSpPr txBox="1"/>
          <p:nvPr/>
        </p:nvSpPr>
        <p:spPr>
          <a:xfrm>
            <a:off x="713303" y="1109348"/>
            <a:ext cx="2931315" cy="4093428"/>
          </a:xfrm>
          <a:prstGeom prst="rect">
            <a:avLst/>
          </a:prstGeom>
          <a:noFill/>
        </p:spPr>
        <p:txBody>
          <a:bodyPr wrap="none" rtlCol="0">
            <a:spAutoFit/>
          </a:bodyPr>
          <a:lstStyle/>
          <a:p>
            <a:r>
              <a:rPr lang="tr-TR" sz="2000" dirty="0">
                <a:solidFill>
                  <a:srgbClr val="575757"/>
                </a:solidFill>
              </a:rPr>
              <a:t>Sağlıklı kalmak</a:t>
            </a:r>
          </a:p>
          <a:p>
            <a:r>
              <a:rPr lang="tr-TR" sz="2000" dirty="0">
                <a:solidFill>
                  <a:srgbClr val="575757"/>
                </a:solidFill>
              </a:rPr>
              <a:t>Doğal denge</a:t>
            </a:r>
          </a:p>
          <a:p>
            <a:r>
              <a:rPr lang="tr-TR" sz="2000" dirty="0">
                <a:solidFill>
                  <a:srgbClr val="575757"/>
                </a:solidFill>
              </a:rPr>
              <a:t>Sağlıklı beslenmek için</a:t>
            </a:r>
          </a:p>
          <a:p>
            <a:r>
              <a:rPr lang="tr-TR" sz="2000" dirty="0">
                <a:solidFill>
                  <a:srgbClr val="575757"/>
                </a:solidFill>
              </a:rPr>
              <a:t>Hijyenik gıda</a:t>
            </a:r>
          </a:p>
          <a:p>
            <a:r>
              <a:rPr lang="tr-TR" sz="2000" dirty="0">
                <a:solidFill>
                  <a:srgbClr val="575757"/>
                </a:solidFill>
              </a:rPr>
              <a:t>Sağlık okur yazarı olun</a:t>
            </a:r>
          </a:p>
          <a:p>
            <a:r>
              <a:rPr lang="tr-TR" sz="2000" dirty="0">
                <a:solidFill>
                  <a:srgbClr val="575757"/>
                </a:solidFill>
              </a:rPr>
              <a:t>Vücut kitle indeksi</a:t>
            </a:r>
          </a:p>
          <a:p>
            <a:r>
              <a:rPr lang="tr-TR" sz="2000" dirty="0">
                <a:solidFill>
                  <a:srgbClr val="575757"/>
                </a:solidFill>
              </a:rPr>
              <a:t>Sağlıklı kıyafet</a:t>
            </a:r>
          </a:p>
          <a:p>
            <a:r>
              <a:rPr lang="tr-TR" sz="2000" dirty="0">
                <a:solidFill>
                  <a:srgbClr val="575757"/>
                </a:solidFill>
              </a:rPr>
              <a:t>Çevrenizi temiz tutun</a:t>
            </a:r>
          </a:p>
          <a:p>
            <a:r>
              <a:rPr lang="tr-TR" sz="2000" dirty="0">
                <a:solidFill>
                  <a:srgbClr val="575757"/>
                </a:solidFill>
              </a:rPr>
              <a:t>Hareketli olun, spor yapın!</a:t>
            </a:r>
          </a:p>
          <a:p>
            <a:r>
              <a:rPr lang="tr-TR" sz="2000" dirty="0">
                <a:solidFill>
                  <a:srgbClr val="575757"/>
                </a:solidFill>
              </a:rPr>
              <a:t>Spor alışkanlığı kazanın!</a:t>
            </a:r>
          </a:p>
          <a:p>
            <a:r>
              <a:rPr lang="tr-TR" sz="2000" dirty="0">
                <a:solidFill>
                  <a:srgbClr val="575757"/>
                </a:solidFill>
              </a:rPr>
              <a:t>Yeterli uyuyun!</a:t>
            </a:r>
          </a:p>
          <a:p>
            <a:r>
              <a:rPr lang="tr-TR" sz="2000" dirty="0">
                <a:solidFill>
                  <a:srgbClr val="575757"/>
                </a:solidFill>
              </a:rPr>
              <a:t>Bağımlılıklardan korunun!</a:t>
            </a:r>
          </a:p>
          <a:p>
            <a:r>
              <a:rPr lang="tr-TR" sz="2000" dirty="0">
                <a:solidFill>
                  <a:srgbClr val="575757"/>
                </a:solidFill>
              </a:rPr>
              <a:t>Teknolojiye dikkat</a:t>
            </a:r>
            <a:endParaRPr lang="tr-TR" sz="2000" b="1" dirty="0">
              <a:solidFill>
                <a:srgbClr val="575757"/>
              </a:solidFill>
            </a:endParaRPr>
          </a:p>
        </p:txBody>
      </p:sp>
      <p:grpSp>
        <p:nvGrpSpPr>
          <p:cNvPr id="3" name="Grup 2"/>
          <p:cNvGrpSpPr/>
          <p:nvPr/>
        </p:nvGrpSpPr>
        <p:grpSpPr>
          <a:xfrm>
            <a:off x="535270" y="1175693"/>
            <a:ext cx="152389" cy="3952595"/>
            <a:chOff x="535270" y="1175693"/>
            <a:chExt cx="152389" cy="3952595"/>
          </a:xfrm>
        </p:grpSpPr>
        <p:sp>
          <p:nvSpPr>
            <p:cNvPr id="2142" name="Line 116"/>
            <p:cNvSpPr>
              <a:spLocks noChangeShapeType="1"/>
            </p:cNvSpPr>
            <p:nvPr/>
          </p:nvSpPr>
          <p:spPr bwMode="auto">
            <a:xfrm flipH="1">
              <a:off x="603057" y="1175693"/>
              <a:ext cx="950" cy="3952595"/>
            </a:xfrm>
            <a:prstGeom prst="line">
              <a:avLst/>
            </a:prstGeom>
            <a:noFill/>
            <a:ln w="28575" cap="flat">
              <a:solidFill>
                <a:srgbClr val="EDEDE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8" name="Oval 120"/>
            <p:cNvSpPr>
              <a:spLocks noChangeArrowheads="1"/>
            </p:cNvSpPr>
            <p:nvPr/>
          </p:nvSpPr>
          <p:spPr bwMode="auto">
            <a:xfrm>
              <a:off x="535270" y="1245811"/>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2" name="Oval 120"/>
            <p:cNvSpPr>
              <a:spLocks noChangeArrowheads="1"/>
            </p:cNvSpPr>
            <p:nvPr/>
          </p:nvSpPr>
          <p:spPr bwMode="auto">
            <a:xfrm>
              <a:off x="535270" y="1544239"/>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3" name="Oval 120"/>
            <p:cNvSpPr>
              <a:spLocks noChangeArrowheads="1"/>
            </p:cNvSpPr>
            <p:nvPr/>
          </p:nvSpPr>
          <p:spPr bwMode="auto">
            <a:xfrm>
              <a:off x="535270" y="1842746"/>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4" name="Oval 120"/>
            <p:cNvSpPr>
              <a:spLocks noChangeArrowheads="1"/>
            </p:cNvSpPr>
            <p:nvPr/>
          </p:nvSpPr>
          <p:spPr bwMode="auto">
            <a:xfrm>
              <a:off x="535270" y="2166341"/>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5" name="Oval 120"/>
            <p:cNvSpPr>
              <a:spLocks noChangeArrowheads="1"/>
            </p:cNvSpPr>
            <p:nvPr/>
          </p:nvSpPr>
          <p:spPr bwMode="auto">
            <a:xfrm>
              <a:off x="535270" y="2459068"/>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6" name="Oval 120"/>
            <p:cNvSpPr>
              <a:spLocks noChangeArrowheads="1"/>
            </p:cNvSpPr>
            <p:nvPr/>
          </p:nvSpPr>
          <p:spPr bwMode="auto">
            <a:xfrm>
              <a:off x="543659" y="2757496"/>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7" name="Oval 120"/>
            <p:cNvSpPr>
              <a:spLocks noChangeArrowheads="1"/>
            </p:cNvSpPr>
            <p:nvPr/>
          </p:nvSpPr>
          <p:spPr bwMode="auto">
            <a:xfrm>
              <a:off x="535270" y="3064392"/>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8" name="Oval 120"/>
            <p:cNvSpPr>
              <a:spLocks noChangeArrowheads="1"/>
            </p:cNvSpPr>
            <p:nvPr/>
          </p:nvSpPr>
          <p:spPr bwMode="auto">
            <a:xfrm>
              <a:off x="535270" y="3379598"/>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9" name="Oval 120"/>
            <p:cNvSpPr>
              <a:spLocks noChangeArrowheads="1"/>
            </p:cNvSpPr>
            <p:nvPr/>
          </p:nvSpPr>
          <p:spPr bwMode="auto">
            <a:xfrm>
              <a:off x="535270" y="3673696"/>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40" name="Oval 120"/>
            <p:cNvSpPr>
              <a:spLocks noChangeArrowheads="1"/>
            </p:cNvSpPr>
            <p:nvPr/>
          </p:nvSpPr>
          <p:spPr bwMode="auto">
            <a:xfrm>
              <a:off x="543659" y="3988902"/>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41" name="Oval 120"/>
            <p:cNvSpPr>
              <a:spLocks noChangeArrowheads="1"/>
            </p:cNvSpPr>
            <p:nvPr/>
          </p:nvSpPr>
          <p:spPr bwMode="auto">
            <a:xfrm>
              <a:off x="543659" y="4287409"/>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42" name="Oval 120"/>
            <p:cNvSpPr>
              <a:spLocks noChangeArrowheads="1"/>
            </p:cNvSpPr>
            <p:nvPr/>
          </p:nvSpPr>
          <p:spPr bwMode="auto">
            <a:xfrm>
              <a:off x="543659" y="4585837"/>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26" name="Oval 120"/>
            <p:cNvSpPr>
              <a:spLocks noChangeArrowheads="1"/>
            </p:cNvSpPr>
            <p:nvPr/>
          </p:nvSpPr>
          <p:spPr bwMode="auto">
            <a:xfrm>
              <a:off x="535270" y="4888179"/>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grpSp>
      <p:pic>
        <p:nvPicPr>
          <p:cNvPr id="6" name="Resi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5640" y="886810"/>
            <a:ext cx="4073837" cy="5273575"/>
          </a:xfrm>
          <a:prstGeom prst="rect">
            <a:avLst/>
          </a:prstGeom>
        </p:spPr>
      </p:pic>
      <p:sp>
        <p:nvSpPr>
          <p:cNvPr id="27" name="Metin kutusu 26">
            <a:extLst>
              <a:ext uri="{FF2B5EF4-FFF2-40B4-BE49-F238E27FC236}">
                <a16:creationId xmlns:a16="http://schemas.microsoft.com/office/drawing/2014/main" id="{8BDDAD9D-61F8-A14D-8D17-A56510C7E5BE}"/>
              </a:ext>
            </a:extLst>
          </p:cNvPr>
          <p:cNvSpPr txBox="1"/>
          <p:nvPr/>
        </p:nvSpPr>
        <p:spPr>
          <a:xfrm>
            <a:off x="11495712" y="5855671"/>
            <a:ext cx="495649" cy="461665"/>
          </a:xfrm>
          <a:prstGeom prst="rect">
            <a:avLst/>
          </a:prstGeom>
          <a:noFill/>
        </p:spPr>
        <p:txBody>
          <a:bodyPr wrap="none" rtlCol="0">
            <a:spAutoFit/>
          </a:bodyPr>
          <a:lstStyle/>
          <a:p>
            <a:pPr algn="r"/>
            <a:r>
              <a:rPr lang="tr-TR" sz="2400" b="1" dirty="0">
                <a:solidFill>
                  <a:srgbClr val="DADADA"/>
                </a:solidFill>
              </a:rPr>
              <a:t>0</a:t>
            </a:r>
            <a:fld id="{2995EC09-D15D-4044-A280-A8BAEAABD4E9}" type="slidenum">
              <a:rPr lang="tr-TR" sz="2400" b="1" smtClean="0">
                <a:solidFill>
                  <a:srgbClr val="DADADA"/>
                </a:solidFill>
              </a:rPr>
              <a:t>2</a:t>
            </a:fld>
            <a:endParaRPr lang="tr-TR" sz="2400" b="1" dirty="0">
              <a:solidFill>
                <a:srgbClr val="DADADA"/>
              </a:solidFill>
            </a:endParaRPr>
          </a:p>
        </p:txBody>
      </p:sp>
    </p:spTree>
    <p:extLst>
      <p:ext uri="{BB962C8B-B14F-4D97-AF65-F5344CB8AC3E}">
        <p14:creationId xmlns:p14="http://schemas.microsoft.com/office/powerpoint/2010/main" val="3764348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50"/>
                                        <p:tgtEl>
                                          <p:spTgt spid="14"/>
                                        </p:tgtEl>
                                      </p:cBhvr>
                                    </p:animEffect>
                                  </p:childTnLst>
                                </p:cTn>
                              </p:par>
                            </p:childTnLst>
                          </p:cTn>
                        </p:par>
                        <p:par>
                          <p:cTn id="8" fill="hold">
                            <p:stCondLst>
                              <p:cond delay="250"/>
                            </p:stCondLst>
                            <p:childTnLst>
                              <p:par>
                                <p:cTn id="9" presetID="22" presetClass="entr" presetSubtype="1"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up)">
                                      <p:cBhvr>
                                        <p:cTn id="11" dur="250"/>
                                        <p:tgtEl>
                                          <p:spTgt spid="16"/>
                                        </p:tgtEl>
                                      </p:cBhvr>
                                    </p:animEffect>
                                  </p:childTnLst>
                                </p:cTn>
                              </p:par>
                            </p:childTnLst>
                          </p:cTn>
                        </p:par>
                        <p:par>
                          <p:cTn id="12" fill="hold">
                            <p:stCondLst>
                              <p:cond delay="500"/>
                            </p:stCondLst>
                            <p:childTnLst>
                              <p:par>
                                <p:cTn id="13" presetID="42"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 name="Grup 9"/>
          <p:cNvGrpSpPr/>
          <p:nvPr/>
        </p:nvGrpSpPr>
        <p:grpSpPr>
          <a:xfrm>
            <a:off x="554927" y="2171721"/>
            <a:ext cx="6100688" cy="923330"/>
            <a:chOff x="554927" y="1881525"/>
            <a:chExt cx="6100688" cy="923330"/>
          </a:xfrm>
        </p:grpSpPr>
        <p:sp>
          <p:nvSpPr>
            <p:cNvPr id="16" name="Metin kutusu 15"/>
            <p:cNvSpPr txBox="1"/>
            <p:nvPr/>
          </p:nvSpPr>
          <p:spPr>
            <a:xfrm>
              <a:off x="746177" y="1881525"/>
              <a:ext cx="5909438" cy="923330"/>
            </a:xfrm>
            <a:prstGeom prst="rect">
              <a:avLst/>
            </a:prstGeom>
            <a:noFill/>
          </p:spPr>
          <p:txBody>
            <a:bodyPr wrap="none" rtlCol="0">
              <a:spAutoFit/>
            </a:bodyPr>
            <a:lstStyle/>
            <a:p>
              <a:r>
                <a:rPr lang="tr-TR" dirty="0">
                  <a:solidFill>
                    <a:srgbClr val="575757"/>
                  </a:solidFill>
                </a:rPr>
                <a:t>Yüksek topuklu ayakkabılarda vücudun ayağa yansıyan ağırlık</a:t>
              </a:r>
            </a:p>
            <a:p>
              <a:r>
                <a:rPr lang="tr-TR" dirty="0">
                  <a:solidFill>
                    <a:srgbClr val="575757"/>
                  </a:solidFill>
                </a:rPr>
                <a:t>merkezinde kayma olacağı için dizde, belde ve bacakta ağrılar</a:t>
              </a:r>
            </a:p>
            <a:p>
              <a:r>
                <a:rPr lang="tr-TR" dirty="0">
                  <a:solidFill>
                    <a:srgbClr val="575757"/>
                  </a:solidFill>
                </a:rPr>
                <a:t>meydana gelir. </a:t>
              </a:r>
            </a:p>
          </p:txBody>
        </p:sp>
        <p:pic>
          <p:nvPicPr>
            <p:cNvPr id="2" name="Resim 1"/>
            <p:cNvPicPr>
              <a:picLocks noChangeAspect="1"/>
            </p:cNvPicPr>
            <p:nvPr/>
          </p:nvPicPr>
          <p:blipFill>
            <a:blip r:embed="rId3"/>
            <a:stretch>
              <a:fillRect/>
            </a:stretch>
          </p:blipFill>
          <p:spPr>
            <a:xfrm>
              <a:off x="554927" y="1991580"/>
              <a:ext cx="191250" cy="180000"/>
            </a:xfrm>
            <a:prstGeom prst="rect">
              <a:avLst/>
            </a:prstGeom>
          </p:spPr>
        </p:pic>
      </p:gr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4"/>
            <a:srcRect/>
            <a:stretch>
              <a:fillRect t="-1000" b="-48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grpSp>
        <p:nvGrpSpPr>
          <p:cNvPr id="31" name="Grup 30"/>
          <p:cNvGrpSpPr/>
          <p:nvPr/>
        </p:nvGrpSpPr>
        <p:grpSpPr>
          <a:xfrm>
            <a:off x="572308" y="3211080"/>
            <a:ext cx="5294442" cy="923330"/>
            <a:chOff x="554927" y="1881525"/>
            <a:chExt cx="5294442" cy="923330"/>
          </a:xfrm>
        </p:grpSpPr>
        <p:sp>
          <p:nvSpPr>
            <p:cNvPr id="32" name="Metin kutusu 31"/>
            <p:cNvSpPr txBox="1"/>
            <p:nvPr/>
          </p:nvSpPr>
          <p:spPr>
            <a:xfrm>
              <a:off x="746177" y="1881525"/>
              <a:ext cx="5103192" cy="923330"/>
            </a:xfrm>
            <a:prstGeom prst="rect">
              <a:avLst/>
            </a:prstGeom>
            <a:noFill/>
          </p:spPr>
          <p:txBody>
            <a:bodyPr wrap="none" rtlCol="0">
              <a:spAutoFit/>
            </a:bodyPr>
            <a:lstStyle/>
            <a:p>
              <a:r>
                <a:rPr lang="tr-TR" dirty="0">
                  <a:solidFill>
                    <a:srgbClr val="575757"/>
                  </a:solidFill>
                </a:rPr>
                <a:t>Ayağa bol gelen ayakkabı küçük travmalarla cilt</a:t>
              </a:r>
            </a:p>
            <a:p>
              <a:r>
                <a:rPr lang="tr-TR" dirty="0">
                  <a:solidFill>
                    <a:srgbClr val="575757"/>
                  </a:solidFill>
                </a:rPr>
                <a:t>kalınlaşması ve nasır, bazen de denge sağlanmasında</a:t>
              </a:r>
            </a:p>
            <a:p>
              <a:r>
                <a:rPr lang="tr-TR" dirty="0">
                  <a:solidFill>
                    <a:srgbClr val="575757"/>
                  </a:solidFill>
                </a:rPr>
                <a:t>zorluğa neden olabilir.</a:t>
              </a:r>
            </a:p>
          </p:txBody>
        </p:sp>
        <p:pic>
          <p:nvPicPr>
            <p:cNvPr id="33" name="Resim 32"/>
            <p:cNvPicPr>
              <a:picLocks noChangeAspect="1"/>
            </p:cNvPicPr>
            <p:nvPr/>
          </p:nvPicPr>
          <p:blipFill>
            <a:blip r:embed="rId3"/>
            <a:stretch>
              <a:fillRect/>
            </a:stretch>
          </p:blipFill>
          <p:spPr>
            <a:xfrm>
              <a:off x="554927" y="1991580"/>
              <a:ext cx="191250" cy="180000"/>
            </a:xfrm>
            <a:prstGeom prst="rect">
              <a:avLst/>
            </a:prstGeom>
          </p:spPr>
        </p:pic>
      </p:grpSp>
      <p:sp>
        <p:nvSpPr>
          <p:cNvPr id="3" name="Dikdörtgen 2"/>
          <p:cNvSpPr/>
          <p:nvPr/>
        </p:nvSpPr>
        <p:spPr>
          <a:xfrm>
            <a:off x="530213" y="1623919"/>
            <a:ext cx="3012556" cy="461665"/>
          </a:xfrm>
          <a:prstGeom prst="rect">
            <a:avLst/>
          </a:prstGeom>
        </p:spPr>
        <p:txBody>
          <a:bodyPr wrap="none">
            <a:spAutoFit/>
          </a:bodyPr>
          <a:lstStyle/>
          <a:p>
            <a:r>
              <a:rPr lang="tr-TR" sz="2400" b="1" dirty="0">
                <a:solidFill>
                  <a:srgbClr val="E61F4F"/>
                </a:solidFill>
              </a:rPr>
              <a:t>Ayakkabı deyip geçme</a:t>
            </a:r>
          </a:p>
        </p:txBody>
      </p:sp>
      <p:grpSp>
        <p:nvGrpSpPr>
          <p:cNvPr id="20" name="Grup 19"/>
          <p:cNvGrpSpPr/>
          <p:nvPr/>
        </p:nvGrpSpPr>
        <p:grpSpPr>
          <a:xfrm>
            <a:off x="572308" y="4182677"/>
            <a:ext cx="5360742" cy="646331"/>
            <a:chOff x="554927" y="1881525"/>
            <a:chExt cx="5360742" cy="646331"/>
          </a:xfrm>
        </p:grpSpPr>
        <p:sp>
          <p:nvSpPr>
            <p:cNvPr id="21" name="Metin kutusu 20"/>
            <p:cNvSpPr txBox="1"/>
            <p:nvPr/>
          </p:nvSpPr>
          <p:spPr>
            <a:xfrm>
              <a:off x="746177" y="1881525"/>
              <a:ext cx="5169492" cy="646331"/>
            </a:xfrm>
            <a:prstGeom prst="rect">
              <a:avLst/>
            </a:prstGeom>
            <a:noFill/>
          </p:spPr>
          <p:txBody>
            <a:bodyPr wrap="none" rtlCol="0">
              <a:spAutoFit/>
            </a:bodyPr>
            <a:lstStyle/>
            <a:p>
              <a:r>
                <a:rPr lang="tr-TR" dirty="0">
                  <a:solidFill>
                    <a:srgbClr val="575757"/>
                  </a:solidFill>
                </a:rPr>
                <a:t>Ayağı sıkmadan kavrayan ve ayağın doğal kavislerini</a:t>
              </a:r>
            </a:p>
            <a:p>
              <a:r>
                <a:rPr lang="tr-TR" dirty="0">
                  <a:solidFill>
                    <a:srgbClr val="575757"/>
                  </a:solidFill>
                </a:rPr>
                <a:t>destekleyen ayakkabılar kullanın.</a:t>
              </a:r>
            </a:p>
          </p:txBody>
        </p:sp>
        <p:pic>
          <p:nvPicPr>
            <p:cNvPr id="22" name="Resim 21"/>
            <p:cNvPicPr>
              <a:picLocks noChangeAspect="1"/>
            </p:cNvPicPr>
            <p:nvPr/>
          </p:nvPicPr>
          <p:blipFill>
            <a:blip r:embed="rId3"/>
            <a:stretch>
              <a:fillRect/>
            </a:stretch>
          </p:blipFill>
          <p:spPr>
            <a:xfrm>
              <a:off x="554927" y="1991580"/>
              <a:ext cx="191250" cy="180000"/>
            </a:xfrm>
            <a:prstGeom prst="rect">
              <a:avLst/>
            </a:prstGeom>
          </p:spPr>
        </p:pic>
      </p:grpSp>
      <p:grpSp>
        <p:nvGrpSpPr>
          <p:cNvPr id="23" name="Grup 22"/>
          <p:cNvGrpSpPr/>
          <p:nvPr/>
        </p:nvGrpSpPr>
        <p:grpSpPr>
          <a:xfrm>
            <a:off x="572308" y="4858935"/>
            <a:ext cx="5360742" cy="646331"/>
            <a:chOff x="554927" y="1881525"/>
            <a:chExt cx="5360742" cy="646331"/>
          </a:xfrm>
        </p:grpSpPr>
        <p:sp>
          <p:nvSpPr>
            <p:cNvPr id="24" name="Metin kutusu 23"/>
            <p:cNvSpPr txBox="1"/>
            <p:nvPr/>
          </p:nvSpPr>
          <p:spPr>
            <a:xfrm>
              <a:off x="746177" y="1881525"/>
              <a:ext cx="5169492" cy="646331"/>
            </a:xfrm>
            <a:prstGeom prst="rect">
              <a:avLst/>
            </a:prstGeom>
            <a:noFill/>
          </p:spPr>
          <p:txBody>
            <a:bodyPr wrap="none" rtlCol="0">
              <a:spAutoFit/>
            </a:bodyPr>
            <a:lstStyle/>
            <a:p>
              <a:r>
                <a:rPr lang="tr-TR" dirty="0">
                  <a:solidFill>
                    <a:srgbClr val="575757"/>
                  </a:solidFill>
                </a:rPr>
                <a:t>Yanlış ayakkabı seçimi parmaklarda şekil bozukluğuna</a:t>
              </a:r>
            </a:p>
            <a:p>
              <a:r>
                <a:rPr lang="tr-TR" dirty="0">
                  <a:solidFill>
                    <a:srgbClr val="575757"/>
                  </a:solidFill>
                </a:rPr>
                <a:t>ve tırnak batmalarına sebep olabilir. </a:t>
              </a:r>
            </a:p>
          </p:txBody>
        </p:sp>
        <p:pic>
          <p:nvPicPr>
            <p:cNvPr id="25" name="Resim 24"/>
            <p:cNvPicPr>
              <a:picLocks noChangeAspect="1"/>
            </p:cNvPicPr>
            <p:nvPr/>
          </p:nvPicPr>
          <p:blipFill>
            <a:blip r:embed="rId3"/>
            <a:stretch>
              <a:fillRect/>
            </a:stretch>
          </p:blipFill>
          <p:spPr>
            <a:xfrm>
              <a:off x="554927" y="1991580"/>
              <a:ext cx="191250" cy="180000"/>
            </a:xfrm>
            <a:prstGeom prst="rect">
              <a:avLst/>
            </a:prstGeom>
          </p:spPr>
        </p:pic>
      </p:grpSp>
      <p:sp>
        <p:nvSpPr>
          <p:cNvPr id="26" name="Metin kutusu 25">
            <a:extLst>
              <a:ext uri="{FF2B5EF4-FFF2-40B4-BE49-F238E27FC236}">
                <a16:creationId xmlns:a16="http://schemas.microsoft.com/office/drawing/2014/main" id="{DA44B028-D00C-3645-BF4D-F5A2BFA0821C}"/>
              </a:ext>
            </a:extLst>
          </p:cNvPr>
          <p:cNvSpPr txBox="1"/>
          <p:nvPr/>
        </p:nvSpPr>
        <p:spPr>
          <a:xfrm>
            <a:off x="356650" y="502584"/>
            <a:ext cx="7874528" cy="1015663"/>
          </a:xfrm>
          <a:prstGeom prst="rect">
            <a:avLst/>
          </a:prstGeom>
          <a:noFill/>
        </p:spPr>
        <p:txBody>
          <a:bodyPr wrap="none" rtlCol="0">
            <a:spAutoFit/>
          </a:bodyPr>
          <a:lstStyle/>
          <a:p>
            <a:r>
              <a:rPr lang="tr-TR" sz="6000" b="1" dirty="0"/>
              <a:t>Sağlıklı giyim kuşam için</a:t>
            </a:r>
          </a:p>
        </p:txBody>
      </p:sp>
    </p:spTree>
    <p:extLst>
      <p:ext uri="{BB962C8B-B14F-4D97-AF65-F5344CB8AC3E}">
        <p14:creationId xmlns:p14="http://schemas.microsoft.com/office/powerpoint/2010/main" val="409103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2" fill="hold" grpId="0" nodeType="after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additive="base">
                                        <p:cTn id="12" dur="250" fill="hold"/>
                                        <p:tgtEl>
                                          <p:spTgt spid="37"/>
                                        </p:tgtEl>
                                        <p:attrNameLst>
                                          <p:attrName>ppt_x</p:attrName>
                                        </p:attrNameLst>
                                      </p:cBhvr>
                                      <p:tavLst>
                                        <p:tav tm="0">
                                          <p:val>
                                            <p:strVal val="1+#ppt_w/2"/>
                                          </p:val>
                                        </p:tav>
                                        <p:tav tm="100000">
                                          <p:val>
                                            <p:strVal val="#ppt_x"/>
                                          </p:val>
                                        </p:tav>
                                      </p:tavLst>
                                    </p:anim>
                                    <p:anim calcmode="lin" valueType="num">
                                      <p:cBhvr additive="base">
                                        <p:cTn id="13" dur="250" fill="hold"/>
                                        <p:tgtEl>
                                          <p:spTgt spid="37"/>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250"/>
                                        <p:tgtEl>
                                          <p:spTgt spid="3"/>
                                        </p:tgtEl>
                                      </p:cBhvr>
                                    </p:animEffect>
                                  </p:childTnLst>
                                </p:cTn>
                              </p:par>
                            </p:childTnLst>
                          </p:cTn>
                        </p:par>
                        <p:par>
                          <p:cTn id="18" fill="hold">
                            <p:stCondLst>
                              <p:cond delay="750"/>
                            </p:stCondLst>
                            <p:childTnLst>
                              <p:par>
                                <p:cTn id="19" presetID="10" presetClass="entr" presetSubtype="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250"/>
                                        <p:tgtEl>
                                          <p:spTgt spid="10"/>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250"/>
                                        <p:tgtEl>
                                          <p:spTgt spid="31"/>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250"/>
                                        <p:tgtEl>
                                          <p:spTgt spid="20"/>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250"/>
                                        <p:tgtEl>
                                          <p:spTgt spid="23"/>
                                        </p:tgtEl>
                                      </p:cBhvr>
                                    </p:animEffect>
                                  </p:childTnLst>
                                </p:cTn>
                              </p:par>
                            </p:childTnLst>
                          </p:cTn>
                        </p:par>
                        <p:par>
                          <p:cTn id="34" fill="hold">
                            <p:stCondLst>
                              <p:cond delay="1750"/>
                            </p:stCondLst>
                            <p:childTnLst>
                              <p:par>
                                <p:cTn id="35" presetID="10" presetClass="entr" presetSubtype="0" fill="hold" grpId="0" nodeType="after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2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7" grpId="0" animBg="1"/>
      <p:bldP spid="3" grpId="0"/>
      <p:bldP spid="2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Dikdörtgen 63"/>
          <p:cNvSpPr/>
          <p:nvPr/>
        </p:nvSpPr>
        <p:spPr>
          <a:xfrm>
            <a:off x="523754" y="1618373"/>
            <a:ext cx="4933338" cy="461665"/>
          </a:xfrm>
          <a:prstGeom prst="rect">
            <a:avLst/>
          </a:prstGeom>
        </p:spPr>
        <p:txBody>
          <a:bodyPr wrap="none">
            <a:spAutoFit/>
          </a:bodyPr>
          <a:lstStyle/>
          <a:p>
            <a:r>
              <a:rPr lang="tr-TR" sz="2400" b="1" dirty="0">
                <a:solidFill>
                  <a:srgbClr val="E61F4F"/>
                </a:solidFill>
              </a:rPr>
              <a:t>Ev temizliğinde nelere dikkat edelim?</a:t>
            </a: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487109"/>
            <a:ext cx="7228902" cy="1015663"/>
          </a:xfrm>
          <a:prstGeom prst="rect">
            <a:avLst/>
          </a:prstGeom>
          <a:noFill/>
        </p:spPr>
        <p:txBody>
          <a:bodyPr wrap="none" rtlCol="0">
            <a:spAutoFit/>
          </a:bodyPr>
          <a:lstStyle/>
          <a:p>
            <a:r>
              <a:rPr lang="tr-TR" sz="6000" b="1" dirty="0"/>
              <a:t>Çevrenizi temiz tutun!</a:t>
            </a:r>
          </a:p>
        </p:txBody>
      </p:sp>
      <p:grpSp>
        <p:nvGrpSpPr>
          <p:cNvPr id="10" name="Grup 9"/>
          <p:cNvGrpSpPr/>
          <p:nvPr/>
        </p:nvGrpSpPr>
        <p:grpSpPr>
          <a:xfrm>
            <a:off x="554927" y="2311239"/>
            <a:ext cx="7215352" cy="353943"/>
            <a:chOff x="554927" y="1881525"/>
            <a:chExt cx="7215352" cy="353943"/>
          </a:xfrm>
        </p:grpSpPr>
        <p:sp>
          <p:nvSpPr>
            <p:cNvPr id="16" name="Metin kutusu 15"/>
            <p:cNvSpPr txBox="1"/>
            <p:nvPr/>
          </p:nvSpPr>
          <p:spPr>
            <a:xfrm>
              <a:off x="746177" y="1881525"/>
              <a:ext cx="7024102" cy="353943"/>
            </a:xfrm>
            <a:prstGeom prst="rect">
              <a:avLst/>
            </a:prstGeom>
            <a:noFill/>
          </p:spPr>
          <p:txBody>
            <a:bodyPr wrap="none" rtlCol="0">
              <a:spAutoFit/>
            </a:bodyPr>
            <a:lstStyle/>
            <a:p>
              <a:r>
                <a:rPr lang="tr-TR" sz="1700" dirty="0">
                  <a:solidFill>
                    <a:srgbClr val="575757"/>
                  </a:solidFill>
                </a:rPr>
                <a:t>Deodorant, parfüm ve makyaj malzemelerini sık ve çok miktarda kullanmayın.</a:t>
              </a:r>
            </a:p>
          </p:txBody>
        </p:sp>
        <p:pic>
          <p:nvPicPr>
            <p:cNvPr id="2" name="Resim 1"/>
            <p:cNvPicPr>
              <a:picLocks noChangeAspect="1"/>
            </p:cNvPicPr>
            <p:nvPr/>
          </p:nvPicPr>
          <p:blipFill>
            <a:blip r:embed="rId3"/>
            <a:stretch>
              <a:fillRect/>
            </a:stretch>
          </p:blipFill>
          <p:spPr>
            <a:xfrm>
              <a:off x="554927" y="1991580"/>
              <a:ext cx="191250" cy="180000"/>
            </a:xfrm>
            <a:prstGeom prst="rect">
              <a:avLst/>
            </a:prstGeom>
          </p:spPr>
        </p:pic>
      </p:gr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a:blip r:embed="rId4"/>
            <a:stretch>
              <a:fillRect b="-10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grpSp>
        <p:nvGrpSpPr>
          <p:cNvPr id="23" name="Grup 22"/>
          <p:cNvGrpSpPr/>
          <p:nvPr/>
        </p:nvGrpSpPr>
        <p:grpSpPr>
          <a:xfrm>
            <a:off x="554927" y="2712086"/>
            <a:ext cx="6831786" cy="353943"/>
            <a:chOff x="554927" y="1881525"/>
            <a:chExt cx="6831786" cy="353943"/>
          </a:xfrm>
        </p:grpSpPr>
        <p:sp>
          <p:nvSpPr>
            <p:cNvPr id="24" name="Metin kutusu 23"/>
            <p:cNvSpPr txBox="1"/>
            <p:nvPr/>
          </p:nvSpPr>
          <p:spPr>
            <a:xfrm>
              <a:off x="746177" y="1881525"/>
              <a:ext cx="6640536" cy="353943"/>
            </a:xfrm>
            <a:prstGeom prst="rect">
              <a:avLst/>
            </a:prstGeom>
            <a:noFill/>
          </p:spPr>
          <p:txBody>
            <a:bodyPr wrap="none" rtlCol="0">
              <a:spAutoFit/>
            </a:bodyPr>
            <a:lstStyle/>
            <a:p>
              <a:r>
                <a:rPr lang="tr-TR" sz="1700" dirty="0">
                  <a:solidFill>
                    <a:srgbClr val="575757"/>
                  </a:solidFill>
                </a:rPr>
                <a:t>Buzdolabını temiz tutun, son kullanma tarihi geçmiş gıdaları bekletmeyin.</a:t>
              </a:r>
            </a:p>
          </p:txBody>
        </p:sp>
        <p:pic>
          <p:nvPicPr>
            <p:cNvPr id="25" name="Resim 24"/>
            <p:cNvPicPr>
              <a:picLocks noChangeAspect="1"/>
            </p:cNvPicPr>
            <p:nvPr/>
          </p:nvPicPr>
          <p:blipFill>
            <a:blip r:embed="rId3"/>
            <a:stretch>
              <a:fillRect/>
            </a:stretch>
          </p:blipFill>
          <p:spPr>
            <a:xfrm>
              <a:off x="554927" y="1991580"/>
              <a:ext cx="191250" cy="180000"/>
            </a:xfrm>
            <a:prstGeom prst="rect">
              <a:avLst/>
            </a:prstGeom>
          </p:spPr>
        </p:pic>
      </p:grpSp>
      <p:grpSp>
        <p:nvGrpSpPr>
          <p:cNvPr id="26" name="Grup 25"/>
          <p:cNvGrpSpPr/>
          <p:nvPr/>
        </p:nvGrpSpPr>
        <p:grpSpPr>
          <a:xfrm>
            <a:off x="555208" y="3084554"/>
            <a:ext cx="5835937" cy="353943"/>
            <a:chOff x="554927" y="1881525"/>
            <a:chExt cx="5835937" cy="353943"/>
          </a:xfrm>
        </p:grpSpPr>
        <p:sp>
          <p:nvSpPr>
            <p:cNvPr id="27" name="Metin kutusu 26"/>
            <p:cNvSpPr txBox="1"/>
            <p:nvPr/>
          </p:nvSpPr>
          <p:spPr>
            <a:xfrm>
              <a:off x="746177" y="1881525"/>
              <a:ext cx="5644687" cy="353943"/>
            </a:xfrm>
            <a:prstGeom prst="rect">
              <a:avLst/>
            </a:prstGeom>
            <a:noFill/>
          </p:spPr>
          <p:txBody>
            <a:bodyPr wrap="none" rtlCol="0">
              <a:spAutoFit/>
            </a:bodyPr>
            <a:lstStyle/>
            <a:p>
              <a:r>
                <a:rPr lang="tr-TR" sz="1700" dirty="0">
                  <a:solidFill>
                    <a:srgbClr val="575757"/>
                  </a:solidFill>
                </a:rPr>
                <a:t>Temizlik sonrası tezgah ve ocakta deterjan artığı bırakmayın.</a:t>
              </a:r>
            </a:p>
          </p:txBody>
        </p:sp>
        <p:pic>
          <p:nvPicPr>
            <p:cNvPr id="28" name="Resim 27"/>
            <p:cNvPicPr>
              <a:picLocks noChangeAspect="1"/>
            </p:cNvPicPr>
            <p:nvPr/>
          </p:nvPicPr>
          <p:blipFill>
            <a:blip r:embed="rId3"/>
            <a:stretch>
              <a:fillRect/>
            </a:stretch>
          </p:blipFill>
          <p:spPr>
            <a:xfrm>
              <a:off x="554927" y="1991580"/>
              <a:ext cx="191250" cy="180000"/>
            </a:xfrm>
            <a:prstGeom prst="rect">
              <a:avLst/>
            </a:prstGeom>
          </p:spPr>
        </p:pic>
      </p:grpSp>
      <p:grpSp>
        <p:nvGrpSpPr>
          <p:cNvPr id="29" name="Grup 28"/>
          <p:cNvGrpSpPr/>
          <p:nvPr/>
        </p:nvGrpSpPr>
        <p:grpSpPr>
          <a:xfrm>
            <a:off x="554927" y="3482549"/>
            <a:ext cx="5544575" cy="353943"/>
            <a:chOff x="554927" y="1881525"/>
            <a:chExt cx="5544575" cy="353943"/>
          </a:xfrm>
        </p:grpSpPr>
        <p:sp>
          <p:nvSpPr>
            <p:cNvPr id="30" name="Metin kutusu 29"/>
            <p:cNvSpPr txBox="1"/>
            <p:nvPr/>
          </p:nvSpPr>
          <p:spPr>
            <a:xfrm>
              <a:off x="746177" y="1881525"/>
              <a:ext cx="5353325" cy="353943"/>
            </a:xfrm>
            <a:prstGeom prst="rect">
              <a:avLst/>
            </a:prstGeom>
            <a:noFill/>
          </p:spPr>
          <p:txBody>
            <a:bodyPr wrap="none" rtlCol="0">
              <a:spAutoFit/>
            </a:bodyPr>
            <a:lstStyle/>
            <a:p>
              <a:r>
                <a:rPr lang="tr-TR" sz="1700" dirty="0">
                  <a:solidFill>
                    <a:srgbClr val="575757"/>
                  </a:solidFill>
                </a:rPr>
                <a:t>Dışardan gelince elinizi yıkayın, elbisenizi değiştirin ve asın.</a:t>
              </a:r>
            </a:p>
          </p:txBody>
        </p:sp>
        <p:pic>
          <p:nvPicPr>
            <p:cNvPr id="34" name="Resim 33"/>
            <p:cNvPicPr>
              <a:picLocks noChangeAspect="1"/>
            </p:cNvPicPr>
            <p:nvPr/>
          </p:nvPicPr>
          <p:blipFill>
            <a:blip r:embed="rId3"/>
            <a:stretch>
              <a:fillRect/>
            </a:stretch>
          </p:blipFill>
          <p:spPr>
            <a:xfrm>
              <a:off x="554927" y="1991580"/>
              <a:ext cx="191250" cy="180000"/>
            </a:xfrm>
            <a:prstGeom prst="rect">
              <a:avLst/>
            </a:prstGeom>
          </p:spPr>
        </p:pic>
      </p:grpSp>
      <p:grpSp>
        <p:nvGrpSpPr>
          <p:cNvPr id="35" name="Grup 34"/>
          <p:cNvGrpSpPr/>
          <p:nvPr/>
        </p:nvGrpSpPr>
        <p:grpSpPr>
          <a:xfrm>
            <a:off x="554927" y="3876112"/>
            <a:ext cx="5303547" cy="353943"/>
            <a:chOff x="554927" y="1881525"/>
            <a:chExt cx="5303547" cy="353943"/>
          </a:xfrm>
        </p:grpSpPr>
        <p:sp>
          <p:nvSpPr>
            <p:cNvPr id="38" name="Metin kutusu 37"/>
            <p:cNvSpPr txBox="1"/>
            <p:nvPr/>
          </p:nvSpPr>
          <p:spPr>
            <a:xfrm>
              <a:off x="746177" y="1881525"/>
              <a:ext cx="5112297" cy="353943"/>
            </a:xfrm>
            <a:prstGeom prst="rect">
              <a:avLst/>
            </a:prstGeom>
            <a:noFill/>
          </p:spPr>
          <p:txBody>
            <a:bodyPr wrap="none" rtlCol="0">
              <a:spAutoFit/>
            </a:bodyPr>
            <a:lstStyle/>
            <a:p>
              <a:r>
                <a:rPr lang="tr-TR" sz="1700" dirty="0">
                  <a:solidFill>
                    <a:srgbClr val="575757"/>
                  </a:solidFill>
                </a:rPr>
                <a:t>Uygun temizlik malzemeleriyle kendi odanızı temizleyin.</a:t>
              </a:r>
            </a:p>
          </p:txBody>
        </p:sp>
        <p:pic>
          <p:nvPicPr>
            <p:cNvPr id="39" name="Resim 38"/>
            <p:cNvPicPr>
              <a:picLocks noChangeAspect="1"/>
            </p:cNvPicPr>
            <p:nvPr/>
          </p:nvPicPr>
          <p:blipFill>
            <a:blip r:embed="rId3"/>
            <a:stretch>
              <a:fillRect/>
            </a:stretch>
          </p:blipFill>
          <p:spPr>
            <a:xfrm>
              <a:off x="554927" y="1991580"/>
              <a:ext cx="191250" cy="180000"/>
            </a:xfrm>
            <a:prstGeom prst="rect">
              <a:avLst/>
            </a:prstGeom>
          </p:spPr>
        </p:pic>
      </p:grpSp>
      <p:grpSp>
        <p:nvGrpSpPr>
          <p:cNvPr id="40" name="Grup 39"/>
          <p:cNvGrpSpPr/>
          <p:nvPr/>
        </p:nvGrpSpPr>
        <p:grpSpPr>
          <a:xfrm>
            <a:off x="555208" y="4267904"/>
            <a:ext cx="5275014" cy="353943"/>
            <a:chOff x="554927" y="1881525"/>
            <a:chExt cx="5275014" cy="353943"/>
          </a:xfrm>
        </p:grpSpPr>
        <p:sp>
          <p:nvSpPr>
            <p:cNvPr id="41" name="Metin kutusu 40"/>
            <p:cNvSpPr txBox="1"/>
            <p:nvPr/>
          </p:nvSpPr>
          <p:spPr>
            <a:xfrm>
              <a:off x="746177" y="1881525"/>
              <a:ext cx="5083764" cy="353943"/>
            </a:xfrm>
            <a:prstGeom prst="rect">
              <a:avLst/>
            </a:prstGeom>
            <a:noFill/>
          </p:spPr>
          <p:txBody>
            <a:bodyPr wrap="none" rtlCol="0">
              <a:spAutoFit/>
            </a:bodyPr>
            <a:lstStyle/>
            <a:p>
              <a:r>
                <a:rPr lang="tr-TR" sz="1700" dirty="0">
                  <a:solidFill>
                    <a:srgbClr val="575757"/>
                  </a:solidFill>
                </a:rPr>
                <a:t>Bulaşığı ve ellerinizi mutlaka akan suyun altında yıkayın.</a:t>
              </a:r>
            </a:p>
          </p:txBody>
        </p:sp>
        <p:pic>
          <p:nvPicPr>
            <p:cNvPr id="42" name="Resim 41"/>
            <p:cNvPicPr>
              <a:picLocks noChangeAspect="1"/>
            </p:cNvPicPr>
            <p:nvPr/>
          </p:nvPicPr>
          <p:blipFill>
            <a:blip r:embed="rId3"/>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4023977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additive="base">
                                        <p:cTn id="16" dur="250" fill="hold"/>
                                        <p:tgtEl>
                                          <p:spTgt spid="37"/>
                                        </p:tgtEl>
                                        <p:attrNameLst>
                                          <p:attrName>ppt_x</p:attrName>
                                        </p:attrNameLst>
                                      </p:cBhvr>
                                      <p:tavLst>
                                        <p:tav tm="0">
                                          <p:val>
                                            <p:strVal val="1+#ppt_w/2"/>
                                          </p:val>
                                        </p:tav>
                                        <p:tav tm="100000">
                                          <p:val>
                                            <p:strVal val="#ppt_x"/>
                                          </p:val>
                                        </p:tav>
                                      </p:tavLst>
                                    </p:anim>
                                    <p:anim calcmode="lin" valueType="num">
                                      <p:cBhvr additive="base">
                                        <p:cTn id="17" dur="250" fill="hold"/>
                                        <p:tgtEl>
                                          <p:spTgt spid="37"/>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10" presetClass="entr" presetSubtype="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250"/>
                                        <p:tgtEl>
                                          <p:spTgt spid="10"/>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250"/>
                                        <p:tgtEl>
                                          <p:spTgt spid="23"/>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250"/>
                                        <p:tgtEl>
                                          <p:spTgt spid="26"/>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250"/>
                                        <p:tgtEl>
                                          <p:spTgt spid="29"/>
                                        </p:tgtEl>
                                      </p:cBhvr>
                                    </p:animEffect>
                                  </p:childTnLst>
                                </p:cTn>
                              </p:par>
                            </p:childTnLst>
                          </p:cTn>
                        </p:par>
                        <p:par>
                          <p:cTn id="34" fill="hold">
                            <p:stCondLst>
                              <p:cond delay="1750"/>
                            </p:stCondLst>
                            <p:childTnLst>
                              <p:par>
                                <p:cTn id="35" presetID="10" presetClass="entr" presetSubtype="0" fill="hold" nodeType="after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250"/>
                                        <p:tgtEl>
                                          <p:spTgt spid="35"/>
                                        </p:tgtEl>
                                      </p:cBhvr>
                                    </p:animEffect>
                                  </p:childTnLst>
                                </p:cTn>
                              </p:par>
                            </p:childTnLst>
                          </p:cTn>
                        </p:par>
                        <p:par>
                          <p:cTn id="38" fill="hold">
                            <p:stCondLst>
                              <p:cond delay="2000"/>
                            </p:stCondLst>
                            <p:childTnLst>
                              <p:par>
                                <p:cTn id="39" presetID="10" presetClass="entr" presetSubtype="0" fill="hold" nodeType="after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fade">
                                      <p:cBhvr>
                                        <p:cTn id="41" dur="250"/>
                                        <p:tgtEl>
                                          <p:spTgt spid="40"/>
                                        </p:tgtEl>
                                      </p:cBhvr>
                                    </p:animEffect>
                                  </p:childTnLst>
                                </p:cTn>
                              </p:par>
                            </p:childTnLst>
                          </p:cTn>
                        </p:par>
                        <p:par>
                          <p:cTn id="42" fill="hold">
                            <p:stCondLst>
                              <p:cond delay="2250"/>
                            </p:stCondLst>
                            <p:childTnLst>
                              <p:par>
                                <p:cTn id="43" presetID="10" presetClass="entr" presetSubtype="0" fill="hold" grpId="0" nodeType="afterEffect">
                                  <p:stCondLst>
                                    <p:cond delay="0"/>
                                  </p:stCondLst>
                                  <p:childTnLst>
                                    <p:set>
                                      <p:cBhvr>
                                        <p:cTn id="44" dur="1" fill="hold">
                                          <p:stCondLst>
                                            <p:cond delay="0"/>
                                          </p:stCondLst>
                                        </p:cTn>
                                        <p:tgtEl>
                                          <p:spTgt spid="64"/>
                                        </p:tgtEl>
                                        <p:attrNameLst>
                                          <p:attrName>style.visibility</p:attrName>
                                        </p:attrNameLst>
                                      </p:cBhvr>
                                      <p:to>
                                        <p:strVal val="visible"/>
                                      </p:to>
                                    </p:set>
                                    <p:animEffect transition="in" filter="fade">
                                      <p:cBhvr>
                                        <p:cTn id="45" dur="25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9" grpId="0" animBg="1"/>
      <p:bldP spid="14" grpId="0"/>
      <p:bldP spid="3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228902" cy="1015663"/>
          </a:xfrm>
          <a:prstGeom prst="rect">
            <a:avLst/>
          </a:prstGeom>
          <a:noFill/>
        </p:spPr>
        <p:txBody>
          <a:bodyPr wrap="none" rtlCol="0">
            <a:spAutoFit/>
          </a:bodyPr>
          <a:lstStyle/>
          <a:p>
            <a:r>
              <a:rPr lang="tr-TR" sz="6000" b="1" dirty="0"/>
              <a:t>Çevrenizi temiz tutun!</a:t>
            </a:r>
          </a:p>
        </p:txBody>
      </p:sp>
      <p:grpSp>
        <p:nvGrpSpPr>
          <p:cNvPr id="10" name="Grup 9"/>
          <p:cNvGrpSpPr/>
          <p:nvPr/>
        </p:nvGrpSpPr>
        <p:grpSpPr>
          <a:xfrm>
            <a:off x="554927" y="2294649"/>
            <a:ext cx="4684083" cy="615553"/>
            <a:chOff x="554927" y="1881525"/>
            <a:chExt cx="4684083" cy="615553"/>
          </a:xfrm>
        </p:grpSpPr>
        <p:sp>
          <p:nvSpPr>
            <p:cNvPr id="16" name="Metin kutusu 15"/>
            <p:cNvSpPr txBox="1"/>
            <p:nvPr/>
          </p:nvSpPr>
          <p:spPr>
            <a:xfrm>
              <a:off x="746177" y="1881525"/>
              <a:ext cx="4492833" cy="615553"/>
            </a:xfrm>
            <a:prstGeom prst="rect">
              <a:avLst/>
            </a:prstGeom>
            <a:noFill/>
          </p:spPr>
          <p:txBody>
            <a:bodyPr wrap="none" rtlCol="0">
              <a:spAutoFit/>
            </a:bodyPr>
            <a:lstStyle/>
            <a:p>
              <a:r>
                <a:rPr lang="tr-TR" sz="1700" dirty="0">
                  <a:solidFill>
                    <a:srgbClr val="575757"/>
                  </a:solidFill>
                </a:rPr>
                <a:t>Başkalarının da kullanacağı alanları temiz bırakın.</a:t>
              </a:r>
            </a:p>
            <a:p>
              <a:r>
                <a:rPr lang="tr-TR" sz="1700" dirty="0">
                  <a:solidFill>
                    <a:srgbClr val="575757"/>
                  </a:solidFill>
                </a:rPr>
                <a:t>(Tuvalet, banyo, sınıf, oyun alanları vb.)</a:t>
              </a:r>
            </a:p>
          </p:txBody>
        </p:sp>
        <p:pic>
          <p:nvPicPr>
            <p:cNvPr id="2" name="Resim 1"/>
            <p:cNvPicPr>
              <a:picLocks noChangeAspect="1"/>
            </p:cNvPicPr>
            <p:nvPr/>
          </p:nvPicPr>
          <p:blipFill>
            <a:blip r:embed="rId3"/>
            <a:stretch>
              <a:fillRect/>
            </a:stretch>
          </p:blipFill>
          <p:spPr>
            <a:xfrm>
              <a:off x="554927" y="1991580"/>
              <a:ext cx="191250" cy="180000"/>
            </a:xfrm>
            <a:prstGeom prst="rect">
              <a:avLst/>
            </a:prstGeom>
          </p:spPr>
        </p:pic>
      </p:gr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4"/>
            <a:srcRect/>
            <a:stretch>
              <a:fillRect t="-49000" b="-71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grpSp>
        <p:nvGrpSpPr>
          <p:cNvPr id="23" name="Grup 22"/>
          <p:cNvGrpSpPr/>
          <p:nvPr/>
        </p:nvGrpSpPr>
        <p:grpSpPr>
          <a:xfrm>
            <a:off x="554927" y="2892028"/>
            <a:ext cx="5054761" cy="615553"/>
            <a:chOff x="554927" y="1881525"/>
            <a:chExt cx="5054761" cy="615553"/>
          </a:xfrm>
        </p:grpSpPr>
        <p:sp>
          <p:nvSpPr>
            <p:cNvPr id="24" name="Metin kutusu 23"/>
            <p:cNvSpPr txBox="1"/>
            <p:nvPr/>
          </p:nvSpPr>
          <p:spPr>
            <a:xfrm>
              <a:off x="746177" y="1881525"/>
              <a:ext cx="4863511" cy="615553"/>
            </a:xfrm>
            <a:prstGeom prst="rect">
              <a:avLst/>
            </a:prstGeom>
            <a:noFill/>
          </p:spPr>
          <p:txBody>
            <a:bodyPr wrap="none" rtlCol="0">
              <a:spAutoFit/>
            </a:bodyPr>
            <a:lstStyle/>
            <a:p>
              <a:r>
                <a:rPr lang="tr-TR" sz="1700" dirty="0">
                  <a:solidFill>
                    <a:srgbClr val="575757"/>
                  </a:solidFill>
                </a:rPr>
                <a:t>Okul içerisinde sadece temizliğinden emin olduğunuz</a:t>
              </a:r>
            </a:p>
            <a:p>
              <a:r>
                <a:rPr lang="tr-TR" sz="1700" dirty="0">
                  <a:solidFill>
                    <a:srgbClr val="575757"/>
                  </a:solidFill>
                </a:rPr>
                <a:t>kaynaklardan su için.</a:t>
              </a:r>
            </a:p>
          </p:txBody>
        </p:sp>
        <p:pic>
          <p:nvPicPr>
            <p:cNvPr id="25" name="Resim 24"/>
            <p:cNvPicPr>
              <a:picLocks noChangeAspect="1"/>
            </p:cNvPicPr>
            <p:nvPr/>
          </p:nvPicPr>
          <p:blipFill>
            <a:blip r:embed="rId3"/>
            <a:stretch>
              <a:fillRect/>
            </a:stretch>
          </p:blipFill>
          <p:spPr>
            <a:xfrm>
              <a:off x="554927" y="1991580"/>
              <a:ext cx="191250" cy="180000"/>
            </a:xfrm>
            <a:prstGeom prst="rect">
              <a:avLst/>
            </a:prstGeom>
          </p:spPr>
        </p:pic>
      </p:grpSp>
      <p:grpSp>
        <p:nvGrpSpPr>
          <p:cNvPr id="26" name="Grup 25"/>
          <p:cNvGrpSpPr/>
          <p:nvPr/>
        </p:nvGrpSpPr>
        <p:grpSpPr>
          <a:xfrm>
            <a:off x="555208" y="3487565"/>
            <a:ext cx="5835937" cy="353943"/>
            <a:chOff x="554927" y="1881525"/>
            <a:chExt cx="5835937" cy="353943"/>
          </a:xfrm>
        </p:grpSpPr>
        <p:sp>
          <p:nvSpPr>
            <p:cNvPr id="27" name="Metin kutusu 26"/>
            <p:cNvSpPr txBox="1"/>
            <p:nvPr/>
          </p:nvSpPr>
          <p:spPr>
            <a:xfrm>
              <a:off x="746177" y="1881525"/>
              <a:ext cx="5644687" cy="353943"/>
            </a:xfrm>
            <a:prstGeom prst="rect">
              <a:avLst/>
            </a:prstGeom>
            <a:noFill/>
          </p:spPr>
          <p:txBody>
            <a:bodyPr wrap="none" rtlCol="0">
              <a:spAutoFit/>
            </a:bodyPr>
            <a:lstStyle/>
            <a:p>
              <a:r>
                <a:rPr lang="tr-TR" sz="1700" dirty="0">
                  <a:solidFill>
                    <a:srgbClr val="575757"/>
                  </a:solidFill>
                </a:rPr>
                <a:t>Tebeşir ve tahta kalemini yalnızca yazı yazma amaçlı kullanın.</a:t>
              </a:r>
            </a:p>
          </p:txBody>
        </p:sp>
        <p:pic>
          <p:nvPicPr>
            <p:cNvPr id="28" name="Resim 27"/>
            <p:cNvPicPr>
              <a:picLocks noChangeAspect="1"/>
            </p:cNvPicPr>
            <p:nvPr/>
          </p:nvPicPr>
          <p:blipFill>
            <a:blip r:embed="rId3"/>
            <a:stretch>
              <a:fillRect/>
            </a:stretch>
          </p:blipFill>
          <p:spPr>
            <a:xfrm>
              <a:off x="554927" y="1991580"/>
              <a:ext cx="191250" cy="180000"/>
            </a:xfrm>
            <a:prstGeom prst="rect">
              <a:avLst/>
            </a:prstGeom>
          </p:spPr>
        </p:pic>
      </p:grpSp>
      <p:grpSp>
        <p:nvGrpSpPr>
          <p:cNvPr id="29" name="Grup 28"/>
          <p:cNvGrpSpPr/>
          <p:nvPr/>
        </p:nvGrpSpPr>
        <p:grpSpPr>
          <a:xfrm>
            <a:off x="554927" y="3847942"/>
            <a:ext cx="3807433" cy="353943"/>
            <a:chOff x="554927" y="1881525"/>
            <a:chExt cx="3807433" cy="353943"/>
          </a:xfrm>
        </p:grpSpPr>
        <p:sp>
          <p:nvSpPr>
            <p:cNvPr id="30" name="Metin kutusu 29"/>
            <p:cNvSpPr txBox="1"/>
            <p:nvPr/>
          </p:nvSpPr>
          <p:spPr>
            <a:xfrm>
              <a:off x="746177" y="1881525"/>
              <a:ext cx="3616183" cy="353943"/>
            </a:xfrm>
            <a:prstGeom prst="rect">
              <a:avLst/>
            </a:prstGeom>
            <a:noFill/>
          </p:spPr>
          <p:txBody>
            <a:bodyPr wrap="none" rtlCol="0">
              <a:spAutoFit/>
            </a:bodyPr>
            <a:lstStyle/>
            <a:p>
              <a:r>
                <a:rPr lang="tr-TR" sz="1700" dirty="0">
                  <a:solidFill>
                    <a:srgbClr val="575757"/>
                  </a:solidFill>
                </a:rPr>
                <a:t>Sıranızı ve okul duvarlarını temiz tutun.</a:t>
              </a:r>
            </a:p>
          </p:txBody>
        </p:sp>
        <p:pic>
          <p:nvPicPr>
            <p:cNvPr id="34" name="Resim 33"/>
            <p:cNvPicPr>
              <a:picLocks noChangeAspect="1"/>
            </p:cNvPicPr>
            <p:nvPr/>
          </p:nvPicPr>
          <p:blipFill>
            <a:blip r:embed="rId3"/>
            <a:stretch>
              <a:fillRect/>
            </a:stretch>
          </p:blipFill>
          <p:spPr>
            <a:xfrm>
              <a:off x="554927" y="1991580"/>
              <a:ext cx="191250" cy="180000"/>
            </a:xfrm>
            <a:prstGeom prst="rect">
              <a:avLst/>
            </a:prstGeom>
          </p:spPr>
        </p:pic>
      </p:grpSp>
      <p:grpSp>
        <p:nvGrpSpPr>
          <p:cNvPr id="35" name="Grup 34"/>
          <p:cNvGrpSpPr/>
          <p:nvPr/>
        </p:nvGrpSpPr>
        <p:grpSpPr>
          <a:xfrm>
            <a:off x="554927" y="4220540"/>
            <a:ext cx="4553085" cy="353943"/>
            <a:chOff x="554927" y="1881525"/>
            <a:chExt cx="4553085" cy="353943"/>
          </a:xfrm>
        </p:grpSpPr>
        <p:sp>
          <p:nvSpPr>
            <p:cNvPr id="38" name="Metin kutusu 37"/>
            <p:cNvSpPr txBox="1"/>
            <p:nvPr/>
          </p:nvSpPr>
          <p:spPr>
            <a:xfrm>
              <a:off x="746177" y="1881525"/>
              <a:ext cx="4361835" cy="353943"/>
            </a:xfrm>
            <a:prstGeom prst="rect">
              <a:avLst/>
            </a:prstGeom>
            <a:noFill/>
          </p:spPr>
          <p:txBody>
            <a:bodyPr wrap="none" rtlCol="0">
              <a:spAutoFit/>
            </a:bodyPr>
            <a:lstStyle/>
            <a:p>
              <a:r>
                <a:rPr lang="tr-TR" sz="1700" dirty="0">
                  <a:solidFill>
                    <a:srgbClr val="575757"/>
                  </a:solidFill>
                </a:rPr>
                <a:t>Tuvaletler temiz değilse görevlilere haber verin.</a:t>
              </a:r>
            </a:p>
          </p:txBody>
        </p:sp>
        <p:pic>
          <p:nvPicPr>
            <p:cNvPr id="39" name="Resim 38"/>
            <p:cNvPicPr>
              <a:picLocks noChangeAspect="1"/>
            </p:cNvPicPr>
            <p:nvPr/>
          </p:nvPicPr>
          <p:blipFill>
            <a:blip r:embed="rId3"/>
            <a:stretch>
              <a:fillRect/>
            </a:stretch>
          </p:blipFill>
          <p:spPr>
            <a:xfrm>
              <a:off x="554927" y="1991580"/>
              <a:ext cx="191250" cy="180000"/>
            </a:xfrm>
            <a:prstGeom prst="rect">
              <a:avLst/>
            </a:prstGeom>
          </p:spPr>
        </p:pic>
      </p:grpSp>
      <p:grpSp>
        <p:nvGrpSpPr>
          <p:cNvPr id="40" name="Grup 39"/>
          <p:cNvGrpSpPr/>
          <p:nvPr/>
        </p:nvGrpSpPr>
        <p:grpSpPr>
          <a:xfrm>
            <a:off x="555208" y="4575861"/>
            <a:ext cx="4043395" cy="353943"/>
            <a:chOff x="554927" y="1881525"/>
            <a:chExt cx="4043395" cy="353943"/>
          </a:xfrm>
        </p:grpSpPr>
        <p:sp>
          <p:nvSpPr>
            <p:cNvPr id="41" name="Metin kutusu 40"/>
            <p:cNvSpPr txBox="1"/>
            <p:nvPr/>
          </p:nvSpPr>
          <p:spPr>
            <a:xfrm>
              <a:off x="746177" y="1881525"/>
              <a:ext cx="3852145" cy="353943"/>
            </a:xfrm>
            <a:prstGeom prst="rect">
              <a:avLst/>
            </a:prstGeom>
            <a:noFill/>
          </p:spPr>
          <p:txBody>
            <a:bodyPr wrap="none" rtlCol="0">
              <a:spAutoFit/>
            </a:bodyPr>
            <a:lstStyle/>
            <a:p>
              <a:r>
                <a:rPr lang="tr-TR" sz="1700" dirty="0">
                  <a:solidFill>
                    <a:srgbClr val="575757"/>
                  </a:solidFill>
                </a:rPr>
                <a:t>Okul ve sınıf içerisindeki eşyaları koruyun.</a:t>
              </a:r>
            </a:p>
          </p:txBody>
        </p:sp>
        <p:pic>
          <p:nvPicPr>
            <p:cNvPr id="42" name="Resim 41"/>
            <p:cNvPicPr>
              <a:picLocks noChangeAspect="1"/>
            </p:cNvPicPr>
            <p:nvPr/>
          </p:nvPicPr>
          <p:blipFill>
            <a:blip r:embed="rId3"/>
            <a:stretch>
              <a:fillRect/>
            </a:stretch>
          </p:blipFill>
          <p:spPr>
            <a:xfrm>
              <a:off x="554927" y="1991580"/>
              <a:ext cx="191250" cy="180000"/>
            </a:xfrm>
            <a:prstGeom prst="rect">
              <a:avLst/>
            </a:prstGeom>
          </p:spPr>
        </p:pic>
      </p:grpSp>
      <p:sp>
        <p:nvSpPr>
          <p:cNvPr id="32" name="Dikdörtgen 31"/>
          <p:cNvSpPr/>
          <p:nvPr/>
        </p:nvSpPr>
        <p:spPr>
          <a:xfrm>
            <a:off x="461714" y="1618373"/>
            <a:ext cx="3921779" cy="461665"/>
          </a:xfrm>
          <a:prstGeom prst="rect">
            <a:avLst/>
          </a:prstGeom>
        </p:spPr>
        <p:txBody>
          <a:bodyPr wrap="none">
            <a:spAutoFit/>
          </a:bodyPr>
          <a:lstStyle/>
          <a:p>
            <a:r>
              <a:rPr lang="tr-TR" sz="2400" b="1" dirty="0">
                <a:solidFill>
                  <a:srgbClr val="E61F4F"/>
                </a:solidFill>
              </a:rPr>
              <a:t>Okulda nelere dikkat edelim?</a:t>
            </a:r>
          </a:p>
        </p:txBody>
      </p:sp>
    </p:spTree>
    <p:extLst>
      <p:ext uri="{BB962C8B-B14F-4D97-AF65-F5344CB8AC3E}">
        <p14:creationId xmlns:p14="http://schemas.microsoft.com/office/powerpoint/2010/main" val="3587202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additive="base">
                                        <p:cTn id="16" dur="250" fill="hold"/>
                                        <p:tgtEl>
                                          <p:spTgt spid="37"/>
                                        </p:tgtEl>
                                        <p:attrNameLst>
                                          <p:attrName>ppt_x</p:attrName>
                                        </p:attrNameLst>
                                      </p:cBhvr>
                                      <p:tavLst>
                                        <p:tav tm="0">
                                          <p:val>
                                            <p:strVal val="1+#ppt_w/2"/>
                                          </p:val>
                                        </p:tav>
                                        <p:tav tm="100000">
                                          <p:val>
                                            <p:strVal val="#ppt_x"/>
                                          </p:val>
                                        </p:tav>
                                      </p:tavLst>
                                    </p:anim>
                                    <p:anim calcmode="lin" valueType="num">
                                      <p:cBhvr additive="base">
                                        <p:cTn id="17" dur="250" fill="hold"/>
                                        <p:tgtEl>
                                          <p:spTgt spid="37"/>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10" presetClass="entr" presetSubtype="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250"/>
                                        <p:tgtEl>
                                          <p:spTgt spid="10"/>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250"/>
                                        <p:tgtEl>
                                          <p:spTgt spid="23"/>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250"/>
                                        <p:tgtEl>
                                          <p:spTgt spid="26"/>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250"/>
                                        <p:tgtEl>
                                          <p:spTgt spid="29"/>
                                        </p:tgtEl>
                                      </p:cBhvr>
                                    </p:animEffect>
                                  </p:childTnLst>
                                </p:cTn>
                              </p:par>
                            </p:childTnLst>
                          </p:cTn>
                        </p:par>
                        <p:par>
                          <p:cTn id="34" fill="hold">
                            <p:stCondLst>
                              <p:cond delay="1750"/>
                            </p:stCondLst>
                            <p:childTnLst>
                              <p:par>
                                <p:cTn id="35" presetID="10" presetClass="entr" presetSubtype="0" fill="hold" nodeType="after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250"/>
                                        <p:tgtEl>
                                          <p:spTgt spid="35"/>
                                        </p:tgtEl>
                                      </p:cBhvr>
                                    </p:animEffect>
                                  </p:childTnLst>
                                </p:cTn>
                              </p:par>
                            </p:childTnLst>
                          </p:cTn>
                        </p:par>
                        <p:par>
                          <p:cTn id="38" fill="hold">
                            <p:stCondLst>
                              <p:cond delay="2000"/>
                            </p:stCondLst>
                            <p:childTnLst>
                              <p:par>
                                <p:cTn id="39" presetID="10" presetClass="entr" presetSubtype="0" fill="hold" nodeType="after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fade">
                                      <p:cBhvr>
                                        <p:cTn id="41" dur="250"/>
                                        <p:tgtEl>
                                          <p:spTgt spid="40"/>
                                        </p:tgtEl>
                                      </p:cBhvr>
                                    </p:animEffect>
                                  </p:childTnLst>
                                </p:cTn>
                              </p:par>
                            </p:childTnLst>
                          </p:cTn>
                        </p:par>
                        <p:par>
                          <p:cTn id="42" fill="hold">
                            <p:stCondLst>
                              <p:cond delay="2250"/>
                            </p:stCondLst>
                            <p:childTnLst>
                              <p:par>
                                <p:cTn id="43" presetID="10" presetClass="entr" presetSubtype="0" fill="hold" grpId="0" nodeType="after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fade">
                                      <p:cBhvr>
                                        <p:cTn id="45" dur="25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37" grpId="0" animBg="1"/>
      <p:bldP spid="3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228902" cy="1015663"/>
          </a:xfrm>
          <a:prstGeom prst="rect">
            <a:avLst/>
          </a:prstGeom>
          <a:noFill/>
        </p:spPr>
        <p:txBody>
          <a:bodyPr wrap="none" rtlCol="0">
            <a:spAutoFit/>
          </a:bodyPr>
          <a:lstStyle/>
          <a:p>
            <a:r>
              <a:rPr lang="tr-TR" sz="6000" b="1" dirty="0"/>
              <a:t>Çevrenizi temiz tutun!</a:t>
            </a:r>
          </a:p>
        </p:txBody>
      </p:sp>
      <p:grpSp>
        <p:nvGrpSpPr>
          <p:cNvPr id="10" name="Grup 9"/>
          <p:cNvGrpSpPr/>
          <p:nvPr/>
        </p:nvGrpSpPr>
        <p:grpSpPr>
          <a:xfrm>
            <a:off x="554927" y="2261420"/>
            <a:ext cx="5589587" cy="615553"/>
            <a:chOff x="554927" y="1881525"/>
            <a:chExt cx="5589587" cy="615553"/>
          </a:xfrm>
        </p:grpSpPr>
        <p:sp>
          <p:nvSpPr>
            <p:cNvPr id="16" name="Metin kutusu 15"/>
            <p:cNvSpPr txBox="1"/>
            <p:nvPr/>
          </p:nvSpPr>
          <p:spPr>
            <a:xfrm>
              <a:off x="746177" y="1881525"/>
              <a:ext cx="5398337" cy="615553"/>
            </a:xfrm>
            <a:prstGeom prst="rect">
              <a:avLst/>
            </a:prstGeom>
            <a:noFill/>
          </p:spPr>
          <p:txBody>
            <a:bodyPr wrap="none" rtlCol="0">
              <a:spAutoFit/>
            </a:bodyPr>
            <a:lstStyle/>
            <a:p>
              <a:r>
                <a:rPr lang="tr-TR" sz="1700" dirty="0">
                  <a:solidFill>
                    <a:srgbClr val="575757"/>
                  </a:solidFill>
                </a:rPr>
                <a:t>Doğada yok olması uzun zaman alan ve çevreye zarar veren</a:t>
              </a:r>
            </a:p>
            <a:p>
              <a:r>
                <a:rPr lang="tr-TR" sz="1700" dirty="0">
                  <a:solidFill>
                    <a:srgbClr val="575757"/>
                  </a:solidFill>
                </a:rPr>
                <a:t>her türlü pili yalnızca pil kutularına atın.</a:t>
              </a:r>
            </a:p>
          </p:txBody>
        </p:sp>
        <p:pic>
          <p:nvPicPr>
            <p:cNvPr id="2" name="Resim 1"/>
            <p:cNvPicPr>
              <a:picLocks noChangeAspect="1"/>
            </p:cNvPicPr>
            <p:nvPr/>
          </p:nvPicPr>
          <p:blipFill>
            <a:blip r:embed="rId3"/>
            <a:stretch>
              <a:fillRect/>
            </a:stretch>
          </p:blipFill>
          <p:spPr>
            <a:xfrm>
              <a:off x="554927" y="1991580"/>
              <a:ext cx="191250" cy="180000"/>
            </a:xfrm>
            <a:prstGeom prst="rect">
              <a:avLst/>
            </a:prstGeom>
          </p:spPr>
        </p:pic>
      </p:gr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4"/>
            <a:srcRect/>
            <a:stretch>
              <a:fillRect b="-10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grpSp>
        <p:nvGrpSpPr>
          <p:cNvPr id="23" name="Grup 22"/>
          <p:cNvGrpSpPr/>
          <p:nvPr/>
        </p:nvGrpSpPr>
        <p:grpSpPr>
          <a:xfrm>
            <a:off x="554927" y="2863791"/>
            <a:ext cx="5402933" cy="615553"/>
            <a:chOff x="554927" y="1881525"/>
            <a:chExt cx="5402933" cy="615553"/>
          </a:xfrm>
        </p:grpSpPr>
        <p:sp>
          <p:nvSpPr>
            <p:cNvPr id="24" name="Metin kutusu 23"/>
            <p:cNvSpPr txBox="1"/>
            <p:nvPr/>
          </p:nvSpPr>
          <p:spPr>
            <a:xfrm>
              <a:off x="746177" y="1881525"/>
              <a:ext cx="5211683" cy="615553"/>
            </a:xfrm>
            <a:prstGeom prst="rect">
              <a:avLst/>
            </a:prstGeom>
            <a:noFill/>
          </p:spPr>
          <p:txBody>
            <a:bodyPr wrap="none" rtlCol="0">
              <a:spAutoFit/>
            </a:bodyPr>
            <a:lstStyle/>
            <a:p>
              <a:r>
                <a:rPr lang="tr-TR" sz="1700" dirty="0">
                  <a:solidFill>
                    <a:srgbClr val="575757"/>
                  </a:solidFill>
                </a:rPr>
                <a:t>Kağıtları, cam ve plastik atıklarınızı türlerine uygun olarak</a:t>
              </a:r>
            </a:p>
            <a:p>
              <a:r>
                <a:rPr lang="tr-TR" sz="1700" dirty="0">
                  <a:solidFill>
                    <a:srgbClr val="575757"/>
                  </a:solidFill>
                </a:rPr>
                <a:t>geri dönüşüm kutularına atın.</a:t>
              </a:r>
            </a:p>
          </p:txBody>
        </p:sp>
        <p:pic>
          <p:nvPicPr>
            <p:cNvPr id="25" name="Resim 24"/>
            <p:cNvPicPr>
              <a:picLocks noChangeAspect="1"/>
            </p:cNvPicPr>
            <p:nvPr/>
          </p:nvPicPr>
          <p:blipFill>
            <a:blip r:embed="rId3"/>
            <a:stretch>
              <a:fillRect/>
            </a:stretch>
          </p:blipFill>
          <p:spPr>
            <a:xfrm>
              <a:off x="554927" y="1991580"/>
              <a:ext cx="191250" cy="180000"/>
            </a:xfrm>
            <a:prstGeom prst="rect">
              <a:avLst/>
            </a:prstGeom>
          </p:spPr>
        </p:pic>
      </p:grpSp>
      <p:grpSp>
        <p:nvGrpSpPr>
          <p:cNvPr id="26" name="Grup 25"/>
          <p:cNvGrpSpPr/>
          <p:nvPr/>
        </p:nvGrpSpPr>
        <p:grpSpPr>
          <a:xfrm>
            <a:off x="555208" y="3468968"/>
            <a:ext cx="2983809" cy="353943"/>
            <a:chOff x="554927" y="1881525"/>
            <a:chExt cx="2983809" cy="353943"/>
          </a:xfrm>
        </p:grpSpPr>
        <p:sp>
          <p:nvSpPr>
            <p:cNvPr id="27" name="Metin kutusu 26"/>
            <p:cNvSpPr txBox="1"/>
            <p:nvPr/>
          </p:nvSpPr>
          <p:spPr>
            <a:xfrm>
              <a:off x="746177" y="1881525"/>
              <a:ext cx="2792559" cy="353943"/>
            </a:xfrm>
            <a:prstGeom prst="rect">
              <a:avLst/>
            </a:prstGeom>
            <a:noFill/>
          </p:spPr>
          <p:txBody>
            <a:bodyPr wrap="none" rtlCol="0">
              <a:spAutoFit/>
            </a:bodyPr>
            <a:lstStyle/>
            <a:p>
              <a:r>
                <a:rPr lang="tr-TR" sz="1700" dirty="0">
                  <a:solidFill>
                    <a:srgbClr val="575757"/>
                  </a:solidFill>
                </a:rPr>
                <a:t>Çöplerinizi çöp kutusuna atın.</a:t>
              </a:r>
            </a:p>
          </p:txBody>
        </p:sp>
        <p:pic>
          <p:nvPicPr>
            <p:cNvPr id="28" name="Resim 27"/>
            <p:cNvPicPr>
              <a:picLocks noChangeAspect="1"/>
            </p:cNvPicPr>
            <p:nvPr/>
          </p:nvPicPr>
          <p:blipFill>
            <a:blip r:embed="rId3"/>
            <a:stretch>
              <a:fillRect/>
            </a:stretch>
          </p:blipFill>
          <p:spPr>
            <a:xfrm>
              <a:off x="554927" y="1991580"/>
              <a:ext cx="191250" cy="180000"/>
            </a:xfrm>
            <a:prstGeom prst="rect">
              <a:avLst/>
            </a:prstGeom>
          </p:spPr>
        </p:pic>
      </p:grpSp>
      <p:grpSp>
        <p:nvGrpSpPr>
          <p:cNvPr id="29" name="Grup 28"/>
          <p:cNvGrpSpPr/>
          <p:nvPr/>
        </p:nvGrpSpPr>
        <p:grpSpPr>
          <a:xfrm>
            <a:off x="554927" y="3848448"/>
            <a:ext cx="4424588" cy="353943"/>
            <a:chOff x="554927" y="1881525"/>
            <a:chExt cx="4424588" cy="353943"/>
          </a:xfrm>
        </p:grpSpPr>
        <p:sp>
          <p:nvSpPr>
            <p:cNvPr id="30" name="Metin kutusu 29"/>
            <p:cNvSpPr txBox="1"/>
            <p:nvPr/>
          </p:nvSpPr>
          <p:spPr>
            <a:xfrm>
              <a:off x="746177" y="1881525"/>
              <a:ext cx="4233338" cy="353943"/>
            </a:xfrm>
            <a:prstGeom prst="rect">
              <a:avLst/>
            </a:prstGeom>
            <a:noFill/>
          </p:spPr>
          <p:txBody>
            <a:bodyPr wrap="none" rtlCol="0">
              <a:spAutoFit/>
            </a:bodyPr>
            <a:lstStyle/>
            <a:p>
              <a:r>
                <a:rPr lang="tr-TR" sz="1700" dirty="0">
                  <a:solidFill>
                    <a:srgbClr val="575757"/>
                  </a:solidFill>
                </a:rPr>
                <a:t>Bahçenizdeki çöpleri alıp çöp kutusuna koyun.</a:t>
              </a:r>
            </a:p>
          </p:txBody>
        </p:sp>
        <p:pic>
          <p:nvPicPr>
            <p:cNvPr id="34" name="Resim 33"/>
            <p:cNvPicPr>
              <a:picLocks noChangeAspect="1"/>
            </p:cNvPicPr>
            <p:nvPr/>
          </p:nvPicPr>
          <p:blipFill>
            <a:blip r:embed="rId3"/>
            <a:stretch>
              <a:fillRect/>
            </a:stretch>
          </p:blipFill>
          <p:spPr>
            <a:xfrm>
              <a:off x="554927" y="1991580"/>
              <a:ext cx="191250" cy="180000"/>
            </a:xfrm>
            <a:prstGeom prst="rect">
              <a:avLst/>
            </a:prstGeom>
          </p:spPr>
        </p:pic>
      </p:grpSp>
      <p:sp>
        <p:nvSpPr>
          <p:cNvPr id="31" name="Dikdörtgen 30"/>
          <p:cNvSpPr/>
          <p:nvPr/>
        </p:nvSpPr>
        <p:spPr>
          <a:xfrm>
            <a:off x="449615" y="1595300"/>
            <a:ext cx="7337778" cy="461665"/>
          </a:xfrm>
          <a:prstGeom prst="rect">
            <a:avLst/>
          </a:prstGeom>
        </p:spPr>
        <p:txBody>
          <a:bodyPr wrap="none">
            <a:spAutoFit/>
          </a:bodyPr>
          <a:lstStyle/>
          <a:p>
            <a:r>
              <a:rPr lang="tr-TR" sz="2400" b="1" dirty="0">
                <a:solidFill>
                  <a:srgbClr val="E61F4F"/>
                </a:solidFill>
              </a:rPr>
              <a:t>Temiz bir dünyada yaşamayı sürdürmek için ne yapalım?</a:t>
            </a:r>
          </a:p>
        </p:txBody>
      </p:sp>
    </p:spTree>
    <p:extLst>
      <p:ext uri="{BB962C8B-B14F-4D97-AF65-F5344CB8AC3E}">
        <p14:creationId xmlns:p14="http://schemas.microsoft.com/office/powerpoint/2010/main" val="585032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additive="base">
                                        <p:cTn id="16" dur="250" fill="hold"/>
                                        <p:tgtEl>
                                          <p:spTgt spid="37"/>
                                        </p:tgtEl>
                                        <p:attrNameLst>
                                          <p:attrName>ppt_x</p:attrName>
                                        </p:attrNameLst>
                                      </p:cBhvr>
                                      <p:tavLst>
                                        <p:tav tm="0">
                                          <p:val>
                                            <p:strVal val="1+#ppt_w/2"/>
                                          </p:val>
                                        </p:tav>
                                        <p:tav tm="100000">
                                          <p:val>
                                            <p:strVal val="#ppt_x"/>
                                          </p:val>
                                        </p:tav>
                                      </p:tavLst>
                                    </p:anim>
                                    <p:anim calcmode="lin" valueType="num">
                                      <p:cBhvr additive="base">
                                        <p:cTn id="17" dur="250" fill="hold"/>
                                        <p:tgtEl>
                                          <p:spTgt spid="37"/>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10" presetClass="entr" presetSubtype="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250"/>
                                        <p:tgtEl>
                                          <p:spTgt spid="10"/>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250"/>
                                        <p:tgtEl>
                                          <p:spTgt spid="23"/>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250"/>
                                        <p:tgtEl>
                                          <p:spTgt spid="26"/>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250"/>
                                        <p:tgtEl>
                                          <p:spTgt spid="29"/>
                                        </p:tgtEl>
                                      </p:cBhvr>
                                    </p:animEffect>
                                  </p:childTnLst>
                                </p:cTn>
                              </p:par>
                            </p:childTnLst>
                          </p:cTn>
                        </p:par>
                        <p:par>
                          <p:cTn id="34" fill="hold">
                            <p:stCondLst>
                              <p:cond delay="1750"/>
                            </p:stCondLst>
                            <p:childTnLst>
                              <p:par>
                                <p:cTn id="35" presetID="10" presetClass="entr" presetSubtype="0" fill="hold" grpId="0" nodeType="after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25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37" grpId="0" animBg="1"/>
      <p:bldP spid="3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1">
            <a:blip r:embed="rId3">
              <a:alphaModFix amt="92000"/>
            </a:blip>
            <a:srcRect/>
            <a:stretch>
              <a:fillRect l="-45000" r="-8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5229637" cy="1015663"/>
          </a:xfrm>
          <a:prstGeom prst="rect">
            <a:avLst/>
          </a:prstGeom>
          <a:noFill/>
        </p:spPr>
        <p:txBody>
          <a:bodyPr wrap="none" rtlCol="0">
            <a:spAutoFit/>
          </a:bodyPr>
          <a:lstStyle/>
          <a:p>
            <a:r>
              <a:rPr lang="tr-TR" sz="6000" b="1" dirty="0"/>
              <a:t>Hareketli olmak</a:t>
            </a:r>
          </a:p>
        </p:txBody>
      </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5" name="Grup 24"/>
          <p:cNvGrpSpPr/>
          <p:nvPr/>
        </p:nvGrpSpPr>
        <p:grpSpPr>
          <a:xfrm>
            <a:off x="568348" y="2056752"/>
            <a:ext cx="5531621" cy="1323439"/>
            <a:chOff x="554927" y="1871332"/>
            <a:chExt cx="5531621" cy="1323439"/>
          </a:xfrm>
        </p:grpSpPr>
        <p:sp>
          <p:nvSpPr>
            <p:cNvPr id="26" name="Metin kutusu 25"/>
            <p:cNvSpPr txBox="1"/>
            <p:nvPr/>
          </p:nvSpPr>
          <p:spPr>
            <a:xfrm>
              <a:off x="746175" y="1871332"/>
              <a:ext cx="5340373" cy="1323439"/>
            </a:xfrm>
            <a:prstGeom prst="rect">
              <a:avLst/>
            </a:prstGeom>
            <a:noFill/>
          </p:spPr>
          <p:txBody>
            <a:bodyPr wrap="none" rtlCol="0">
              <a:spAutoFit/>
            </a:bodyPr>
            <a:lstStyle/>
            <a:p>
              <a:r>
                <a:rPr lang="tr-TR" sz="2000" dirty="0">
                  <a:solidFill>
                    <a:srgbClr val="575757"/>
                  </a:solidFill>
                </a:rPr>
                <a:t>Beyne giden kanın dolaşımını ve hormonların</a:t>
              </a:r>
            </a:p>
            <a:p>
              <a:r>
                <a:rPr lang="tr-TR" sz="2000" dirty="0">
                  <a:solidFill>
                    <a:srgbClr val="575757"/>
                  </a:solidFill>
                </a:rPr>
                <a:t>salgılanmasını düzene sokar ve böylece düşünme,</a:t>
              </a:r>
            </a:p>
            <a:p>
              <a:r>
                <a:rPr lang="tr-TR" sz="2000" dirty="0">
                  <a:solidFill>
                    <a:srgbClr val="575757"/>
                  </a:solidFill>
                </a:rPr>
                <a:t>iletişim kurma, akılda tutma, yorumlama ve karar</a:t>
              </a:r>
            </a:p>
            <a:p>
              <a:r>
                <a:rPr lang="tr-TR" sz="2000" dirty="0">
                  <a:solidFill>
                    <a:srgbClr val="575757"/>
                  </a:solidFill>
                </a:rPr>
                <a:t>verme gibi entelektüel işlevleri iyileştirir.</a:t>
              </a:r>
            </a:p>
          </p:txBody>
        </p:sp>
        <p:pic>
          <p:nvPicPr>
            <p:cNvPr id="29" name="Resim 28"/>
            <p:cNvPicPr>
              <a:picLocks noChangeAspect="1"/>
            </p:cNvPicPr>
            <p:nvPr/>
          </p:nvPicPr>
          <p:blipFill>
            <a:blip r:embed="rId4"/>
            <a:stretch>
              <a:fillRect/>
            </a:stretch>
          </p:blipFill>
          <p:spPr>
            <a:xfrm>
              <a:off x="554927" y="1991580"/>
              <a:ext cx="191250" cy="180000"/>
            </a:xfrm>
            <a:prstGeom prst="rect">
              <a:avLst/>
            </a:prstGeom>
          </p:spPr>
        </p:pic>
      </p:grpSp>
      <p:grpSp>
        <p:nvGrpSpPr>
          <p:cNvPr id="36" name="Grup 35"/>
          <p:cNvGrpSpPr/>
          <p:nvPr/>
        </p:nvGrpSpPr>
        <p:grpSpPr>
          <a:xfrm>
            <a:off x="558333" y="3425825"/>
            <a:ext cx="4298272" cy="400110"/>
            <a:chOff x="554927" y="1881525"/>
            <a:chExt cx="4298272" cy="400110"/>
          </a:xfrm>
        </p:grpSpPr>
        <p:sp>
          <p:nvSpPr>
            <p:cNvPr id="37" name="Metin kutusu 36"/>
            <p:cNvSpPr txBox="1"/>
            <p:nvPr/>
          </p:nvSpPr>
          <p:spPr>
            <a:xfrm>
              <a:off x="746177" y="1881525"/>
              <a:ext cx="4107022" cy="400110"/>
            </a:xfrm>
            <a:prstGeom prst="rect">
              <a:avLst/>
            </a:prstGeom>
            <a:noFill/>
          </p:spPr>
          <p:txBody>
            <a:bodyPr wrap="none" rtlCol="0">
              <a:spAutoFit/>
            </a:bodyPr>
            <a:lstStyle/>
            <a:p>
              <a:r>
                <a:rPr lang="tr-TR" sz="2000" dirty="0">
                  <a:solidFill>
                    <a:srgbClr val="575757"/>
                  </a:solidFill>
                </a:rPr>
                <a:t>Kalp ve damar sağlığını olumlu etkiler.</a:t>
              </a:r>
            </a:p>
          </p:txBody>
        </p:sp>
        <p:pic>
          <p:nvPicPr>
            <p:cNvPr id="38" name="Resim 37"/>
            <p:cNvPicPr>
              <a:picLocks noChangeAspect="1"/>
            </p:cNvPicPr>
            <p:nvPr/>
          </p:nvPicPr>
          <p:blipFill>
            <a:blip r:embed="rId4"/>
            <a:stretch>
              <a:fillRect/>
            </a:stretch>
          </p:blipFill>
          <p:spPr>
            <a:xfrm>
              <a:off x="554927" y="1991580"/>
              <a:ext cx="191250" cy="180000"/>
            </a:xfrm>
            <a:prstGeom prst="rect">
              <a:avLst/>
            </a:prstGeom>
          </p:spPr>
        </p:pic>
      </p:grpSp>
      <p:grpSp>
        <p:nvGrpSpPr>
          <p:cNvPr id="39" name="Grup 38"/>
          <p:cNvGrpSpPr/>
          <p:nvPr/>
        </p:nvGrpSpPr>
        <p:grpSpPr>
          <a:xfrm>
            <a:off x="568348" y="3937240"/>
            <a:ext cx="4298272" cy="400110"/>
            <a:chOff x="554927" y="1881525"/>
            <a:chExt cx="4298272" cy="400110"/>
          </a:xfrm>
        </p:grpSpPr>
        <p:sp>
          <p:nvSpPr>
            <p:cNvPr id="40" name="Metin kutusu 39"/>
            <p:cNvSpPr txBox="1"/>
            <p:nvPr/>
          </p:nvSpPr>
          <p:spPr>
            <a:xfrm>
              <a:off x="746177" y="1881525"/>
              <a:ext cx="4107022" cy="400110"/>
            </a:xfrm>
            <a:prstGeom prst="rect">
              <a:avLst/>
            </a:prstGeom>
            <a:noFill/>
          </p:spPr>
          <p:txBody>
            <a:bodyPr wrap="none" rtlCol="0">
              <a:spAutoFit/>
            </a:bodyPr>
            <a:lstStyle/>
            <a:p>
              <a:r>
                <a:rPr lang="tr-TR" sz="2000" dirty="0">
                  <a:solidFill>
                    <a:srgbClr val="575757"/>
                  </a:solidFill>
                </a:rPr>
                <a:t>Dokuların dahi iyi beslenmesini sağlar.</a:t>
              </a:r>
            </a:p>
          </p:txBody>
        </p:sp>
        <p:pic>
          <p:nvPicPr>
            <p:cNvPr id="41" name="Resim 40"/>
            <p:cNvPicPr>
              <a:picLocks noChangeAspect="1"/>
            </p:cNvPicPr>
            <p:nvPr/>
          </p:nvPicPr>
          <p:blipFill>
            <a:blip r:embed="rId4"/>
            <a:stretch>
              <a:fillRect/>
            </a:stretch>
          </p:blipFill>
          <p:spPr>
            <a:xfrm>
              <a:off x="554927" y="1991580"/>
              <a:ext cx="191250" cy="180000"/>
            </a:xfrm>
            <a:prstGeom prst="rect">
              <a:avLst/>
            </a:prstGeom>
          </p:spPr>
        </p:pic>
      </p:grpSp>
      <p:grpSp>
        <p:nvGrpSpPr>
          <p:cNvPr id="42" name="Grup 41"/>
          <p:cNvGrpSpPr/>
          <p:nvPr/>
        </p:nvGrpSpPr>
        <p:grpSpPr>
          <a:xfrm>
            <a:off x="554927" y="4311065"/>
            <a:ext cx="5243787" cy="400110"/>
            <a:chOff x="554927" y="1881525"/>
            <a:chExt cx="5243787" cy="400110"/>
          </a:xfrm>
        </p:grpSpPr>
        <p:sp>
          <p:nvSpPr>
            <p:cNvPr id="43" name="Metin kutusu 42"/>
            <p:cNvSpPr txBox="1"/>
            <p:nvPr/>
          </p:nvSpPr>
          <p:spPr>
            <a:xfrm>
              <a:off x="746177" y="1881525"/>
              <a:ext cx="5052537" cy="400110"/>
            </a:xfrm>
            <a:prstGeom prst="rect">
              <a:avLst/>
            </a:prstGeom>
            <a:noFill/>
          </p:spPr>
          <p:txBody>
            <a:bodyPr wrap="none" rtlCol="0">
              <a:spAutoFit/>
            </a:bodyPr>
            <a:lstStyle/>
            <a:p>
              <a:r>
                <a:rPr lang="tr-TR" sz="2000" dirty="0">
                  <a:solidFill>
                    <a:srgbClr val="575757"/>
                  </a:solidFill>
                </a:rPr>
                <a:t>Kandaki kolesterol ve şeker seviyesini düzenler.</a:t>
              </a:r>
            </a:p>
          </p:txBody>
        </p:sp>
        <p:pic>
          <p:nvPicPr>
            <p:cNvPr id="44" name="Resim 43"/>
            <p:cNvPicPr>
              <a:picLocks noChangeAspect="1"/>
            </p:cNvPicPr>
            <p:nvPr/>
          </p:nvPicPr>
          <p:blipFill>
            <a:blip r:embed="rId4"/>
            <a:stretch>
              <a:fillRect/>
            </a:stretch>
          </p:blipFill>
          <p:spPr>
            <a:xfrm>
              <a:off x="554927" y="1991580"/>
              <a:ext cx="191250" cy="180000"/>
            </a:xfrm>
            <a:prstGeom prst="rect">
              <a:avLst/>
            </a:prstGeom>
          </p:spPr>
        </p:pic>
      </p:grpSp>
      <p:grpSp>
        <p:nvGrpSpPr>
          <p:cNvPr id="45" name="Grup 44"/>
          <p:cNvGrpSpPr/>
          <p:nvPr/>
        </p:nvGrpSpPr>
        <p:grpSpPr>
          <a:xfrm>
            <a:off x="554927" y="4705058"/>
            <a:ext cx="5356575" cy="707886"/>
            <a:chOff x="554927" y="1881525"/>
            <a:chExt cx="5356575" cy="707886"/>
          </a:xfrm>
        </p:grpSpPr>
        <p:sp>
          <p:nvSpPr>
            <p:cNvPr id="46" name="Metin kutusu 45"/>
            <p:cNvSpPr txBox="1"/>
            <p:nvPr/>
          </p:nvSpPr>
          <p:spPr>
            <a:xfrm>
              <a:off x="746177" y="1881525"/>
              <a:ext cx="5165325" cy="707886"/>
            </a:xfrm>
            <a:prstGeom prst="rect">
              <a:avLst/>
            </a:prstGeom>
            <a:noFill/>
          </p:spPr>
          <p:txBody>
            <a:bodyPr wrap="none" rtlCol="0">
              <a:spAutoFit/>
            </a:bodyPr>
            <a:lstStyle/>
            <a:p>
              <a:r>
                <a:rPr lang="tr-TR" sz="2000" dirty="0">
                  <a:solidFill>
                    <a:schemeClr val="tx1">
                      <a:lumMod val="65000"/>
                      <a:lumOff val="35000"/>
                    </a:schemeClr>
                  </a:solidFill>
                </a:rPr>
                <a:t>Vücudun şekillenmesini ve formda bir görünüm </a:t>
              </a:r>
              <a:br>
                <a:rPr lang="tr-TR" sz="2000" dirty="0">
                  <a:solidFill>
                    <a:schemeClr val="tx1">
                      <a:lumMod val="65000"/>
                      <a:lumOff val="35000"/>
                    </a:schemeClr>
                  </a:solidFill>
                </a:rPr>
              </a:br>
              <a:r>
                <a:rPr lang="tr-TR" sz="2000" dirty="0">
                  <a:solidFill>
                    <a:schemeClr val="tx1">
                      <a:lumMod val="65000"/>
                      <a:lumOff val="35000"/>
                    </a:schemeClr>
                  </a:solidFill>
                </a:rPr>
                <a:t>kazanmamızı sağlar.</a:t>
              </a:r>
            </a:p>
          </p:txBody>
        </p:sp>
        <p:pic>
          <p:nvPicPr>
            <p:cNvPr id="47" name="Resim 46"/>
            <p:cNvPicPr>
              <a:picLocks noChangeAspect="1"/>
            </p:cNvPicPr>
            <p:nvPr/>
          </p:nvPicPr>
          <p:blipFill>
            <a:blip r:embed="rId4"/>
            <a:stretch>
              <a:fillRect/>
            </a:stretch>
          </p:blipFill>
          <p:spPr>
            <a:xfrm>
              <a:off x="554927" y="1991580"/>
              <a:ext cx="191250" cy="180000"/>
            </a:xfrm>
            <a:prstGeom prst="rect">
              <a:avLst/>
            </a:prstGeom>
          </p:spPr>
        </p:pic>
      </p:grpSp>
      <p:sp>
        <p:nvSpPr>
          <p:cNvPr id="48" name="Dikdörtgen 47"/>
          <p:cNvSpPr/>
          <p:nvPr/>
        </p:nvSpPr>
        <p:spPr>
          <a:xfrm>
            <a:off x="411169" y="1336408"/>
            <a:ext cx="4803879" cy="523220"/>
          </a:xfrm>
          <a:prstGeom prst="rect">
            <a:avLst/>
          </a:prstGeom>
        </p:spPr>
        <p:txBody>
          <a:bodyPr wrap="none">
            <a:spAutoFit/>
          </a:bodyPr>
          <a:lstStyle/>
          <a:p>
            <a:r>
              <a:rPr lang="tr-TR" sz="2800" b="1" dirty="0">
                <a:solidFill>
                  <a:srgbClr val="E61F4F"/>
                </a:solidFill>
              </a:rPr>
              <a:t>Spor ve hareketliliğin faydaları:</a:t>
            </a:r>
          </a:p>
        </p:txBody>
      </p:sp>
      <p:sp>
        <p:nvSpPr>
          <p:cNvPr id="30" name="Metin kutusu 29">
            <a:extLst>
              <a:ext uri="{FF2B5EF4-FFF2-40B4-BE49-F238E27FC236}">
                <a16:creationId xmlns:a16="http://schemas.microsoft.com/office/drawing/2014/main" id="{AF32D518-2FAD-5244-97AA-125EB77F0738}"/>
              </a:ext>
            </a:extLst>
          </p:cNvPr>
          <p:cNvSpPr txBox="1"/>
          <p:nvPr/>
        </p:nvSpPr>
        <p:spPr>
          <a:xfrm>
            <a:off x="11495712" y="5855671"/>
            <a:ext cx="495649" cy="461665"/>
          </a:xfrm>
          <a:prstGeom prst="rect">
            <a:avLst/>
          </a:prstGeom>
          <a:noFill/>
        </p:spPr>
        <p:txBody>
          <a:bodyPr wrap="none" rtlCol="0">
            <a:spAutoFit/>
          </a:bodyPr>
          <a:lstStyle/>
          <a:p>
            <a:pPr algn="r"/>
            <a:fld id="{2995EC09-D15D-4044-A280-A8BAEAABD4E9}" type="slidenum">
              <a:rPr lang="tr-TR" sz="2400" b="1" smtClean="0">
                <a:solidFill>
                  <a:srgbClr val="DADADA"/>
                </a:solidFill>
              </a:rPr>
              <a:t>24</a:t>
            </a:fld>
            <a:endParaRPr lang="tr-TR" sz="2400" b="1" dirty="0">
              <a:solidFill>
                <a:srgbClr val="DADADA"/>
              </a:solidFill>
            </a:endParaRPr>
          </a:p>
        </p:txBody>
      </p:sp>
      <p:sp>
        <p:nvSpPr>
          <p:cNvPr id="31" name="Rectangle 13">
            <a:extLst>
              <a:ext uri="{FF2B5EF4-FFF2-40B4-BE49-F238E27FC236}">
                <a16:creationId xmlns:a16="http://schemas.microsoft.com/office/drawing/2014/main" id="{3B428DB7-2371-244F-803B-8B0BB95F6C84}"/>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Tree>
    <p:extLst>
      <p:ext uri="{BB962C8B-B14F-4D97-AF65-F5344CB8AC3E}">
        <p14:creationId xmlns:p14="http://schemas.microsoft.com/office/powerpoint/2010/main" val="3179346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anim calcmode="lin" valueType="num">
                                      <p:cBhvr additive="base">
                                        <p:cTn id="16" dur="250" fill="hold"/>
                                        <p:tgtEl>
                                          <p:spTgt spid="27"/>
                                        </p:tgtEl>
                                        <p:attrNameLst>
                                          <p:attrName>ppt_x</p:attrName>
                                        </p:attrNameLst>
                                      </p:cBhvr>
                                      <p:tavLst>
                                        <p:tav tm="0">
                                          <p:val>
                                            <p:strVal val="1+#ppt_w/2"/>
                                          </p:val>
                                        </p:tav>
                                        <p:tav tm="100000">
                                          <p:val>
                                            <p:strVal val="#ppt_x"/>
                                          </p:val>
                                        </p:tav>
                                      </p:tavLst>
                                    </p:anim>
                                    <p:anim calcmode="lin" valueType="num">
                                      <p:cBhvr additive="base">
                                        <p:cTn id="17" dur="250" fill="hold"/>
                                        <p:tgtEl>
                                          <p:spTgt spid="27"/>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25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250" fill="hold"/>
                                        <p:tgtEl>
                                          <p:spTgt spid="28"/>
                                        </p:tgtEl>
                                        <p:attrNameLst>
                                          <p:attrName>ppt_x</p:attrName>
                                        </p:attrNameLst>
                                      </p:cBhvr>
                                      <p:tavLst>
                                        <p:tav tm="0">
                                          <p:val>
                                            <p:strVal val="1+#ppt_w/2"/>
                                          </p:val>
                                        </p:tav>
                                        <p:tav tm="100000">
                                          <p:val>
                                            <p:strVal val="#ppt_x"/>
                                          </p:val>
                                        </p:tav>
                                      </p:tavLst>
                                    </p:anim>
                                    <p:anim calcmode="lin" valueType="num">
                                      <p:cBhvr additive="base">
                                        <p:cTn id="21" dur="250" fill="hold"/>
                                        <p:tgtEl>
                                          <p:spTgt spid="28"/>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fade">
                                      <p:cBhvr>
                                        <p:cTn id="25" dur="250"/>
                                        <p:tgtEl>
                                          <p:spTgt spid="48"/>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250"/>
                                        <p:tgtEl>
                                          <p:spTgt spid="25"/>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250"/>
                                        <p:tgtEl>
                                          <p:spTgt spid="36"/>
                                        </p:tgtEl>
                                      </p:cBhvr>
                                    </p:animEffect>
                                  </p:childTnLst>
                                </p:cTn>
                              </p:par>
                            </p:childTnLst>
                          </p:cTn>
                        </p:par>
                        <p:par>
                          <p:cTn id="34" fill="hold">
                            <p:stCondLst>
                              <p:cond delay="1750"/>
                            </p:stCondLst>
                            <p:childTnLst>
                              <p:par>
                                <p:cTn id="35" presetID="10" presetClass="entr" presetSubtype="0" fill="hold" nodeType="after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fade">
                                      <p:cBhvr>
                                        <p:cTn id="37" dur="250"/>
                                        <p:tgtEl>
                                          <p:spTgt spid="39"/>
                                        </p:tgtEl>
                                      </p:cBhvr>
                                    </p:animEffect>
                                  </p:childTnLst>
                                </p:cTn>
                              </p:par>
                            </p:childTnLst>
                          </p:cTn>
                        </p:par>
                        <p:par>
                          <p:cTn id="38" fill="hold">
                            <p:stCondLst>
                              <p:cond delay="2000"/>
                            </p:stCondLst>
                            <p:childTnLst>
                              <p:par>
                                <p:cTn id="39" presetID="10" presetClass="entr" presetSubtype="0" fill="hold" nodeType="afterEffect">
                                  <p:stCondLst>
                                    <p:cond delay="0"/>
                                  </p:stCondLst>
                                  <p:childTnLst>
                                    <p:set>
                                      <p:cBhvr>
                                        <p:cTn id="40" dur="1" fill="hold">
                                          <p:stCondLst>
                                            <p:cond delay="0"/>
                                          </p:stCondLst>
                                        </p:cTn>
                                        <p:tgtEl>
                                          <p:spTgt spid="42"/>
                                        </p:tgtEl>
                                        <p:attrNameLst>
                                          <p:attrName>style.visibility</p:attrName>
                                        </p:attrNameLst>
                                      </p:cBhvr>
                                      <p:to>
                                        <p:strVal val="visible"/>
                                      </p:to>
                                    </p:set>
                                    <p:animEffect transition="in" filter="fade">
                                      <p:cBhvr>
                                        <p:cTn id="41" dur="250"/>
                                        <p:tgtEl>
                                          <p:spTgt spid="42"/>
                                        </p:tgtEl>
                                      </p:cBhvr>
                                    </p:animEffect>
                                  </p:childTnLst>
                                </p:cTn>
                              </p:par>
                            </p:childTnLst>
                          </p:cTn>
                        </p:par>
                        <p:par>
                          <p:cTn id="42" fill="hold">
                            <p:stCondLst>
                              <p:cond delay="2250"/>
                            </p:stCondLst>
                            <p:childTnLst>
                              <p:par>
                                <p:cTn id="43" presetID="10" presetClass="entr" presetSubtype="0" fill="hold" nodeType="afterEffect">
                                  <p:stCondLst>
                                    <p:cond delay="0"/>
                                  </p:stCondLst>
                                  <p:childTnLst>
                                    <p:set>
                                      <p:cBhvr>
                                        <p:cTn id="44" dur="1" fill="hold">
                                          <p:stCondLst>
                                            <p:cond delay="0"/>
                                          </p:stCondLst>
                                        </p:cTn>
                                        <p:tgtEl>
                                          <p:spTgt spid="45"/>
                                        </p:tgtEl>
                                        <p:attrNameLst>
                                          <p:attrName>style.visibility</p:attrName>
                                        </p:attrNameLst>
                                      </p:cBhvr>
                                      <p:to>
                                        <p:strVal val="visible"/>
                                      </p:to>
                                    </p:set>
                                    <p:animEffect transition="in" filter="fade">
                                      <p:cBhvr>
                                        <p:cTn id="45" dur="25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4" grpId="0"/>
      <p:bldP spid="28" grpId="0" animBg="1"/>
      <p:bldP spid="4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45000" r="-8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5141536" cy="1015663"/>
          </a:xfrm>
          <a:prstGeom prst="rect">
            <a:avLst/>
          </a:prstGeom>
          <a:noFill/>
        </p:spPr>
        <p:txBody>
          <a:bodyPr wrap="none" rtlCol="0">
            <a:spAutoFit/>
          </a:bodyPr>
          <a:lstStyle/>
          <a:p>
            <a:r>
              <a:rPr lang="tr-TR" sz="6000" b="1" dirty="0"/>
              <a:t>Fiziksel egzersiz</a:t>
            </a:r>
          </a:p>
        </p:txBody>
      </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5" name="Grup 24"/>
          <p:cNvGrpSpPr/>
          <p:nvPr/>
        </p:nvGrpSpPr>
        <p:grpSpPr>
          <a:xfrm>
            <a:off x="564268" y="1891724"/>
            <a:ext cx="7482168" cy="923330"/>
            <a:chOff x="554927" y="1881525"/>
            <a:chExt cx="7482168" cy="923330"/>
          </a:xfrm>
        </p:grpSpPr>
        <p:sp>
          <p:nvSpPr>
            <p:cNvPr id="26" name="Metin kutusu 25"/>
            <p:cNvSpPr txBox="1"/>
            <p:nvPr/>
          </p:nvSpPr>
          <p:spPr>
            <a:xfrm>
              <a:off x="746177" y="1881525"/>
              <a:ext cx="7290918" cy="923330"/>
            </a:xfrm>
            <a:prstGeom prst="rect">
              <a:avLst/>
            </a:prstGeom>
            <a:noFill/>
          </p:spPr>
          <p:txBody>
            <a:bodyPr wrap="square" rtlCol="0">
              <a:spAutoFit/>
            </a:bodyPr>
            <a:lstStyle/>
            <a:p>
              <a:r>
                <a:rPr lang="tr-TR" dirty="0">
                  <a:solidFill>
                    <a:srgbClr val="575757"/>
                  </a:solidFill>
                </a:rPr>
                <a:t>Beden sınırlarını zorlamadan egzersiz yapın. Kalp atışlarının rahatsız </a:t>
              </a:r>
            </a:p>
            <a:p>
              <a:r>
                <a:rPr lang="tr-TR" dirty="0">
                  <a:solidFill>
                    <a:srgbClr val="575757"/>
                  </a:solidFill>
                </a:rPr>
                <a:t>edecek derecede artması veya herhangi bir ağrı hissederseniz </a:t>
              </a:r>
            </a:p>
            <a:p>
              <a:r>
                <a:rPr lang="tr-TR" dirty="0">
                  <a:solidFill>
                    <a:srgbClr val="575757"/>
                  </a:solidFill>
                </a:rPr>
                <a:t>egzersize ara verin.</a:t>
              </a:r>
            </a:p>
          </p:txBody>
        </p:sp>
        <p:pic>
          <p:nvPicPr>
            <p:cNvPr id="29" name="Resim 28"/>
            <p:cNvPicPr>
              <a:picLocks noChangeAspect="1"/>
            </p:cNvPicPr>
            <p:nvPr/>
          </p:nvPicPr>
          <p:blipFill>
            <a:blip r:embed="rId4"/>
            <a:stretch>
              <a:fillRect/>
            </a:stretch>
          </p:blipFill>
          <p:spPr>
            <a:xfrm>
              <a:off x="554927" y="1991580"/>
              <a:ext cx="191250" cy="180000"/>
            </a:xfrm>
            <a:prstGeom prst="rect">
              <a:avLst/>
            </a:prstGeom>
          </p:spPr>
        </p:pic>
      </p:grpSp>
      <p:grpSp>
        <p:nvGrpSpPr>
          <p:cNvPr id="36" name="Grup 35"/>
          <p:cNvGrpSpPr/>
          <p:nvPr/>
        </p:nvGrpSpPr>
        <p:grpSpPr>
          <a:xfrm>
            <a:off x="554927" y="2769950"/>
            <a:ext cx="7039406" cy="646331"/>
            <a:chOff x="554927" y="1881525"/>
            <a:chExt cx="7039406" cy="646331"/>
          </a:xfrm>
        </p:grpSpPr>
        <p:sp>
          <p:nvSpPr>
            <p:cNvPr id="37" name="Metin kutusu 36"/>
            <p:cNvSpPr txBox="1"/>
            <p:nvPr/>
          </p:nvSpPr>
          <p:spPr>
            <a:xfrm>
              <a:off x="746177" y="1881525"/>
              <a:ext cx="6848156" cy="646331"/>
            </a:xfrm>
            <a:prstGeom prst="rect">
              <a:avLst/>
            </a:prstGeom>
            <a:noFill/>
          </p:spPr>
          <p:txBody>
            <a:bodyPr wrap="square" rtlCol="0">
              <a:spAutoFit/>
            </a:bodyPr>
            <a:lstStyle/>
            <a:p>
              <a:r>
                <a:rPr lang="tr-TR" dirty="0">
                  <a:solidFill>
                    <a:srgbClr val="575757"/>
                  </a:solidFill>
                </a:rPr>
                <a:t>Yumuşak tabanlı spor ayakkabıları ile vücut terini emen pamuklu atlet ve rahat eşofmanlarla egzersiz yapın.</a:t>
              </a:r>
            </a:p>
          </p:txBody>
        </p:sp>
        <p:pic>
          <p:nvPicPr>
            <p:cNvPr id="38" name="Resim 37"/>
            <p:cNvPicPr>
              <a:picLocks noChangeAspect="1"/>
            </p:cNvPicPr>
            <p:nvPr/>
          </p:nvPicPr>
          <p:blipFill>
            <a:blip r:embed="rId4"/>
            <a:stretch>
              <a:fillRect/>
            </a:stretch>
          </p:blipFill>
          <p:spPr>
            <a:xfrm>
              <a:off x="554927" y="1991580"/>
              <a:ext cx="191250" cy="180000"/>
            </a:xfrm>
            <a:prstGeom prst="rect">
              <a:avLst/>
            </a:prstGeom>
          </p:spPr>
        </p:pic>
      </p:grpSp>
      <p:grpSp>
        <p:nvGrpSpPr>
          <p:cNvPr id="39" name="Grup 38"/>
          <p:cNvGrpSpPr/>
          <p:nvPr/>
        </p:nvGrpSpPr>
        <p:grpSpPr>
          <a:xfrm>
            <a:off x="554927" y="3451904"/>
            <a:ext cx="6952778" cy="646331"/>
            <a:chOff x="554927" y="1881525"/>
            <a:chExt cx="6952778" cy="646331"/>
          </a:xfrm>
        </p:grpSpPr>
        <p:sp>
          <p:nvSpPr>
            <p:cNvPr id="40" name="Metin kutusu 39"/>
            <p:cNvSpPr txBox="1"/>
            <p:nvPr/>
          </p:nvSpPr>
          <p:spPr>
            <a:xfrm>
              <a:off x="746177" y="1881525"/>
              <a:ext cx="6761528" cy="646331"/>
            </a:xfrm>
            <a:prstGeom prst="rect">
              <a:avLst/>
            </a:prstGeom>
            <a:noFill/>
          </p:spPr>
          <p:txBody>
            <a:bodyPr wrap="square" rtlCol="0">
              <a:spAutoFit/>
            </a:bodyPr>
            <a:lstStyle/>
            <a:p>
              <a:r>
                <a:rPr lang="tr-TR" dirty="0">
                  <a:solidFill>
                    <a:srgbClr val="575757"/>
                  </a:solidFill>
                </a:rPr>
                <a:t>Tempolu yürüyüşten daha ağır bir egzersiz türü uygulayacaksanız uzman yardımı almayı  unutmayın.</a:t>
              </a:r>
            </a:p>
          </p:txBody>
        </p:sp>
        <p:pic>
          <p:nvPicPr>
            <p:cNvPr id="41" name="Resim 40"/>
            <p:cNvPicPr>
              <a:picLocks noChangeAspect="1"/>
            </p:cNvPicPr>
            <p:nvPr/>
          </p:nvPicPr>
          <p:blipFill>
            <a:blip r:embed="rId4"/>
            <a:stretch>
              <a:fillRect/>
            </a:stretch>
          </p:blipFill>
          <p:spPr>
            <a:xfrm>
              <a:off x="554927" y="1991580"/>
              <a:ext cx="191250" cy="180000"/>
            </a:xfrm>
            <a:prstGeom prst="rect">
              <a:avLst/>
            </a:prstGeom>
          </p:spPr>
        </p:pic>
      </p:grpSp>
      <p:sp>
        <p:nvSpPr>
          <p:cNvPr id="48" name="Dikdörtgen 47"/>
          <p:cNvSpPr/>
          <p:nvPr/>
        </p:nvSpPr>
        <p:spPr>
          <a:xfrm>
            <a:off x="551523" y="1405256"/>
            <a:ext cx="3530325" cy="461665"/>
          </a:xfrm>
          <a:prstGeom prst="rect">
            <a:avLst/>
          </a:prstGeom>
        </p:spPr>
        <p:txBody>
          <a:bodyPr wrap="none">
            <a:spAutoFit/>
          </a:bodyPr>
          <a:lstStyle/>
          <a:p>
            <a:r>
              <a:rPr lang="tr-TR" sz="2400" b="1" dirty="0">
                <a:solidFill>
                  <a:srgbClr val="E61F4F"/>
                </a:solidFill>
              </a:rPr>
              <a:t>Doğru fiziksel aktivite için:</a:t>
            </a:r>
          </a:p>
        </p:txBody>
      </p:sp>
      <p:grpSp>
        <p:nvGrpSpPr>
          <p:cNvPr id="30" name="Grup 29"/>
          <p:cNvGrpSpPr/>
          <p:nvPr/>
        </p:nvGrpSpPr>
        <p:grpSpPr>
          <a:xfrm>
            <a:off x="562145" y="4348259"/>
            <a:ext cx="7039406" cy="646331"/>
            <a:chOff x="554927" y="1881525"/>
            <a:chExt cx="7039406" cy="646331"/>
          </a:xfrm>
        </p:grpSpPr>
        <p:sp>
          <p:nvSpPr>
            <p:cNvPr id="31" name="Metin kutusu 30"/>
            <p:cNvSpPr txBox="1"/>
            <p:nvPr/>
          </p:nvSpPr>
          <p:spPr>
            <a:xfrm>
              <a:off x="746177" y="1881525"/>
              <a:ext cx="6848156" cy="646331"/>
            </a:xfrm>
            <a:prstGeom prst="rect">
              <a:avLst/>
            </a:prstGeom>
            <a:noFill/>
          </p:spPr>
          <p:txBody>
            <a:bodyPr wrap="square" rtlCol="0">
              <a:spAutoFit/>
            </a:bodyPr>
            <a:lstStyle/>
            <a:p>
              <a:r>
                <a:rPr lang="tr-TR" dirty="0">
                  <a:solidFill>
                    <a:srgbClr val="575757"/>
                  </a:solidFill>
                </a:rPr>
                <a:t>Egzersize başlamadan önce ısınma ve bitirdikten sonra soğuma hareketleri yapmayı ihmal etmeyin.</a:t>
              </a:r>
            </a:p>
          </p:txBody>
        </p:sp>
        <p:pic>
          <p:nvPicPr>
            <p:cNvPr id="32" name="Resim 31"/>
            <p:cNvPicPr>
              <a:picLocks noChangeAspect="1"/>
            </p:cNvPicPr>
            <p:nvPr/>
          </p:nvPicPr>
          <p:blipFill>
            <a:blip r:embed="rId4"/>
            <a:stretch>
              <a:fillRect/>
            </a:stretch>
          </p:blipFill>
          <p:spPr>
            <a:xfrm>
              <a:off x="554927" y="1991580"/>
              <a:ext cx="191250" cy="180000"/>
            </a:xfrm>
            <a:prstGeom prst="rect">
              <a:avLst/>
            </a:prstGeom>
          </p:spPr>
        </p:pic>
      </p:grpSp>
      <p:sp>
        <p:nvSpPr>
          <p:cNvPr id="33" name="Metin kutusu 32">
            <a:extLst>
              <a:ext uri="{FF2B5EF4-FFF2-40B4-BE49-F238E27FC236}">
                <a16:creationId xmlns:a16="http://schemas.microsoft.com/office/drawing/2014/main" id="{F252A977-6F0F-994F-ACFA-13DBC736F9F3}"/>
              </a:ext>
            </a:extLst>
          </p:cNvPr>
          <p:cNvSpPr txBox="1"/>
          <p:nvPr/>
        </p:nvSpPr>
        <p:spPr>
          <a:xfrm>
            <a:off x="11495712" y="5855671"/>
            <a:ext cx="495649" cy="461665"/>
          </a:xfrm>
          <a:prstGeom prst="rect">
            <a:avLst/>
          </a:prstGeom>
          <a:noFill/>
        </p:spPr>
        <p:txBody>
          <a:bodyPr wrap="none" rtlCol="0">
            <a:spAutoFit/>
          </a:bodyPr>
          <a:lstStyle/>
          <a:p>
            <a:pPr algn="r"/>
            <a:fld id="{2995EC09-D15D-4044-A280-A8BAEAABD4E9}" type="slidenum">
              <a:rPr lang="tr-TR" sz="2400" b="1" smtClean="0">
                <a:solidFill>
                  <a:srgbClr val="DADADA"/>
                </a:solidFill>
              </a:rPr>
              <a:t>25</a:t>
            </a:fld>
            <a:endParaRPr lang="tr-TR" sz="2400" b="1" dirty="0">
              <a:solidFill>
                <a:srgbClr val="DADADA"/>
              </a:solidFill>
            </a:endParaRPr>
          </a:p>
        </p:txBody>
      </p:sp>
      <p:sp>
        <p:nvSpPr>
          <p:cNvPr id="34" name="Rectangle 13">
            <a:extLst>
              <a:ext uri="{FF2B5EF4-FFF2-40B4-BE49-F238E27FC236}">
                <a16:creationId xmlns:a16="http://schemas.microsoft.com/office/drawing/2014/main" id="{E6A8B84E-2EBC-6248-A5A8-76729E1D138A}"/>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Tree>
    <p:extLst>
      <p:ext uri="{BB962C8B-B14F-4D97-AF65-F5344CB8AC3E}">
        <p14:creationId xmlns:p14="http://schemas.microsoft.com/office/powerpoint/2010/main" val="4013073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anim calcmode="lin" valueType="num">
                                      <p:cBhvr additive="base">
                                        <p:cTn id="16" dur="250" fill="hold"/>
                                        <p:tgtEl>
                                          <p:spTgt spid="27"/>
                                        </p:tgtEl>
                                        <p:attrNameLst>
                                          <p:attrName>ppt_x</p:attrName>
                                        </p:attrNameLst>
                                      </p:cBhvr>
                                      <p:tavLst>
                                        <p:tav tm="0">
                                          <p:val>
                                            <p:strVal val="1+#ppt_w/2"/>
                                          </p:val>
                                        </p:tav>
                                        <p:tav tm="100000">
                                          <p:val>
                                            <p:strVal val="#ppt_x"/>
                                          </p:val>
                                        </p:tav>
                                      </p:tavLst>
                                    </p:anim>
                                    <p:anim calcmode="lin" valueType="num">
                                      <p:cBhvr additive="base">
                                        <p:cTn id="17" dur="250" fill="hold"/>
                                        <p:tgtEl>
                                          <p:spTgt spid="27"/>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25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250" fill="hold"/>
                                        <p:tgtEl>
                                          <p:spTgt spid="28"/>
                                        </p:tgtEl>
                                        <p:attrNameLst>
                                          <p:attrName>ppt_x</p:attrName>
                                        </p:attrNameLst>
                                      </p:cBhvr>
                                      <p:tavLst>
                                        <p:tav tm="0">
                                          <p:val>
                                            <p:strVal val="1+#ppt_w/2"/>
                                          </p:val>
                                        </p:tav>
                                        <p:tav tm="100000">
                                          <p:val>
                                            <p:strVal val="#ppt_x"/>
                                          </p:val>
                                        </p:tav>
                                      </p:tavLst>
                                    </p:anim>
                                    <p:anim calcmode="lin" valueType="num">
                                      <p:cBhvr additive="base">
                                        <p:cTn id="21" dur="250" fill="hold"/>
                                        <p:tgtEl>
                                          <p:spTgt spid="28"/>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fade">
                                      <p:cBhvr>
                                        <p:cTn id="25" dur="250"/>
                                        <p:tgtEl>
                                          <p:spTgt spid="48"/>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250"/>
                                        <p:tgtEl>
                                          <p:spTgt spid="25"/>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250"/>
                                        <p:tgtEl>
                                          <p:spTgt spid="36"/>
                                        </p:tgtEl>
                                      </p:cBhvr>
                                    </p:animEffect>
                                  </p:childTnLst>
                                </p:cTn>
                              </p:par>
                            </p:childTnLst>
                          </p:cTn>
                        </p:par>
                        <p:par>
                          <p:cTn id="34" fill="hold">
                            <p:stCondLst>
                              <p:cond delay="1750"/>
                            </p:stCondLst>
                            <p:childTnLst>
                              <p:par>
                                <p:cTn id="35" presetID="10" presetClass="entr" presetSubtype="0" fill="hold" nodeType="after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fade">
                                      <p:cBhvr>
                                        <p:cTn id="37" dur="250"/>
                                        <p:tgtEl>
                                          <p:spTgt spid="39"/>
                                        </p:tgtEl>
                                      </p:cBhvr>
                                    </p:animEffect>
                                  </p:childTnLst>
                                </p:cTn>
                              </p:par>
                            </p:childTnLst>
                          </p:cTn>
                        </p:par>
                        <p:par>
                          <p:cTn id="38" fill="hold">
                            <p:stCondLst>
                              <p:cond delay="2000"/>
                            </p:stCondLst>
                            <p:childTnLst>
                              <p:par>
                                <p:cTn id="39" presetID="10" presetClass="entr" presetSubtype="0" fill="hold" nodeType="after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fade">
                                      <p:cBhvr>
                                        <p:cTn id="41" dur="2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4" grpId="0"/>
      <p:bldP spid="28" grpId="0" animBg="1"/>
      <p:bldP spid="4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4294967295"/>
          </p:nvPr>
        </p:nvSpPr>
        <p:spPr>
          <a:xfrm>
            <a:off x="267440" y="924681"/>
            <a:ext cx="10515600" cy="4952012"/>
          </a:xfrm>
        </p:spPr>
        <p:txBody>
          <a:bodyPr>
            <a:normAutofit/>
          </a:bodyPr>
          <a:lstStyle/>
          <a:p>
            <a:pPr marL="0" indent="0">
              <a:lnSpc>
                <a:spcPct val="150000"/>
              </a:lnSpc>
              <a:buNone/>
            </a:pPr>
            <a:endParaRPr lang="tr-TR" sz="2000" dirty="0">
              <a:solidFill>
                <a:schemeClr val="tx1">
                  <a:lumMod val="65000"/>
                  <a:lumOff val="35000"/>
                </a:schemeClr>
              </a:solidFill>
            </a:endParaRPr>
          </a:p>
          <a:p>
            <a:pPr>
              <a:lnSpc>
                <a:spcPct val="150000"/>
              </a:lnSpc>
            </a:pPr>
            <a:r>
              <a:rPr lang="tr-TR" sz="2000" dirty="0">
                <a:solidFill>
                  <a:schemeClr val="tx1">
                    <a:lumMod val="65000"/>
                    <a:lumOff val="35000"/>
                  </a:schemeClr>
                </a:solidFill>
              </a:rPr>
              <a:t>Kaslarımız tüm hareketlerimizden sorumludur. Egzersiz yapmak ise kaslarımızı güçlendirir </a:t>
            </a:r>
            <a:br>
              <a:rPr lang="tr-TR" sz="2000" dirty="0">
                <a:solidFill>
                  <a:schemeClr val="tx1">
                    <a:lumMod val="65000"/>
                    <a:lumOff val="35000"/>
                  </a:schemeClr>
                </a:solidFill>
              </a:rPr>
            </a:br>
            <a:r>
              <a:rPr lang="tr-TR" sz="2000" dirty="0">
                <a:solidFill>
                  <a:schemeClr val="tx1">
                    <a:lumMod val="65000"/>
                    <a:lumOff val="35000"/>
                  </a:schemeClr>
                </a:solidFill>
              </a:rPr>
              <a:t>ve ruh sağlığımızı olumlu etkiler.  Sizlerde ne tür egzersizler yapabileceğinizi listeleyin. Örneğin; dans etmek, yürüyüşe çıkmak vb.</a:t>
            </a:r>
          </a:p>
          <a:p>
            <a:pPr>
              <a:lnSpc>
                <a:spcPct val="150000"/>
              </a:lnSpc>
            </a:pPr>
            <a:r>
              <a:rPr lang="tr-TR" sz="2000" dirty="0">
                <a:solidFill>
                  <a:schemeClr val="tx1">
                    <a:lumMod val="65000"/>
                    <a:lumOff val="35000"/>
                  </a:schemeClr>
                </a:solidFill>
              </a:rPr>
              <a:t>Oluşturduğunuz listede son bir hafta içerisinde yaptığınız egzersizleri daire içine alın. </a:t>
            </a:r>
          </a:p>
          <a:p>
            <a:pPr>
              <a:lnSpc>
                <a:spcPct val="150000"/>
              </a:lnSpc>
            </a:pPr>
            <a:r>
              <a:rPr lang="tr-TR" sz="2000" dirty="0">
                <a:solidFill>
                  <a:schemeClr val="tx1">
                    <a:lumMod val="65000"/>
                    <a:lumOff val="35000"/>
                  </a:schemeClr>
                </a:solidFill>
              </a:rPr>
              <a:t>Hangi spor dallarının bu egzersizleri içerdiğini düşünün.</a:t>
            </a:r>
          </a:p>
        </p:txBody>
      </p:sp>
      <p:sp>
        <p:nvSpPr>
          <p:cNvPr id="4" name="Metin kutusu 3">
            <a:extLst>
              <a:ext uri="{FF2B5EF4-FFF2-40B4-BE49-F238E27FC236}">
                <a16:creationId xmlns:a16="http://schemas.microsoft.com/office/drawing/2014/main" id="{F754B35E-0E07-1644-A20B-F1B313F9FC43}"/>
              </a:ext>
            </a:extLst>
          </p:cNvPr>
          <p:cNvSpPr txBox="1"/>
          <p:nvPr/>
        </p:nvSpPr>
        <p:spPr>
          <a:xfrm>
            <a:off x="356650" y="481179"/>
            <a:ext cx="720254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6000" b="1" dirty="0">
                <a:solidFill>
                  <a:srgbClr val="E61F4F"/>
                </a:solidFill>
                <a:latin typeface="Calibri" panose="020F0502020204030204"/>
              </a:rPr>
              <a:t>Vücut Sağlığım ve Ben</a:t>
            </a:r>
            <a:endParaRPr kumimoji="0" lang="tr-TR" sz="6000" b="1" i="0" u="none" strike="noStrike" kern="1200" cap="none" spc="0" normalizeH="0" baseline="0" noProof="0" dirty="0">
              <a:ln>
                <a:noFill/>
              </a:ln>
              <a:solidFill>
                <a:srgbClr val="E61F4F"/>
              </a:solidFill>
              <a:effectLst/>
              <a:uLnTx/>
              <a:uFillTx/>
              <a:latin typeface="Calibri" panose="020F0502020204030204"/>
              <a:ea typeface="+mn-ea"/>
              <a:cs typeface="+mn-cs"/>
            </a:endParaRPr>
          </a:p>
        </p:txBody>
      </p:sp>
      <p:sp>
        <p:nvSpPr>
          <p:cNvPr id="5" name="Freeform 5">
            <a:extLst>
              <a:ext uri="{FF2B5EF4-FFF2-40B4-BE49-F238E27FC236}">
                <a16:creationId xmlns:a16="http://schemas.microsoft.com/office/drawing/2014/main" id="{D659D1C1-0099-1048-8B79-EE04643E2C04}"/>
              </a:ext>
            </a:extLst>
          </p:cNvPr>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3443003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childTnLst>
                                </p:cTn>
                              </p:par>
                            </p:childTnLst>
                          </p:cTn>
                        </p:par>
                        <p:par>
                          <p:cTn id="8" fill="hold">
                            <p:stCondLst>
                              <p:cond delay="250"/>
                            </p:stCondLst>
                            <p:childTnLst>
                              <p:par>
                                <p:cTn id="9" presetID="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250" fill="hold"/>
                                        <p:tgtEl>
                                          <p:spTgt spid="5"/>
                                        </p:tgtEl>
                                        <p:attrNameLst>
                                          <p:attrName>ppt_x</p:attrName>
                                        </p:attrNameLst>
                                      </p:cBhvr>
                                      <p:tavLst>
                                        <p:tav tm="0">
                                          <p:val>
                                            <p:strVal val="0-#ppt_w/2"/>
                                          </p:val>
                                        </p:tav>
                                        <p:tav tm="100000">
                                          <p:val>
                                            <p:strVal val="#ppt_x"/>
                                          </p:val>
                                        </p:tav>
                                      </p:tavLst>
                                    </p:anim>
                                    <p:anim calcmode="lin" valueType="num">
                                      <p:cBhvr additive="base">
                                        <p:cTn id="12" dur="2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481179"/>
            <a:ext cx="6665607" cy="1015663"/>
          </a:xfrm>
          <a:prstGeom prst="rect">
            <a:avLst/>
          </a:prstGeom>
          <a:noFill/>
        </p:spPr>
        <p:txBody>
          <a:bodyPr wrap="none" rtlCol="0">
            <a:spAutoFit/>
          </a:bodyPr>
          <a:lstStyle/>
          <a:p>
            <a:r>
              <a:rPr lang="tr-TR" sz="6000" b="1" dirty="0"/>
              <a:t>Alışkanlık Kazanmak</a:t>
            </a:r>
          </a:p>
        </p:txBody>
      </p:sp>
      <p:grpSp>
        <p:nvGrpSpPr>
          <p:cNvPr id="32" name="Grup 31"/>
          <p:cNvGrpSpPr/>
          <p:nvPr/>
        </p:nvGrpSpPr>
        <p:grpSpPr>
          <a:xfrm>
            <a:off x="554927" y="2400359"/>
            <a:ext cx="6550548" cy="1323439"/>
            <a:chOff x="554927" y="2447025"/>
            <a:chExt cx="6550548" cy="1323439"/>
          </a:xfrm>
        </p:grpSpPr>
        <p:sp>
          <p:nvSpPr>
            <p:cNvPr id="33" name="Dikdörtgen 32"/>
            <p:cNvSpPr/>
            <p:nvPr/>
          </p:nvSpPr>
          <p:spPr>
            <a:xfrm>
              <a:off x="746177" y="2447025"/>
              <a:ext cx="6359298" cy="1323439"/>
            </a:xfrm>
            <a:prstGeom prst="rect">
              <a:avLst/>
            </a:prstGeom>
          </p:spPr>
          <p:txBody>
            <a:bodyPr wrap="square">
              <a:spAutoFit/>
            </a:bodyPr>
            <a:lstStyle/>
            <a:p>
              <a:r>
                <a:rPr lang="tr-TR" sz="2000" dirty="0">
                  <a:solidFill>
                    <a:srgbClr val="575757"/>
                  </a:solidFill>
                </a:rPr>
                <a:t>Bir işe başlamak kolay fakat devam ettirmek zordur.</a:t>
              </a:r>
            </a:p>
            <a:p>
              <a:r>
                <a:rPr lang="tr-TR" sz="2000" dirty="0">
                  <a:solidFill>
                    <a:srgbClr val="575757"/>
                  </a:solidFill>
                </a:rPr>
                <a:t>Özellikle kilo problemi olanların spora başlamaları</a:t>
              </a:r>
            </a:p>
            <a:p>
              <a:r>
                <a:rPr lang="tr-TR" sz="2000" dirty="0">
                  <a:solidFill>
                    <a:srgbClr val="575757"/>
                  </a:solidFill>
                </a:rPr>
                <a:t>kolay olur fakat yorgunluk ve zorlukla</a:t>
              </a:r>
            </a:p>
            <a:p>
              <a:r>
                <a:rPr lang="tr-TR" sz="2000" dirty="0">
                  <a:solidFill>
                    <a:srgbClr val="575757"/>
                  </a:solidFill>
                </a:rPr>
                <a:t>karşılaştıkça pes etmeler görülmeye başlanır.</a:t>
              </a:r>
            </a:p>
          </p:txBody>
        </p:sp>
        <p:pic>
          <p:nvPicPr>
            <p:cNvPr id="34" name="Resim 33"/>
            <p:cNvPicPr>
              <a:picLocks noChangeAspect="1"/>
            </p:cNvPicPr>
            <p:nvPr/>
          </p:nvPicPr>
          <p:blipFill>
            <a:blip r:embed="rId3"/>
            <a:stretch>
              <a:fillRect/>
            </a:stretch>
          </p:blipFill>
          <p:spPr>
            <a:xfrm>
              <a:off x="554927" y="2549458"/>
              <a:ext cx="191250" cy="180000"/>
            </a:xfrm>
            <a:prstGeom prst="rect">
              <a:avLst/>
            </a:prstGeom>
          </p:spPr>
        </p:pic>
      </p:grpSp>
      <p:sp>
        <p:nvSpPr>
          <p:cNvPr id="55" name="Oval 5"/>
          <p:cNvSpPr>
            <a:spLocks noChangeArrowheads="1"/>
          </p:cNvSpPr>
          <p:nvPr/>
        </p:nvSpPr>
        <p:spPr bwMode="auto">
          <a:xfrm>
            <a:off x="8156838" y="1969658"/>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6" name="Oval 6"/>
          <p:cNvSpPr>
            <a:spLocks noChangeArrowheads="1"/>
          </p:cNvSpPr>
          <p:nvPr/>
        </p:nvSpPr>
        <p:spPr bwMode="auto">
          <a:xfrm>
            <a:off x="8477309" y="2290130"/>
            <a:ext cx="2470075" cy="2471302"/>
          </a:xfrm>
          <a:prstGeom prst="ellipse">
            <a:avLst/>
          </a:prstGeom>
          <a:blipFill dpi="0" rotWithShape="1">
            <a:blip r:embed="rId4"/>
            <a:srcRect/>
            <a:stretch>
              <a:fillRect l="-21000" t="-7000" r="-31000" b="-1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365766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250"/>
                                        <p:tgtEl>
                                          <p:spTgt spid="32"/>
                                        </p:tgtEl>
                                      </p:cBhvr>
                                    </p:animEffect>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55"/>
                                        </p:tgtEl>
                                        <p:attrNameLst>
                                          <p:attrName>style.visibility</p:attrName>
                                        </p:attrNameLst>
                                      </p:cBhvr>
                                      <p:to>
                                        <p:strVal val="visible"/>
                                      </p:to>
                                    </p:set>
                                    <p:animEffect transition="in" filter="fade">
                                      <p:cBhvr>
                                        <p:cTn id="20" dur="250"/>
                                        <p:tgtEl>
                                          <p:spTgt spid="55"/>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56"/>
                                        </p:tgtEl>
                                        <p:attrNameLst>
                                          <p:attrName>style.visibility</p:attrName>
                                        </p:attrNameLst>
                                      </p:cBhvr>
                                      <p:to>
                                        <p:strVal val="visible"/>
                                      </p:to>
                                    </p:set>
                                    <p:animEffect transition="in" filter="fade">
                                      <p:cBhvr>
                                        <p:cTn id="24" dur="25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55" grpId="0" animBg="1"/>
      <p:bldP spid="5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476108"/>
            <a:ext cx="5061257" cy="1015663"/>
          </a:xfrm>
          <a:prstGeom prst="rect">
            <a:avLst/>
          </a:prstGeom>
          <a:noFill/>
        </p:spPr>
        <p:txBody>
          <a:bodyPr wrap="none" rtlCol="0">
            <a:spAutoFit/>
          </a:bodyPr>
          <a:lstStyle/>
          <a:p>
            <a:r>
              <a:rPr lang="tr-TR" sz="6000" b="1" dirty="0"/>
              <a:t>Spor Alışkanlığı</a:t>
            </a:r>
          </a:p>
        </p:txBody>
      </p:sp>
      <p:sp>
        <p:nvSpPr>
          <p:cNvPr id="33" name="Dikdörtgen 32"/>
          <p:cNvSpPr/>
          <p:nvPr/>
        </p:nvSpPr>
        <p:spPr>
          <a:xfrm>
            <a:off x="427030" y="1619320"/>
            <a:ext cx="6359298" cy="369332"/>
          </a:xfrm>
          <a:prstGeom prst="rect">
            <a:avLst/>
          </a:prstGeom>
        </p:spPr>
        <p:txBody>
          <a:bodyPr wrap="square">
            <a:spAutoFit/>
          </a:bodyPr>
          <a:lstStyle/>
          <a:p>
            <a:r>
              <a:rPr lang="tr-TR" b="1" dirty="0">
                <a:solidFill>
                  <a:srgbClr val="FAB529"/>
                </a:solidFill>
              </a:rPr>
              <a:t>Bu problemi aşmak için şu yol tercih edilebilir.</a:t>
            </a:r>
          </a:p>
        </p:txBody>
      </p:sp>
      <p:pic>
        <p:nvPicPr>
          <p:cNvPr id="8" name="Resim 7"/>
          <p:cNvPicPr>
            <a:picLocks noChangeAspect="1"/>
          </p:cNvPicPr>
          <p:nvPr/>
        </p:nvPicPr>
        <p:blipFill>
          <a:blip r:embed="rId3"/>
          <a:stretch>
            <a:fillRect/>
          </a:stretch>
        </p:blipFill>
        <p:spPr>
          <a:xfrm>
            <a:off x="839861" y="3429000"/>
            <a:ext cx="1001250" cy="911250"/>
          </a:xfrm>
          <a:prstGeom prst="rect">
            <a:avLst/>
          </a:prstGeom>
        </p:spPr>
      </p:pic>
      <p:pic>
        <p:nvPicPr>
          <p:cNvPr id="9" name="Resim 8"/>
          <p:cNvPicPr>
            <a:picLocks noChangeAspect="1"/>
          </p:cNvPicPr>
          <p:nvPr/>
        </p:nvPicPr>
        <p:blipFill>
          <a:blip r:embed="rId4"/>
          <a:stretch>
            <a:fillRect/>
          </a:stretch>
        </p:blipFill>
        <p:spPr>
          <a:xfrm>
            <a:off x="4460107" y="2206163"/>
            <a:ext cx="1271250" cy="1327500"/>
          </a:xfrm>
          <a:prstGeom prst="rect">
            <a:avLst/>
          </a:prstGeom>
        </p:spPr>
      </p:pic>
      <p:pic>
        <p:nvPicPr>
          <p:cNvPr id="10" name="Resim 9"/>
          <p:cNvPicPr>
            <a:picLocks noChangeAspect="1"/>
          </p:cNvPicPr>
          <p:nvPr/>
        </p:nvPicPr>
        <p:blipFill>
          <a:blip r:embed="rId5"/>
          <a:stretch>
            <a:fillRect/>
          </a:stretch>
        </p:blipFill>
        <p:spPr>
          <a:xfrm rot="19283724">
            <a:off x="8758877" y="2045318"/>
            <a:ext cx="551250" cy="1395000"/>
          </a:xfrm>
          <a:prstGeom prst="rect">
            <a:avLst/>
          </a:prstGeom>
        </p:spPr>
      </p:pic>
      <p:pic>
        <p:nvPicPr>
          <p:cNvPr id="11" name="Resim 10"/>
          <p:cNvPicPr>
            <a:picLocks noChangeAspect="1"/>
          </p:cNvPicPr>
          <p:nvPr/>
        </p:nvPicPr>
        <p:blipFill>
          <a:blip r:embed="rId6"/>
          <a:stretch>
            <a:fillRect/>
          </a:stretch>
        </p:blipFill>
        <p:spPr>
          <a:xfrm>
            <a:off x="6197364" y="3683777"/>
            <a:ext cx="2261250" cy="1136250"/>
          </a:xfrm>
          <a:prstGeom prst="rect">
            <a:avLst/>
          </a:prstGeom>
        </p:spPr>
      </p:pic>
      <p:grpSp>
        <p:nvGrpSpPr>
          <p:cNvPr id="14" name="Grup 13"/>
          <p:cNvGrpSpPr/>
          <p:nvPr/>
        </p:nvGrpSpPr>
        <p:grpSpPr>
          <a:xfrm>
            <a:off x="410252" y="2204210"/>
            <a:ext cx="3364795" cy="1077218"/>
            <a:chOff x="410252" y="2204210"/>
            <a:chExt cx="3364795" cy="1077218"/>
          </a:xfrm>
        </p:grpSpPr>
        <p:sp>
          <p:nvSpPr>
            <p:cNvPr id="2" name="Dikdörtgen 1"/>
            <p:cNvSpPr/>
            <p:nvPr/>
          </p:nvSpPr>
          <p:spPr>
            <a:xfrm>
              <a:off x="427031" y="2204210"/>
              <a:ext cx="3348016" cy="1077218"/>
            </a:xfrm>
            <a:prstGeom prst="rect">
              <a:avLst/>
            </a:prstGeom>
          </p:spPr>
          <p:txBody>
            <a:bodyPr wrap="square">
              <a:spAutoFit/>
            </a:bodyPr>
            <a:lstStyle/>
            <a:p>
              <a:r>
                <a:rPr lang="tr-TR" sz="1600" b="1" dirty="0">
                  <a:solidFill>
                    <a:srgbClr val="E61F4F"/>
                  </a:solidFill>
                </a:rPr>
                <a:t>Başlangıçta basit hedefler koyun:</a:t>
              </a:r>
            </a:p>
            <a:p>
              <a:r>
                <a:rPr lang="tr-TR" sz="1600" dirty="0"/>
                <a:t>İlk günler egzersiz süreniz ve</a:t>
              </a:r>
            </a:p>
            <a:p>
              <a:r>
                <a:rPr lang="tr-TR" sz="1600" dirty="0"/>
                <a:t>hedefleriniz kısa olsun, giderek</a:t>
              </a:r>
            </a:p>
            <a:p>
              <a:r>
                <a:rPr lang="tr-TR" sz="1600" dirty="0"/>
                <a:t>arttırmaya çalışın.</a:t>
              </a:r>
            </a:p>
          </p:txBody>
        </p:sp>
        <p:sp>
          <p:nvSpPr>
            <p:cNvPr id="12" name="Yuvarlatılmış Dikdörtgen 11"/>
            <p:cNvSpPr/>
            <p:nvPr/>
          </p:nvSpPr>
          <p:spPr>
            <a:xfrm>
              <a:off x="410252" y="2204210"/>
              <a:ext cx="2978900" cy="1077218"/>
            </a:xfrm>
            <a:prstGeom prst="roundRect">
              <a:avLst/>
            </a:prstGeom>
            <a:noFill/>
            <a:ln>
              <a:solidFill>
                <a:srgbClr val="E61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grpSp>
        <p:nvGrpSpPr>
          <p:cNvPr id="16" name="Grup 15"/>
          <p:cNvGrpSpPr/>
          <p:nvPr/>
        </p:nvGrpSpPr>
        <p:grpSpPr>
          <a:xfrm>
            <a:off x="5750045" y="1818213"/>
            <a:ext cx="2978900" cy="1087951"/>
            <a:chOff x="5750045" y="1818213"/>
            <a:chExt cx="2978900" cy="1087951"/>
          </a:xfrm>
        </p:grpSpPr>
        <p:sp>
          <p:nvSpPr>
            <p:cNvPr id="3" name="Dikdörtgen 2"/>
            <p:cNvSpPr/>
            <p:nvPr/>
          </p:nvSpPr>
          <p:spPr>
            <a:xfrm>
              <a:off x="5755397" y="1818213"/>
              <a:ext cx="2956770" cy="1077218"/>
            </a:xfrm>
            <a:prstGeom prst="rect">
              <a:avLst/>
            </a:prstGeom>
          </p:spPr>
          <p:txBody>
            <a:bodyPr wrap="square">
              <a:spAutoFit/>
            </a:bodyPr>
            <a:lstStyle/>
            <a:p>
              <a:r>
                <a:rPr lang="tr-TR" sz="1600" b="1" dirty="0">
                  <a:solidFill>
                    <a:srgbClr val="E61F4F"/>
                  </a:solidFill>
                </a:rPr>
                <a:t>Hazırlanın:</a:t>
              </a:r>
              <a:endParaRPr lang="tr-TR" sz="1600" dirty="0"/>
            </a:p>
            <a:p>
              <a:r>
                <a:rPr lang="tr-TR" sz="1600" dirty="0"/>
                <a:t>Yapılacak egzersiz türüne</a:t>
              </a:r>
            </a:p>
            <a:p>
              <a:r>
                <a:rPr lang="tr-TR" sz="1600" dirty="0"/>
                <a:t>göre  kıyafetlerin ve ekipmanların</a:t>
              </a:r>
            </a:p>
            <a:p>
              <a:r>
                <a:rPr lang="tr-TR" sz="1600" dirty="0"/>
                <a:t>edinilmesi önemlidir. </a:t>
              </a:r>
            </a:p>
          </p:txBody>
        </p:sp>
        <p:sp>
          <p:nvSpPr>
            <p:cNvPr id="22" name="Yuvarlatılmış Dikdörtgen 21"/>
            <p:cNvSpPr/>
            <p:nvPr/>
          </p:nvSpPr>
          <p:spPr>
            <a:xfrm>
              <a:off x="5750045" y="1828946"/>
              <a:ext cx="2978900" cy="1077218"/>
            </a:xfrm>
            <a:prstGeom prst="roundRect">
              <a:avLst/>
            </a:prstGeom>
            <a:noFill/>
            <a:ln>
              <a:solidFill>
                <a:srgbClr val="E61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grpSp>
        <p:nvGrpSpPr>
          <p:cNvPr id="18" name="Grup 17"/>
          <p:cNvGrpSpPr/>
          <p:nvPr/>
        </p:nvGrpSpPr>
        <p:grpSpPr>
          <a:xfrm>
            <a:off x="8472516" y="3490850"/>
            <a:ext cx="2064740" cy="900797"/>
            <a:chOff x="8472516" y="3490850"/>
            <a:chExt cx="2064740" cy="900797"/>
          </a:xfrm>
        </p:grpSpPr>
        <p:sp>
          <p:nvSpPr>
            <p:cNvPr id="6" name="Dikdörtgen 5"/>
            <p:cNvSpPr/>
            <p:nvPr/>
          </p:nvSpPr>
          <p:spPr>
            <a:xfrm>
              <a:off x="8472516" y="3490850"/>
              <a:ext cx="2064740" cy="830997"/>
            </a:xfrm>
            <a:prstGeom prst="rect">
              <a:avLst/>
            </a:prstGeom>
          </p:spPr>
          <p:txBody>
            <a:bodyPr wrap="square">
              <a:spAutoFit/>
            </a:bodyPr>
            <a:lstStyle/>
            <a:p>
              <a:r>
                <a:rPr lang="tr-TR" sz="1600" b="1" dirty="0">
                  <a:solidFill>
                    <a:srgbClr val="E61F4F"/>
                  </a:solidFill>
                </a:rPr>
                <a:t>Tadını çıkarın:</a:t>
              </a:r>
            </a:p>
            <a:p>
              <a:r>
                <a:rPr lang="tr-TR" sz="1600" dirty="0"/>
                <a:t>Egzersizi eğlenceli hale</a:t>
              </a:r>
            </a:p>
            <a:p>
              <a:r>
                <a:rPr lang="tr-TR" sz="1600" dirty="0"/>
                <a:t>getirecek yollar bulun.</a:t>
              </a:r>
            </a:p>
          </p:txBody>
        </p:sp>
        <p:sp>
          <p:nvSpPr>
            <p:cNvPr id="23" name="Yuvarlatılmış Dikdörtgen 22"/>
            <p:cNvSpPr/>
            <p:nvPr/>
          </p:nvSpPr>
          <p:spPr>
            <a:xfrm>
              <a:off x="8485752" y="3490850"/>
              <a:ext cx="2001170" cy="900797"/>
            </a:xfrm>
            <a:prstGeom prst="roundRect">
              <a:avLst/>
            </a:prstGeom>
            <a:noFill/>
            <a:ln>
              <a:solidFill>
                <a:srgbClr val="E61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grpSp>
        <p:nvGrpSpPr>
          <p:cNvPr id="20" name="Grup 19"/>
          <p:cNvGrpSpPr/>
          <p:nvPr/>
        </p:nvGrpSpPr>
        <p:grpSpPr>
          <a:xfrm>
            <a:off x="1887329" y="3555564"/>
            <a:ext cx="3233580" cy="1457793"/>
            <a:chOff x="1887329" y="3555564"/>
            <a:chExt cx="3233580" cy="1457793"/>
          </a:xfrm>
        </p:grpSpPr>
        <p:sp>
          <p:nvSpPr>
            <p:cNvPr id="17" name="Dikdörtgen 16"/>
            <p:cNvSpPr/>
            <p:nvPr/>
          </p:nvSpPr>
          <p:spPr>
            <a:xfrm>
              <a:off x="1941447" y="3601301"/>
              <a:ext cx="3179462" cy="1323439"/>
            </a:xfrm>
            <a:prstGeom prst="rect">
              <a:avLst/>
            </a:prstGeom>
          </p:spPr>
          <p:txBody>
            <a:bodyPr wrap="square">
              <a:spAutoFit/>
            </a:bodyPr>
            <a:lstStyle/>
            <a:p>
              <a:r>
                <a:rPr lang="tr-TR" sz="1600" b="1" dirty="0">
                  <a:solidFill>
                    <a:srgbClr val="E61F4F"/>
                  </a:solidFill>
                </a:rPr>
                <a:t>Teşvik edici yöntemler bulun:</a:t>
              </a:r>
            </a:p>
            <a:p>
              <a:r>
                <a:rPr lang="tr-TR" sz="1600" dirty="0"/>
                <a:t>Sporu genellikle aynı vakitlerde</a:t>
              </a:r>
            </a:p>
            <a:p>
              <a:r>
                <a:rPr lang="tr-TR" sz="1600" dirty="0"/>
                <a:t>yapmaya çalışın. Bir süre sonra aynı</a:t>
              </a:r>
            </a:p>
            <a:p>
              <a:r>
                <a:rPr lang="tr-TR" sz="1600" dirty="0"/>
                <a:t>saatte spor yapmak sizin için</a:t>
              </a:r>
            </a:p>
            <a:p>
              <a:r>
                <a:rPr lang="tr-TR" sz="1600" dirty="0"/>
                <a:t>rutin bir iş olacak.</a:t>
              </a:r>
            </a:p>
          </p:txBody>
        </p:sp>
        <p:sp>
          <p:nvSpPr>
            <p:cNvPr id="25" name="Yuvarlatılmış Dikdörtgen 24"/>
            <p:cNvSpPr/>
            <p:nvPr/>
          </p:nvSpPr>
          <p:spPr>
            <a:xfrm>
              <a:off x="1887329" y="3555564"/>
              <a:ext cx="3143169" cy="1457793"/>
            </a:xfrm>
            <a:prstGeom prst="roundRect">
              <a:avLst/>
            </a:prstGeom>
            <a:noFill/>
            <a:ln>
              <a:solidFill>
                <a:srgbClr val="E61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grpSp>
        <p:nvGrpSpPr>
          <p:cNvPr id="19" name="Grup 18"/>
          <p:cNvGrpSpPr/>
          <p:nvPr/>
        </p:nvGrpSpPr>
        <p:grpSpPr>
          <a:xfrm>
            <a:off x="5562275" y="4836409"/>
            <a:ext cx="3212245" cy="1333828"/>
            <a:chOff x="5562275" y="4836409"/>
            <a:chExt cx="3212245" cy="1333828"/>
          </a:xfrm>
        </p:grpSpPr>
        <p:sp>
          <p:nvSpPr>
            <p:cNvPr id="7" name="Dikdörtgen 6"/>
            <p:cNvSpPr/>
            <p:nvPr/>
          </p:nvSpPr>
          <p:spPr>
            <a:xfrm>
              <a:off x="5581939" y="4846797"/>
              <a:ext cx="3192581" cy="1323439"/>
            </a:xfrm>
            <a:prstGeom prst="rect">
              <a:avLst/>
            </a:prstGeom>
          </p:spPr>
          <p:txBody>
            <a:bodyPr wrap="square">
              <a:spAutoFit/>
            </a:bodyPr>
            <a:lstStyle/>
            <a:p>
              <a:r>
                <a:rPr lang="tr-TR" sz="1600" b="1" dirty="0">
                  <a:solidFill>
                    <a:srgbClr val="E61F4F"/>
                  </a:solidFill>
                </a:rPr>
                <a:t>Kayıt tutun:</a:t>
              </a:r>
            </a:p>
            <a:p>
              <a:r>
                <a:rPr lang="tr-TR" sz="1600" dirty="0"/>
                <a:t>Egzersiz yaptığınız günleri takvimde</a:t>
              </a:r>
            </a:p>
            <a:p>
              <a:r>
                <a:rPr lang="tr-TR" sz="1600" dirty="0"/>
                <a:t>işaretleyin. Bir süre sonra devamlılık</a:t>
              </a:r>
            </a:p>
            <a:p>
              <a:r>
                <a:rPr lang="tr-TR" sz="1600" dirty="0"/>
                <a:t>kazanacaksınız, ara vermek</a:t>
              </a:r>
            </a:p>
            <a:p>
              <a:r>
                <a:rPr lang="tr-TR" sz="1600" dirty="0"/>
                <a:t>istemeyeceksiniz.</a:t>
              </a:r>
            </a:p>
          </p:txBody>
        </p:sp>
        <p:sp>
          <p:nvSpPr>
            <p:cNvPr id="27" name="Yuvarlatılmış Dikdörtgen 26"/>
            <p:cNvSpPr/>
            <p:nvPr/>
          </p:nvSpPr>
          <p:spPr>
            <a:xfrm>
              <a:off x="5562275" y="4836409"/>
              <a:ext cx="3143169" cy="1333828"/>
            </a:xfrm>
            <a:prstGeom prst="roundRect">
              <a:avLst/>
            </a:prstGeom>
            <a:noFill/>
            <a:ln>
              <a:solidFill>
                <a:srgbClr val="E61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Tree>
    <p:extLst>
      <p:ext uri="{BB962C8B-B14F-4D97-AF65-F5344CB8AC3E}">
        <p14:creationId xmlns:p14="http://schemas.microsoft.com/office/powerpoint/2010/main" val="3064834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250"/>
                                        <p:tgtEl>
                                          <p:spTgt spid="33"/>
                                        </p:tgtEl>
                                      </p:cBhvr>
                                    </p:animEffect>
                                  </p:childTnLst>
                                </p:cTn>
                              </p:par>
                            </p:childTnLst>
                          </p:cTn>
                        </p:par>
                        <p:par>
                          <p:cTn id="17" fill="hold">
                            <p:stCondLst>
                              <p:cond delay="750"/>
                            </p:stCondLst>
                            <p:childTnLst>
                              <p:par>
                                <p:cTn id="18" presetID="10" presetClass="entr" presetSubtype="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250"/>
                                        <p:tgtEl>
                                          <p:spTgt spid="14"/>
                                        </p:tgtEl>
                                      </p:cBhvr>
                                    </p:animEffect>
                                  </p:childTnLst>
                                </p:cTn>
                              </p:par>
                            </p:childTnLst>
                          </p:cTn>
                        </p:par>
                        <p:par>
                          <p:cTn id="21" fill="hold">
                            <p:stCondLst>
                              <p:cond delay="1000"/>
                            </p:stCondLst>
                            <p:childTnLst>
                              <p:par>
                                <p:cTn id="22" presetID="22" presetClass="entr" presetSubtype="1"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up)">
                                      <p:cBhvr>
                                        <p:cTn id="24" dur="250"/>
                                        <p:tgtEl>
                                          <p:spTgt spid="8"/>
                                        </p:tgtEl>
                                      </p:cBhvr>
                                    </p:animEffect>
                                  </p:childTnLst>
                                </p:cTn>
                              </p:par>
                            </p:childTnLst>
                          </p:cTn>
                        </p:par>
                        <p:par>
                          <p:cTn id="25" fill="hold">
                            <p:stCondLst>
                              <p:cond delay="1250"/>
                            </p:stCondLst>
                            <p:childTnLst>
                              <p:par>
                                <p:cTn id="26" presetID="10" presetClass="entr" presetSubtype="0" fill="hold" nodeType="after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250"/>
                                        <p:tgtEl>
                                          <p:spTgt spid="20"/>
                                        </p:tgtEl>
                                      </p:cBhvr>
                                    </p:animEffect>
                                  </p:childTnLst>
                                </p:cTn>
                              </p:par>
                            </p:childTnLst>
                          </p:cTn>
                        </p:par>
                        <p:par>
                          <p:cTn id="29" fill="hold">
                            <p:stCondLst>
                              <p:cond delay="1500"/>
                            </p:stCondLst>
                            <p:childTnLst>
                              <p:par>
                                <p:cTn id="30" presetID="22" presetClass="entr" presetSubtype="4" fill="hold"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250"/>
                                        <p:tgtEl>
                                          <p:spTgt spid="9"/>
                                        </p:tgtEl>
                                      </p:cBhvr>
                                    </p:animEffect>
                                  </p:childTnLst>
                                </p:cTn>
                              </p:par>
                            </p:childTnLst>
                          </p:cTn>
                        </p:par>
                        <p:par>
                          <p:cTn id="33" fill="hold">
                            <p:stCondLst>
                              <p:cond delay="1750"/>
                            </p:stCondLst>
                            <p:childTnLst>
                              <p:par>
                                <p:cTn id="34" presetID="10" presetClass="entr" presetSubtype="0" fill="hold"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250"/>
                                        <p:tgtEl>
                                          <p:spTgt spid="16"/>
                                        </p:tgtEl>
                                      </p:cBhvr>
                                    </p:animEffect>
                                  </p:childTnLst>
                                </p:cTn>
                              </p:par>
                            </p:childTnLst>
                          </p:cTn>
                        </p:par>
                        <p:par>
                          <p:cTn id="37" fill="hold">
                            <p:stCondLst>
                              <p:cond delay="2000"/>
                            </p:stCondLst>
                            <p:childTnLst>
                              <p:par>
                                <p:cTn id="38" presetID="22" presetClass="entr" presetSubtype="1" fill="hold"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up)">
                                      <p:cBhvr>
                                        <p:cTn id="40" dur="250"/>
                                        <p:tgtEl>
                                          <p:spTgt spid="10"/>
                                        </p:tgtEl>
                                      </p:cBhvr>
                                    </p:animEffect>
                                  </p:childTnLst>
                                </p:cTn>
                              </p:par>
                            </p:childTnLst>
                          </p:cTn>
                        </p:par>
                        <p:par>
                          <p:cTn id="41" fill="hold">
                            <p:stCondLst>
                              <p:cond delay="2250"/>
                            </p:stCondLst>
                            <p:childTnLst>
                              <p:par>
                                <p:cTn id="42" presetID="10" presetClass="entr" presetSubtype="0" fill="hold" nodeType="after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250"/>
                                        <p:tgtEl>
                                          <p:spTgt spid="18"/>
                                        </p:tgtEl>
                                      </p:cBhvr>
                                    </p:animEffect>
                                  </p:childTnLst>
                                </p:cTn>
                              </p:par>
                            </p:childTnLst>
                          </p:cTn>
                        </p:par>
                        <p:par>
                          <p:cTn id="45" fill="hold">
                            <p:stCondLst>
                              <p:cond delay="2500"/>
                            </p:stCondLst>
                            <p:childTnLst>
                              <p:par>
                                <p:cTn id="46" presetID="22" presetClass="entr" presetSubtype="2" fill="hold" nodeType="after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wipe(right)">
                                      <p:cBhvr>
                                        <p:cTn id="48" dur="250"/>
                                        <p:tgtEl>
                                          <p:spTgt spid="11"/>
                                        </p:tgtEl>
                                      </p:cBhvr>
                                    </p:animEffect>
                                  </p:childTnLst>
                                </p:cTn>
                              </p:par>
                            </p:childTnLst>
                          </p:cTn>
                        </p:par>
                        <p:par>
                          <p:cTn id="49" fill="hold">
                            <p:stCondLst>
                              <p:cond delay="2750"/>
                            </p:stCondLst>
                            <p:childTnLst>
                              <p:par>
                                <p:cTn id="50" presetID="10" presetClass="entr" presetSubtype="0" fill="hold" nodeType="after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3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1">
            <a:blip r:embed="rId3">
              <a:alphaModFix amt="92000"/>
            </a:blip>
            <a:srcRect/>
            <a:stretch>
              <a:fillRect l="-61000" r="-54000" b="-1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475846"/>
            <a:ext cx="7270784" cy="1015663"/>
          </a:xfrm>
          <a:prstGeom prst="rect">
            <a:avLst/>
          </a:prstGeom>
          <a:noFill/>
        </p:spPr>
        <p:txBody>
          <a:bodyPr wrap="square" rtlCol="0">
            <a:spAutoFit/>
          </a:bodyPr>
          <a:lstStyle/>
          <a:p>
            <a:r>
              <a:rPr lang="tr-TR" sz="6000" b="1" dirty="0"/>
              <a:t>Uyku</a:t>
            </a:r>
          </a:p>
        </p:txBody>
      </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5" name="Grup 24"/>
          <p:cNvGrpSpPr/>
          <p:nvPr/>
        </p:nvGrpSpPr>
        <p:grpSpPr>
          <a:xfrm>
            <a:off x="356650" y="1980742"/>
            <a:ext cx="7482168" cy="1477328"/>
            <a:chOff x="554927" y="1881525"/>
            <a:chExt cx="7482168" cy="1477328"/>
          </a:xfrm>
        </p:grpSpPr>
        <p:sp>
          <p:nvSpPr>
            <p:cNvPr id="26" name="Metin kutusu 25"/>
            <p:cNvSpPr txBox="1"/>
            <p:nvPr/>
          </p:nvSpPr>
          <p:spPr>
            <a:xfrm>
              <a:off x="746177" y="1881525"/>
              <a:ext cx="7290918" cy="1477328"/>
            </a:xfrm>
            <a:prstGeom prst="rect">
              <a:avLst/>
            </a:prstGeom>
            <a:noFill/>
          </p:spPr>
          <p:txBody>
            <a:bodyPr wrap="square" rtlCol="0">
              <a:spAutoFit/>
            </a:bodyPr>
            <a:lstStyle/>
            <a:p>
              <a:r>
                <a:rPr lang="tr-TR" dirty="0">
                  <a:solidFill>
                    <a:srgbClr val="575757"/>
                  </a:solidFill>
                </a:rPr>
                <a:t>Herkes için geçerli olan sabit bir uyku süresi yoktur. Bu süre kişiden</a:t>
              </a:r>
            </a:p>
            <a:p>
              <a:r>
                <a:rPr lang="tr-TR" dirty="0">
                  <a:solidFill>
                    <a:srgbClr val="575757"/>
                  </a:solidFill>
                </a:rPr>
                <a:t>kişiye, bünyeden bünyeye farklılık gösterebilir. Ancak insanların büyük</a:t>
              </a:r>
            </a:p>
            <a:p>
              <a:r>
                <a:rPr lang="tr-TR" dirty="0">
                  <a:solidFill>
                    <a:srgbClr val="575757"/>
                  </a:solidFill>
                </a:rPr>
                <a:t>bir bölümü için ortalama uyku süresi </a:t>
              </a:r>
              <a:r>
                <a:rPr lang="tr-TR" b="1" dirty="0">
                  <a:solidFill>
                    <a:srgbClr val="575757"/>
                  </a:solidFill>
                </a:rPr>
                <a:t>6-8</a:t>
              </a:r>
              <a:r>
                <a:rPr lang="tr-TR" dirty="0">
                  <a:solidFill>
                    <a:srgbClr val="575757"/>
                  </a:solidFill>
                </a:rPr>
                <a:t> saattir. Bununla beraber</a:t>
              </a:r>
            </a:p>
            <a:p>
              <a:r>
                <a:rPr lang="tr-TR" dirty="0">
                  <a:solidFill>
                    <a:srgbClr val="575757"/>
                  </a:solidFill>
                </a:rPr>
                <a:t>insan, hayatının farklı evrelerinde daha az veya daha çok</a:t>
              </a:r>
            </a:p>
            <a:p>
              <a:r>
                <a:rPr lang="tr-TR" dirty="0">
                  <a:solidFill>
                    <a:srgbClr val="575757"/>
                  </a:solidFill>
                </a:rPr>
                <a:t>uykuya ihtiyaç duyabilir.</a:t>
              </a:r>
            </a:p>
          </p:txBody>
        </p:sp>
        <p:pic>
          <p:nvPicPr>
            <p:cNvPr id="29" name="Resim 28"/>
            <p:cNvPicPr>
              <a:picLocks noChangeAspect="1"/>
            </p:cNvPicPr>
            <p:nvPr/>
          </p:nvPicPr>
          <p:blipFill>
            <a:blip r:embed="rId4"/>
            <a:stretch>
              <a:fillRect/>
            </a:stretch>
          </p:blipFill>
          <p:spPr>
            <a:xfrm>
              <a:off x="554927" y="1991580"/>
              <a:ext cx="191250" cy="180000"/>
            </a:xfrm>
            <a:prstGeom prst="rect">
              <a:avLst/>
            </a:prstGeom>
          </p:spPr>
        </p:pic>
      </p:grpSp>
      <p:grpSp>
        <p:nvGrpSpPr>
          <p:cNvPr id="16" name="Grup 15"/>
          <p:cNvGrpSpPr/>
          <p:nvPr/>
        </p:nvGrpSpPr>
        <p:grpSpPr>
          <a:xfrm>
            <a:off x="356650" y="3584372"/>
            <a:ext cx="7482168" cy="1200329"/>
            <a:chOff x="554927" y="1881525"/>
            <a:chExt cx="7482168" cy="1200329"/>
          </a:xfrm>
        </p:grpSpPr>
        <p:sp>
          <p:nvSpPr>
            <p:cNvPr id="17" name="Metin kutusu 16"/>
            <p:cNvSpPr txBox="1"/>
            <p:nvPr/>
          </p:nvSpPr>
          <p:spPr>
            <a:xfrm>
              <a:off x="746177" y="1881525"/>
              <a:ext cx="7290918" cy="1200329"/>
            </a:xfrm>
            <a:prstGeom prst="rect">
              <a:avLst/>
            </a:prstGeom>
            <a:noFill/>
          </p:spPr>
          <p:txBody>
            <a:bodyPr wrap="square" rtlCol="0">
              <a:spAutoFit/>
            </a:bodyPr>
            <a:lstStyle/>
            <a:p>
              <a:r>
                <a:rPr lang="tr-TR" dirty="0">
                  <a:solidFill>
                    <a:srgbClr val="575757"/>
                  </a:solidFill>
                </a:rPr>
                <a:t>Gereğinden az veya çok uyumak sağlık açısından sakıncalıdır. Yaşam</a:t>
              </a:r>
            </a:p>
            <a:p>
              <a:r>
                <a:rPr lang="tr-TR" dirty="0">
                  <a:solidFill>
                    <a:srgbClr val="575757"/>
                  </a:solidFill>
                </a:rPr>
                <a:t>biçimi yeterli uykuya izin verecek şekilde planlanmalıdır. Uyku saatleri</a:t>
              </a:r>
            </a:p>
            <a:p>
              <a:r>
                <a:rPr lang="tr-TR" dirty="0">
                  <a:solidFill>
                    <a:srgbClr val="575757"/>
                  </a:solidFill>
                </a:rPr>
                <a:t>günlük işlere göre düzenlenebilir. Ancak ideal olanın gece uykusu</a:t>
              </a:r>
            </a:p>
            <a:p>
              <a:r>
                <a:rPr lang="tr-TR" dirty="0">
                  <a:solidFill>
                    <a:srgbClr val="575757"/>
                  </a:solidFill>
                </a:rPr>
                <a:t>olduğu unutulmamalıdır.</a:t>
              </a:r>
            </a:p>
          </p:txBody>
        </p:sp>
        <p:pic>
          <p:nvPicPr>
            <p:cNvPr id="18" name="Resim 17"/>
            <p:cNvPicPr>
              <a:picLocks noChangeAspect="1"/>
            </p:cNvPicPr>
            <p:nvPr/>
          </p:nvPicPr>
          <p:blipFill>
            <a:blip r:embed="rId4"/>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3292269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anim calcmode="lin" valueType="num">
                                      <p:cBhvr additive="base">
                                        <p:cTn id="16" dur="250" fill="hold"/>
                                        <p:tgtEl>
                                          <p:spTgt spid="27"/>
                                        </p:tgtEl>
                                        <p:attrNameLst>
                                          <p:attrName>ppt_x</p:attrName>
                                        </p:attrNameLst>
                                      </p:cBhvr>
                                      <p:tavLst>
                                        <p:tav tm="0">
                                          <p:val>
                                            <p:strVal val="1+#ppt_w/2"/>
                                          </p:val>
                                        </p:tav>
                                        <p:tav tm="100000">
                                          <p:val>
                                            <p:strVal val="#ppt_x"/>
                                          </p:val>
                                        </p:tav>
                                      </p:tavLst>
                                    </p:anim>
                                    <p:anim calcmode="lin" valueType="num">
                                      <p:cBhvr additive="base">
                                        <p:cTn id="17" dur="250" fill="hold"/>
                                        <p:tgtEl>
                                          <p:spTgt spid="27"/>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25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250" fill="hold"/>
                                        <p:tgtEl>
                                          <p:spTgt spid="28"/>
                                        </p:tgtEl>
                                        <p:attrNameLst>
                                          <p:attrName>ppt_x</p:attrName>
                                        </p:attrNameLst>
                                      </p:cBhvr>
                                      <p:tavLst>
                                        <p:tav tm="0">
                                          <p:val>
                                            <p:strVal val="1+#ppt_w/2"/>
                                          </p:val>
                                        </p:tav>
                                        <p:tav tm="100000">
                                          <p:val>
                                            <p:strVal val="#ppt_x"/>
                                          </p:val>
                                        </p:tav>
                                      </p:tavLst>
                                    </p:anim>
                                    <p:anim calcmode="lin" valueType="num">
                                      <p:cBhvr additive="base">
                                        <p:cTn id="21" dur="250" fill="hold"/>
                                        <p:tgtEl>
                                          <p:spTgt spid="28"/>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250"/>
                                        <p:tgtEl>
                                          <p:spTgt spid="25"/>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4" grpId="0"/>
      <p:bldP spid="2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up 26"/>
          <p:cNvGrpSpPr/>
          <p:nvPr/>
        </p:nvGrpSpPr>
        <p:grpSpPr>
          <a:xfrm>
            <a:off x="6635700" y="3121026"/>
            <a:ext cx="2058165" cy="2123588"/>
            <a:chOff x="2719388" y="3125788"/>
            <a:chExt cx="1847850" cy="1906588"/>
          </a:xfrm>
        </p:grpSpPr>
        <p:grpSp>
          <p:nvGrpSpPr>
            <p:cNvPr id="32" name="Grup 31"/>
            <p:cNvGrpSpPr/>
            <p:nvPr/>
          </p:nvGrpSpPr>
          <p:grpSpPr>
            <a:xfrm>
              <a:off x="2719388" y="3125788"/>
              <a:ext cx="1847850" cy="1906588"/>
              <a:chOff x="2719388" y="3125788"/>
              <a:chExt cx="1847850" cy="1906588"/>
            </a:xfrm>
          </p:grpSpPr>
          <p:sp>
            <p:nvSpPr>
              <p:cNvPr id="34" name="Freeform 5"/>
              <p:cNvSpPr>
                <a:spLocks/>
              </p:cNvSpPr>
              <p:nvPr/>
            </p:nvSpPr>
            <p:spPr bwMode="auto">
              <a:xfrm>
                <a:off x="2768600" y="3187701"/>
                <a:ext cx="1712913" cy="1773238"/>
              </a:xfrm>
              <a:custGeom>
                <a:avLst/>
                <a:gdLst>
                  <a:gd name="T0" fmla="*/ 0 w 556"/>
                  <a:gd name="T1" fmla="*/ 361 h 575"/>
                  <a:gd name="T2" fmla="*/ 73 w 556"/>
                  <a:gd name="T3" fmla="*/ 288 h 575"/>
                  <a:gd name="T4" fmla="*/ 72 w 556"/>
                  <a:gd name="T5" fmla="*/ 280 h 575"/>
                  <a:gd name="T6" fmla="*/ 5 w 556"/>
                  <a:gd name="T7" fmla="*/ 213 h 575"/>
                  <a:gd name="T8" fmla="*/ 1 w 556"/>
                  <a:gd name="T9" fmla="*/ 208 h 575"/>
                  <a:gd name="T10" fmla="*/ 3 w 556"/>
                  <a:gd name="T11" fmla="*/ 196 h 575"/>
                  <a:gd name="T12" fmla="*/ 67 w 556"/>
                  <a:gd name="T13" fmla="*/ 89 h 575"/>
                  <a:gd name="T14" fmla="*/ 177 w 556"/>
                  <a:gd name="T15" fmla="*/ 18 h 575"/>
                  <a:gd name="T16" fmla="*/ 250 w 556"/>
                  <a:gd name="T17" fmla="*/ 3 h 575"/>
                  <a:gd name="T18" fmla="*/ 334 w 556"/>
                  <a:gd name="T19" fmla="*/ 9 h 575"/>
                  <a:gd name="T20" fmla="*/ 450 w 556"/>
                  <a:gd name="T21" fmla="*/ 65 h 575"/>
                  <a:gd name="T22" fmla="*/ 540 w 556"/>
                  <a:gd name="T23" fmla="*/ 197 h 575"/>
                  <a:gd name="T24" fmla="*/ 554 w 556"/>
                  <a:gd name="T25" fmla="*/ 298 h 575"/>
                  <a:gd name="T26" fmla="*/ 484 w 556"/>
                  <a:gd name="T27" fmla="*/ 470 h 575"/>
                  <a:gd name="T28" fmla="*/ 309 w 556"/>
                  <a:gd name="T29" fmla="*/ 564 h 575"/>
                  <a:gd name="T30" fmla="*/ 89 w 556"/>
                  <a:gd name="T31" fmla="*/ 500 h 575"/>
                  <a:gd name="T32" fmla="*/ 1 w 556"/>
                  <a:gd name="T33" fmla="*/ 366 h 575"/>
                  <a:gd name="T34" fmla="*/ 0 w 556"/>
                  <a:gd name="T35" fmla="*/ 361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6" h="575">
                    <a:moveTo>
                      <a:pt x="0" y="361"/>
                    </a:moveTo>
                    <a:cubicBezTo>
                      <a:pt x="24" y="337"/>
                      <a:pt x="48" y="312"/>
                      <a:pt x="73" y="288"/>
                    </a:cubicBezTo>
                    <a:cubicBezTo>
                      <a:pt x="77" y="284"/>
                      <a:pt x="75" y="283"/>
                      <a:pt x="72" y="280"/>
                    </a:cubicBezTo>
                    <a:cubicBezTo>
                      <a:pt x="50" y="258"/>
                      <a:pt x="28" y="235"/>
                      <a:pt x="5" y="213"/>
                    </a:cubicBezTo>
                    <a:cubicBezTo>
                      <a:pt x="4" y="211"/>
                      <a:pt x="2" y="210"/>
                      <a:pt x="1" y="208"/>
                    </a:cubicBezTo>
                    <a:cubicBezTo>
                      <a:pt x="0" y="204"/>
                      <a:pt x="1" y="200"/>
                      <a:pt x="3" y="196"/>
                    </a:cubicBezTo>
                    <a:cubicBezTo>
                      <a:pt x="16" y="156"/>
                      <a:pt x="37" y="120"/>
                      <a:pt x="67" y="89"/>
                    </a:cubicBezTo>
                    <a:cubicBezTo>
                      <a:pt x="98" y="57"/>
                      <a:pt x="135" y="33"/>
                      <a:pt x="177" y="18"/>
                    </a:cubicBezTo>
                    <a:cubicBezTo>
                      <a:pt x="200" y="9"/>
                      <a:pt x="225" y="5"/>
                      <a:pt x="250" y="3"/>
                    </a:cubicBezTo>
                    <a:cubicBezTo>
                      <a:pt x="279" y="0"/>
                      <a:pt x="307" y="3"/>
                      <a:pt x="334" y="9"/>
                    </a:cubicBezTo>
                    <a:cubicBezTo>
                      <a:pt x="377" y="18"/>
                      <a:pt x="416" y="37"/>
                      <a:pt x="450" y="65"/>
                    </a:cubicBezTo>
                    <a:cubicBezTo>
                      <a:pt x="493" y="100"/>
                      <a:pt x="523" y="144"/>
                      <a:pt x="540" y="197"/>
                    </a:cubicBezTo>
                    <a:cubicBezTo>
                      <a:pt x="551" y="230"/>
                      <a:pt x="556" y="263"/>
                      <a:pt x="554" y="298"/>
                    </a:cubicBezTo>
                    <a:cubicBezTo>
                      <a:pt x="551" y="363"/>
                      <a:pt x="528" y="421"/>
                      <a:pt x="484" y="470"/>
                    </a:cubicBezTo>
                    <a:cubicBezTo>
                      <a:pt x="438" y="523"/>
                      <a:pt x="379" y="556"/>
                      <a:pt x="309" y="564"/>
                    </a:cubicBezTo>
                    <a:cubicBezTo>
                      <a:pt x="226" y="575"/>
                      <a:pt x="153" y="553"/>
                      <a:pt x="89" y="500"/>
                    </a:cubicBezTo>
                    <a:cubicBezTo>
                      <a:pt x="46" y="464"/>
                      <a:pt x="17" y="419"/>
                      <a:pt x="1" y="366"/>
                    </a:cubicBezTo>
                    <a:cubicBezTo>
                      <a:pt x="0" y="364"/>
                      <a:pt x="0" y="363"/>
                      <a:pt x="0" y="361"/>
                    </a:cubicBezTo>
                    <a:close/>
                  </a:path>
                </a:pathLst>
              </a:custGeom>
              <a:solidFill>
                <a:srgbClr val="EDF2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35" name="Freeform 7"/>
              <p:cNvSpPr>
                <a:spLocks/>
              </p:cNvSpPr>
              <p:nvPr/>
            </p:nvSpPr>
            <p:spPr bwMode="auto">
              <a:xfrm>
                <a:off x="2719388" y="3125788"/>
                <a:ext cx="1847850" cy="1906588"/>
              </a:xfrm>
              <a:custGeom>
                <a:avLst/>
                <a:gdLst>
                  <a:gd name="T0" fmla="*/ 16 w 600"/>
                  <a:gd name="T1" fmla="*/ 381 h 618"/>
                  <a:gd name="T2" fmla="*/ 19 w 600"/>
                  <a:gd name="T3" fmla="*/ 386 h 618"/>
                  <a:gd name="T4" fmla="*/ 231 w 600"/>
                  <a:gd name="T5" fmla="*/ 579 h 618"/>
                  <a:gd name="T6" fmla="*/ 556 w 600"/>
                  <a:gd name="T7" fmla="*/ 389 h 618"/>
                  <a:gd name="T8" fmla="*/ 470 w 600"/>
                  <a:gd name="T9" fmla="*/ 91 h 618"/>
                  <a:gd name="T10" fmla="*/ 322 w 600"/>
                  <a:gd name="T11" fmla="*/ 26 h 618"/>
                  <a:gd name="T12" fmla="*/ 19 w 600"/>
                  <a:gd name="T13" fmla="*/ 222 h 618"/>
                  <a:gd name="T14" fmla="*/ 17 w 600"/>
                  <a:gd name="T15" fmla="*/ 228 h 618"/>
                  <a:gd name="T16" fmla="*/ 10 w 600"/>
                  <a:gd name="T17" fmla="*/ 221 h 618"/>
                  <a:gd name="T18" fmla="*/ 5 w 600"/>
                  <a:gd name="T19" fmla="*/ 198 h 618"/>
                  <a:gd name="T20" fmla="*/ 169 w 600"/>
                  <a:gd name="T21" fmla="*/ 27 h 618"/>
                  <a:gd name="T22" fmla="*/ 310 w 600"/>
                  <a:gd name="T23" fmla="*/ 4 h 618"/>
                  <a:gd name="T24" fmla="*/ 479 w 600"/>
                  <a:gd name="T25" fmla="*/ 71 h 618"/>
                  <a:gd name="T26" fmla="*/ 584 w 600"/>
                  <a:gd name="T27" fmla="*/ 250 h 618"/>
                  <a:gd name="T28" fmla="*/ 520 w 600"/>
                  <a:gd name="T29" fmla="*/ 496 h 618"/>
                  <a:gd name="T30" fmla="*/ 336 w 600"/>
                  <a:gd name="T31" fmla="*/ 602 h 618"/>
                  <a:gd name="T32" fmla="*/ 65 w 600"/>
                  <a:gd name="T33" fmla="*/ 508 h 618"/>
                  <a:gd name="T34" fmla="*/ 2 w 600"/>
                  <a:gd name="T35" fmla="*/ 403 h 618"/>
                  <a:gd name="T36" fmla="*/ 5 w 600"/>
                  <a:gd name="T37" fmla="*/ 392 h 618"/>
                  <a:gd name="T38" fmla="*/ 16 w 600"/>
                  <a:gd name="T39" fmla="*/ 381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0" h="618">
                    <a:moveTo>
                      <a:pt x="16" y="381"/>
                    </a:moveTo>
                    <a:cubicBezTo>
                      <a:pt x="18" y="382"/>
                      <a:pt x="18" y="384"/>
                      <a:pt x="19" y="386"/>
                    </a:cubicBezTo>
                    <a:cubicBezTo>
                      <a:pt x="54" y="490"/>
                      <a:pt x="124" y="556"/>
                      <a:pt x="231" y="579"/>
                    </a:cubicBezTo>
                    <a:cubicBezTo>
                      <a:pt x="372" y="610"/>
                      <a:pt x="512" y="526"/>
                      <a:pt x="556" y="389"/>
                    </a:cubicBezTo>
                    <a:cubicBezTo>
                      <a:pt x="590" y="281"/>
                      <a:pt x="556" y="164"/>
                      <a:pt x="470" y="91"/>
                    </a:cubicBezTo>
                    <a:cubicBezTo>
                      <a:pt x="427" y="54"/>
                      <a:pt x="378" y="33"/>
                      <a:pt x="322" y="26"/>
                    </a:cubicBezTo>
                    <a:cubicBezTo>
                      <a:pt x="187" y="8"/>
                      <a:pt x="58" y="92"/>
                      <a:pt x="19" y="222"/>
                    </a:cubicBezTo>
                    <a:cubicBezTo>
                      <a:pt x="18" y="224"/>
                      <a:pt x="17" y="226"/>
                      <a:pt x="17" y="228"/>
                    </a:cubicBezTo>
                    <a:cubicBezTo>
                      <a:pt x="14" y="226"/>
                      <a:pt x="12" y="223"/>
                      <a:pt x="10" y="221"/>
                    </a:cubicBezTo>
                    <a:cubicBezTo>
                      <a:pt x="0" y="215"/>
                      <a:pt x="1" y="208"/>
                      <a:pt x="5" y="198"/>
                    </a:cubicBezTo>
                    <a:cubicBezTo>
                      <a:pt x="36" y="119"/>
                      <a:pt x="91" y="61"/>
                      <a:pt x="169" y="27"/>
                    </a:cubicBezTo>
                    <a:cubicBezTo>
                      <a:pt x="214" y="7"/>
                      <a:pt x="261" y="0"/>
                      <a:pt x="310" y="4"/>
                    </a:cubicBezTo>
                    <a:cubicBezTo>
                      <a:pt x="373" y="9"/>
                      <a:pt x="430" y="31"/>
                      <a:pt x="479" y="71"/>
                    </a:cubicBezTo>
                    <a:cubicBezTo>
                      <a:pt x="535" y="118"/>
                      <a:pt x="571" y="178"/>
                      <a:pt x="584" y="250"/>
                    </a:cubicBezTo>
                    <a:cubicBezTo>
                      <a:pt x="600" y="342"/>
                      <a:pt x="579" y="424"/>
                      <a:pt x="520" y="496"/>
                    </a:cubicBezTo>
                    <a:cubicBezTo>
                      <a:pt x="473" y="555"/>
                      <a:pt x="411" y="591"/>
                      <a:pt x="336" y="602"/>
                    </a:cubicBezTo>
                    <a:cubicBezTo>
                      <a:pt x="230" y="618"/>
                      <a:pt x="139" y="586"/>
                      <a:pt x="65" y="508"/>
                    </a:cubicBezTo>
                    <a:cubicBezTo>
                      <a:pt x="36" y="478"/>
                      <a:pt x="16" y="442"/>
                      <a:pt x="2" y="403"/>
                    </a:cubicBezTo>
                    <a:cubicBezTo>
                      <a:pt x="1" y="398"/>
                      <a:pt x="1" y="395"/>
                      <a:pt x="5" y="392"/>
                    </a:cubicBezTo>
                    <a:cubicBezTo>
                      <a:pt x="9" y="389"/>
                      <a:pt x="12" y="385"/>
                      <a:pt x="16" y="381"/>
                    </a:cubicBezTo>
                    <a:close/>
                  </a:path>
                </a:pathLst>
              </a:custGeom>
              <a:solidFill>
                <a:srgbClr val="E61F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sp>
          <p:nvSpPr>
            <p:cNvPr id="33" name="Dikdörtgen 32"/>
            <p:cNvSpPr/>
            <p:nvPr/>
          </p:nvSpPr>
          <p:spPr>
            <a:xfrm>
              <a:off x="3295928" y="3751260"/>
              <a:ext cx="847540" cy="646331"/>
            </a:xfrm>
            <a:prstGeom prst="rect">
              <a:avLst/>
            </a:prstGeom>
          </p:spPr>
          <p:txBody>
            <a:bodyPr wrap="none">
              <a:spAutoFit/>
            </a:bodyPr>
            <a:lstStyle/>
            <a:p>
              <a:pPr algn="ctr"/>
              <a:r>
                <a:rPr lang="tr-TR" dirty="0">
                  <a:solidFill>
                    <a:srgbClr val="575757"/>
                  </a:solidFill>
                </a:rPr>
                <a:t>Sağlıklı</a:t>
              </a:r>
            </a:p>
            <a:p>
              <a:pPr algn="ctr"/>
              <a:r>
                <a:rPr lang="tr-TR" dirty="0">
                  <a:solidFill>
                    <a:srgbClr val="575757"/>
                  </a:solidFill>
                </a:rPr>
                <a:t>kalmak</a:t>
              </a:r>
              <a:endParaRPr lang="tr-TR" dirty="0"/>
            </a:p>
          </p:txBody>
        </p:sp>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481179"/>
            <a:ext cx="4896149" cy="1015663"/>
          </a:xfrm>
          <a:prstGeom prst="rect">
            <a:avLst/>
          </a:prstGeom>
          <a:noFill/>
        </p:spPr>
        <p:txBody>
          <a:bodyPr wrap="none" rtlCol="0">
            <a:spAutoFit/>
          </a:bodyPr>
          <a:lstStyle/>
          <a:p>
            <a:r>
              <a:rPr lang="tr-TR" sz="6000" b="1" dirty="0"/>
              <a:t>Sağlıklı kalmak</a:t>
            </a:r>
          </a:p>
        </p:txBody>
      </p:sp>
      <p:grpSp>
        <p:nvGrpSpPr>
          <p:cNvPr id="29" name="Grup 28"/>
          <p:cNvGrpSpPr/>
          <p:nvPr/>
        </p:nvGrpSpPr>
        <p:grpSpPr>
          <a:xfrm>
            <a:off x="554927" y="1550999"/>
            <a:ext cx="6953166" cy="1323439"/>
            <a:chOff x="554927" y="1881525"/>
            <a:chExt cx="6953166" cy="1323439"/>
          </a:xfrm>
        </p:grpSpPr>
        <p:sp>
          <p:nvSpPr>
            <p:cNvPr id="30" name="Metin kutusu 29"/>
            <p:cNvSpPr txBox="1"/>
            <p:nvPr/>
          </p:nvSpPr>
          <p:spPr>
            <a:xfrm>
              <a:off x="746177" y="1881525"/>
              <a:ext cx="6761916" cy="1323439"/>
            </a:xfrm>
            <a:prstGeom prst="rect">
              <a:avLst/>
            </a:prstGeom>
            <a:noFill/>
          </p:spPr>
          <p:txBody>
            <a:bodyPr wrap="none" rtlCol="0">
              <a:spAutoFit/>
            </a:bodyPr>
            <a:lstStyle/>
            <a:p>
              <a:r>
                <a:rPr lang="tr-TR" sz="2000" dirty="0">
                  <a:solidFill>
                    <a:srgbClr val="575757"/>
                  </a:solidFill>
                </a:rPr>
                <a:t>Vücudun çeşitli sistem ve yapıları doğal denge hâlini sürdürmek</a:t>
              </a:r>
            </a:p>
            <a:p>
              <a:r>
                <a:rPr lang="tr-TR" sz="2000" dirty="0">
                  <a:solidFill>
                    <a:srgbClr val="575757"/>
                  </a:solidFill>
                </a:rPr>
                <a:t>üzere sağlığı olumsuz etkileyen faktörlere karşı koymaya çalışır.</a:t>
              </a:r>
            </a:p>
            <a:p>
              <a:r>
                <a:rPr lang="tr-TR" sz="2000" dirty="0">
                  <a:solidFill>
                    <a:srgbClr val="575757"/>
                  </a:solidFill>
                </a:rPr>
                <a:t>Bu sistem ve yapıların yanı sıra insanın kendisinin de bilinçli</a:t>
              </a:r>
            </a:p>
            <a:p>
              <a:r>
                <a:rPr lang="tr-TR" sz="2000" dirty="0">
                  <a:solidFill>
                    <a:srgbClr val="575757"/>
                  </a:solidFill>
                </a:rPr>
                <a:t>bir gayret göstermesi gerekir. </a:t>
              </a:r>
            </a:p>
          </p:txBody>
        </p:sp>
        <p:pic>
          <p:nvPicPr>
            <p:cNvPr id="31" name="Resim 30"/>
            <p:cNvPicPr>
              <a:picLocks noChangeAspect="1"/>
            </p:cNvPicPr>
            <p:nvPr/>
          </p:nvPicPr>
          <p:blipFill>
            <a:blip r:embed="rId3"/>
            <a:stretch>
              <a:fillRect/>
            </a:stretch>
          </p:blipFill>
          <p:spPr>
            <a:xfrm>
              <a:off x="554927" y="1991580"/>
              <a:ext cx="191250" cy="180000"/>
            </a:xfrm>
            <a:prstGeom prst="rect">
              <a:avLst/>
            </a:prstGeom>
          </p:spPr>
        </p:pic>
      </p:grpSp>
      <p:grpSp>
        <p:nvGrpSpPr>
          <p:cNvPr id="36" name="Grup 35"/>
          <p:cNvGrpSpPr/>
          <p:nvPr/>
        </p:nvGrpSpPr>
        <p:grpSpPr>
          <a:xfrm>
            <a:off x="4683349" y="3070226"/>
            <a:ext cx="2581547" cy="2141270"/>
            <a:chOff x="660400" y="3070226"/>
            <a:chExt cx="2317750" cy="1922463"/>
          </a:xfrm>
        </p:grpSpPr>
        <p:grpSp>
          <p:nvGrpSpPr>
            <p:cNvPr id="37" name="Grup 36"/>
            <p:cNvGrpSpPr/>
            <p:nvPr/>
          </p:nvGrpSpPr>
          <p:grpSpPr>
            <a:xfrm>
              <a:off x="660400" y="3070226"/>
              <a:ext cx="2317750" cy="1922463"/>
              <a:chOff x="660400" y="3070226"/>
              <a:chExt cx="2317750" cy="1922463"/>
            </a:xfrm>
          </p:grpSpPr>
          <p:sp>
            <p:nvSpPr>
              <p:cNvPr id="39" name="Freeform 6"/>
              <p:cNvSpPr>
                <a:spLocks/>
              </p:cNvSpPr>
              <p:nvPr/>
            </p:nvSpPr>
            <p:spPr bwMode="auto">
              <a:xfrm>
                <a:off x="660400" y="3070226"/>
                <a:ext cx="2317750" cy="1922463"/>
              </a:xfrm>
              <a:custGeom>
                <a:avLst/>
                <a:gdLst>
                  <a:gd name="T0" fmla="*/ 332 w 753"/>
                  <a:gd name="T1" fmla="*/ 623 h 623"/>
                  <a:gd name="T2" fmla="*/ 35 w 753"/>
                  <a:gd name="T3" fmla="*/ 393 h 623"/>
                  <a:gd name="T4" fmla="*/ 215 w 753"/>
                  <a:gd name="T5" fmla="*/ 43 h 623"/>
                  <a:gd name="T6" fmla="*/ 523 w 753"/>
                  <a:gd name="T7" fmla="*/ 93 h 623"/>
                  <a:gd name="T8" fmla="*/ 544 w 753"/>
                  <a:gd name="T9" fmla="*/ 112 h 623"/>
                  <a:gd name="T10" fmla="*/ 681 w 753"/>
                  <a:gd name="T11" fmla="*/ 249 h 623"/>
                  <a:gd name="T12" fmla="*/ 750 w 753"/>
                  <a:gd name="T13" fmla="*/ 319 h 623"/>
                  <a:gd name="T14" fmla="*/ 750 w 753"/>
                  <a:gd name="T15" fmla="*/ 326 h 623"/>
                  <a:gd name="T16" fmla="*/ 533 w 753"/>
                  <a:gd name="T17" fmla="*/ 542 h 623"/>
                  <a:gd name="T18" fmla="*/ 379 w 753"/>
                  <a:gd name="T19" fmla="*/ 619 h 623"/>
                  <a:gd name="T20" fmla="*/ 332 w 753"/>
                  <a:gd name="T21" fmla="*/ 623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3" h="623">
                    <a:moveTo>
                      <a:pt x="332" y="623"/>
                    </a:moveTo>
                    <a:cubicBezTo>
                      <a:pt x="188" y="623"/>
                      <a:pt x="68" y="528"/>
                      <a:pt x="35" y="393"/>
                    </a:cubicBezTo>
                    <a:cubicBezTo>
                      <a:pt x="0" y="248"/>
                      <a:pt x="76" y="98"/>
                      <a:pt x="215" y="43"/>
                    </a:cubicBezTo>
                    <a:cubicBezTo>
                      <a:pt x="326" y="0"/>
                      <a:pt x="430" y="18"/>
                      <a:pt x="523" y="93"/>
                    </a:cubicBezTo>
                    <a:cubicBezTo>
                      <a:pt x="530" y="99"/>
                      <a:pt x="537" y="106"/>
                      <a:pt x="544" y="112"/>
                    </a:cubicBezTo>
                    <a:cubicBezTo>
                      <a:pt x="590" y="158"/>
                      <a:pt x="636" y="204"/>
                      <a:pt x="681" y="249"/>
                    </a:cubicBezTo>
                    <a:cubicBezTo>
                      <a:pt x="704" y="272"/>
                      <a:pt x="727" y="296"/>
                      <a:pt x="750" y="319"/>
                    </a:cubicBezTo>
                    <a:cubicBezTo>
                      <a:pt x="753" y="322"/>
                      <a:pt x="753" y="323"/>
                      <a:pt x="750" y="326"/>
                    </a:cubicBezTo>
                    <a:cubicBezTo>
                      <a:pt x="678" y="398"/>
                      <a:pt x="606" y="471"/>
                      <a:pt x="533" y="542"/>
                    </a:cubicBezTo>
                    <a:cubicBezTo>
                      <a:pt x="490" y="584"/>
                      <a:pt x="438" y="609"/>
                      <a:pt x="379" y="619"/>
                    </a:cubicBezTo>
                    <a:cubicBezTo>
                      <a:pt x="362" y="622"/>
                      <a:pt x="345" y="623"/>
                      <a:pt x="332" y="623"/>
                    </a:cubicBezTo>
                    <a:close/>
                  </a:path>
                </a:pathLst>
              </a:custGeom>
              <a:solidFill>
                <a:srgbClr val="E61F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40" name="Freeform 8"/>
              <p:cNvSpPr>
                <a:spLocks/>
              </p:cNvSpPr>
              <p:nvPr/>
            </p:nvSpPr>
            <p:spPr bwMode="auto">
              <a:xfrm>
                <a:off x="804863" y="3197226"/>
                <a:ext cx="1730375" cy="1733550"/>
              </a:xfrm>
              <a:custGeom>
                <a:avLst/>
                <a:gdLst>
                  <a:gd name="T0" fmla="*/ 562 w 562"/>
                  <a:gd name="T1" fmla="*/ 281 h 562"/>
                  <a:gd name="T2" fmla="*/ 281 w 562"/>
                  <a:gd name="T3" fmla="*/ 562 h 562"/>
                  <a:gd name="T4" fmla="*/ 0 w 562"/>
                  <a:gd name="T5" fmla="*/ 281 h 562"/>
                  <a:gd name="T6" fmla="*/ 282 w 562"/>
                  <a:gd name="T7" fmla="*/ 0 h 562"/>
                  <a:gd name="T8" fmla="*/ 562 w 562"/>
                  <a:gd name="T9" fmla="*/ 281 h 562"/>
                </a:gdLst>
                <a:ahLst/>
                <a:cxnLst>
                  <a:cxn ang="0">
                    <a:pos x="T0" y="T1"/>
                  </a:cxn>
                  <a:cxn ang="0">
                    <a:pos x="T2" y="T3"/>
                  </a:cxn>
                  <a:cxn ang="0">
                    <a:pos x="T4" y="T5"/>
                  </a:cxn>
                  <a:cxn ang="0">
                    <a:pos x="T6" y="T7"/>
                  </a:cxn>
                  <a:cxn ang="0">
                    <a:pos x="T8" y="T9"/>
                  </a:cxn>
                </a:cxnLst>
                <a:rect l="0" t="0" r="r" b="b"/>
                <a:pathLst>
                  <a:path w="562" h="562">
                    <a:moveTo>
                      <a:pt x="562" y="281"/>
                    </a:moveTo>
                    <a:cubicBezTo>
                      <a:pt x="562" y="436"/>
                      <a:pt x="437" y="562"/>
                      <a:pt x="281" y="562"/>
                    </a:cubicBezTo>
                    <a:cubicBezTo>
                      <a:pt x="126" y="562"/>
                      <a:pt x="0" y="436"/>
                      <a:pt x="0" y="281"/>
                    </a:cubicBezTo>
                    <a:cubicBezTo>
                      <a:pt x="0" y="126"/>
                      <a:pt x="127" y="0"/>
                      <a:pt x="282" y="0"/>
                    </a:cubicBezTo>
                    <a:cubicBezTo>
                      <a:pt x="437" y="1"/>
                      <a:pt x="562" y="126"/>
                      <a:pt x="562" y="281"/>
                    </a:cubicBezTo>
                    <a:close/>
                  </a:path>
                </a:pathLst>
              </a:custGeom>
              <a:solidFill>
                <a:srgbClr val="EDF2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sp>
          <p:nvSpPr>
            <p:cNvPr id="38" name="Dikdörtgen 37"/>
            <p:cNvSpPr/>
            <p:nvPr/>
          </p:nvSpPr>
          <p:spPr>
            <a:xfrm>
              <a:off x="1155128" y="3751154"/>
              <a:ext cx="1165705" cy="646331"/>
            </a:xfrm>
            <a:prstGeom prst="rect">
              <a:avLst/>
            </a:prstGeom>
          </p:spPr>
          <p:txBody>
            <a:bodyPr wrap="none">
              <a:spAutoFit/>
            </a:bodyPr>
            <a:lstStyle/>
            <a:p>
              <a:pPr algn="ctr"/>
              <a:r>
                <a:rPr lang="tr-TR" dirty="0">
                  <a:solidFill>
                    <a:srgbClr val="575757"/>
                  </a:solidFill>
                </a:rPr>
                <a:t>Sağlıklı</a:t>
              </a:r>
            </a:p>
            <a:p>
              <a:pPr algn="ctr"/>
              <a:r>
                <a:rPr lang="tr-TR" dirty="0">
                  <a:solidFill>
                    <a:srgbClr val="575757"/>
                  </a:solidFill>
                </a:rPr>
                <a:t>düşünmek</a:t>
              </a:r>
              <a:endParaRPr lang="tr-TR" dirty="0"/>
            </a:p>
          </p:txBody>
        </p:sp>
      </p:grpSp>
      <p:grpSp>
        <p:nvGrpSpPr>
          <p:cNvPr id="17" name="Grup 16"/>
          <p:cNvGrpSpPr/>
          <p:nvPr/>
        </p:nvGrpSpPr>
        <p:grpSpPr>
          <a:xfrm>
            <a:off x="2782814" y="3070226"/>
            <a:ext cx="2581547" cy="2141270"/>
            <a:chOff x="660400" y="3070226"/>
            <a:chExt cx="2317750" cy="1922463"/>
          </a:xfrm>
        </p:grpSpPr>
        <p:grpSp>
          <p:nvGrpSpPr>
            <p:cNvPr id="16" name="Grup 15"/>
            <p:cNvGrpSpPr/>
            <p:nvPr/>
          </p:nvGrpSpPr>
          <p:grpSpPr>
            <a:xfrm>
              <a:off x="660400" y="3070226"/>
              <a:ext cx="2317750" cy="1922463"/>
              <a:chOff x="660400" y="3070226"/>
              <a:chExt cx="2317750" cy="1922463"/>
            </a:xfrm>
          </p:grpSpPr>
          <p:sp>
            <p:nvSpPr>
              <p:cNvPr id="10" name="Freeform 6"/>
              <p:cNvSpPr>
                <a:spLocks/>
              </p:cNvSpPr>
              <p:nvPr/>
            </p:nvSpPr>
            <p:spPr bwMode="auto">
              <a:xfrm>
                <a:off x="660400" y="3070226"/>
                <a:ext cx="2317750" cy="1922463"/>
              </a:xfrm>
              <a:custGeom>
                <a:avLst/>
                <a:gdLst>
                  <a:gd name="T0" fmla="*/ 332 w 753"/>
                  <a:gd name="T1" fmla="*/ 623 h 623"/>
                  <a:gd name="T2" fmla="*/ 35 w 753"/>
                  <a:gd name="T3" fmla="*/ 393 h 623"/>
                  <a:gd name="T4" fmla="*/ 215 w 753"/>
                  <a:gd name="T5" fmla="*/ 43 h 623"/>
                  <a:gd name="T6" fmla="*/ 523 w 753"/>
                  <a:gd name="T7" fmla="*/ 93 h 623"/>
                  <a:gd name="T8" fmla="*/ 544 w 753"/>
                  <a:gd name="T9" fmla="*/ 112 h 623"/>
                  <a:gd name="T10" fmla="*/ 681 w 753"/>
                  <a:gd name="T11" fmla="*/ 249 h 623"/>
                  <a:gd name="T12" fmla="*/ 750 w 753"/>
                  <a:gd name="T13" fmla="*/ 319 h 623"/>
                  <a:gd name="T14" fmla="*/ 750 w 753"/>
                  <a:gd name="T15" fmla="*/ 326 h 623"/>
                  <a:gd name="T16" fmla="*/ 533 w 753"/>
                  <a:gd name="T17" fmla="*/ 542 h 623"/>
                  <a:gd name="T18" fmla="*/ 379 w 753"/>
                  <a:gd name="T19" fmla="*/ 619 h 623"/>
                  <a:gd name="T20" fmla="*/ 332 w 753"/>
                  <a:gd name="T21" fmla="*/ 623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3" h="623">
                    <a:moveTo>
                      <a:pt x="332" y="623"/>
                    </a:moveTo>
                    <a:cubicBezTo>
                      <a:pt x="188" y="623"/>
                      <a:pt x="68" y="528"/>
                      <a:pt x="35" y="393"/>
                    </a:cubicBezTo>
                    <a:cubicBezTo>
                      <a:pt x="0" y="248"/>
                      <a:pt x="76" y="98"/>
                      <a:pt x="215" y="43"/>
                    </a:cubicBezTo>
                    <a:cubicBezTo>
                      <a:pt x="326" y="0"/>
                      <a:pt x="430" y="18"/>
                      <a:pt x="523" y="93"/>
                    </a:cubicBezTo>
                    <a:cubicBezTo>
                      <a:pt x="530" y="99"/>
                      <a:pt x="537" y="106"/>
                      <a:pt x="544" y="112"/>
                    </a:cubicBezTo>
                    <a:cubicBezTo>
                      <a:pt x="590" y="158"/>
                      <a:pt x="636" y="204"/>
                      <a:pt x="681" y="249"/>
                    </a:cubicBezTo>
                    <a:cubicBezTo>
                      <a:pt x="704" y="272"/>
                      <a:pt x="727" y="296"/>
                      <a:pt x="750" y="319"/>
                    </a:cubicBezTo>
                    <a:cubicBezTo>
                      <a:pt x="753" y="322"/>
                      <a:pt x="753" y="323"/>
                      <a:pt x="750" y="326"/>
                    </a:cubicBezTo>
                    <a:cubicBezTo>
                      <a:pt x="678" y="398"/>
                      <a:pt x="606" y="471"/>
                      <a:pt x="533" y="542"/>
                    </a:cubicBezTo>
                    <a:cubicBezTo>
                      <a:pt x="490" y="584"/>
                      <a:pt x="438" y="609"/>
                      <a:pt x="379" y="619"/>
                    </a:cubicBezTo>
                    <a:cubicBezTo>
                      <a:pt x="362" y="622"/>
                      <a:pt x="345" y="623"/>
                      <a:pt x="332" y="623"/>
                    </a:cubicBezTo>
                    <a:close/>
                  </a:path>
                </a:pathLst>
              </a:custGeom>
              <a:solidFill>
                <a:srgbClr val="E61F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2" name="Freeform 8"/>
              <p:cNvSpPr>
                <a:spLocks/>
              </p:cNvSpPr>
              <p:nvPr/>
            </p:nvSpPr>
            <p:spPr bwMode="auto">
              <a:xfrm>
                <a:off x="804863" y="3197226"/>
                <a:ext cx="1730375" cy="1733550"/>
              </a:xfrm>
              <a:custGeom>
                <a:avLst/>
                <a:gdLst>
                  <a:gd name="T0" fmla="*/ 562 w 562"/>
                  <a:gd name="T1" fmla="*/ 281 h 562"/>
                  <a:gd name="T2" fmla="*/ 281 w 562"/>
                  <a:gd name="T3" fmla="*/ 562 h 562"/>
                  <a:gd name="T4" fmla="*/ 0 w 562"/>
                  <a:gd name="T5" fmla="*/ 281 h 562"/>
                  <a:gd name="T6" fmla="*/ 282 w 562"/>
                  <a:gd name="T7" fmla="*/ 0 h 562"/>
                  <a:gd name="T8" fmla="*/ 562 w 562"/>
                  <a:gd name="T9" fmla="*/ 281 h 562"/>
                </a:gdLst>
                <a:ahLst/>
                <a:cxnLst>
                  <a:cxn ang="0">
                    <a:pos x="T0" y="T1"/>
                  </a:cxn>
                  <a:cxn ang="0">
                    <a:pos x="T2" y="T3"/>
                  </a:cxn>
                  <a:cxn ang="0">
                    <a:pos x="T4" y="T5"/>
                  </a:cxn>
                  <a:cxn ang="0">
                    <a:pos x="T6" y="T7"/>
                  </a:cxn>
                  <a:cxn ang="0">
                    <a:pos x="T8" y="T9"/>
                  </a:cxn>
                </a:cxnLst>
                <a:rect l="0" t="0" r="r" b="b"/>
                <a:pathLst>
                  <a:path w="562" h="562">
                    <a:moveTo>
                      <a:pt x="562" y="281"/>
                    </a:moveTo>
                    <a:cubicBezTo>
                      <a:pt x="562" y="436"/>
                      <a:pt x="437" y="562"/>
                      <a:pt x="281" y="562"/>
                    </a:cubicBezTo>
                    <a:cubicBezTo>
                      <a:pt x="126" y="562"/>
                      <a:pt x="0" y="436"/>
                      <a:pt x="0" y="281"/>
                    </a:cubicBezTo>
                    <a:cubicBezTo>
                      <a:pt x="0" y="126"/>
                      <a:pt x="127" y="0"/>
                      <a:pt x="282" y="0"/>
                    </a:cubicBezTo>
                    <a:cubicBezTo>
                      <a:pt x="437" y="1"/>
                      <a:pt x="562" y="126"/>
                      <a:pt x="562" y="281"/>
                    </a:cubicBezTo>
                    <a:close/>
                  </a:path>
                </a:pathLst>
              </a:custGeom>
              <a:solidFill>
                <a:srgbClr val="EDF2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sp>
          <p:nvSpPr>
            <p:cNvPr id="3" name="Dikdörtgen 2"/>
            <p:cNvSpPr/>
            <p:nvPr/>
          </p:nvSpPr>
          <p:spPr>
            <a:xfrm>
              <a:off x="1073001" y="3576598"/>
              <a:ext cx="1164358" cy="923330"/>
            </a:xfrm>
            <a:prstGeom prst="rect">
              <a:avLst/>
            </a:prstGeom>
          </p:spPr>
          <p:txBody>
            <a:bodyPr wrap="none">
              <a:spAutoFit/>
            </a:bodyPr>
            <a:lstStyle/>
            <a:p>
              <a:pPr algn="ctr"/>
              <a:r>
                <a:rPr lang="tr-TR" dirty="0">
                  <a:solidFill>
                    <a:srgbClr val="575757"/>
                  </a:solidFill>
                </a:rPr>
                <a:t>Denge</a:t>
              </a:r>
            </a:p>
            <a:p>
              <a:pPr algn="ctr"/>
              <a:r>
                <a:rPr lang="tr-TR" dirty="0">
                  <a:solidFill>
                    <a:srgbClr val="575757"/>
                  </a:solidFill>
                </a:rPr>
                <a:t>halinin</a:t>
              </a:r>
            </a:p>
            <a:p>
              <a:pPr algn="ctr"/>
              <a:r>
                <a:rPr lang="tr-TR" dirty="0">
                  <a:solidFill>
                    <a:srgbClr val="575757"/>
                  </a:solidFill>
                </a:rPr>
                <a:t>korunması</a:t>
              </a:r>
              <a:endParaRPr lang="tr-TR" dirty="0"/>
            </a:p>
          </p:txBody>
        </p:sp>
      </p:grpSp>
      <p:sp>
        <p:nvSpPr>
          <p:cNvPr id="43" name="Metin kutusu 42">
            <a:extLst>
              <a:ext uri="{FF2B5EF4-FFF2-40B4-BE49-F238E27FC236}">
                <a16:creationId xmlns:a16="http://schemas.microsoft.com/office/drawing/2014/main" id="{CF4FE9EE-C62E-544E-9335-FE749587DBCB}"/>
              </a:ext>
            </a:extLst>
          </p:cNvPr>
          <p:cNvSpPr txBox="1"/>
          <p:nvPr/>
        </p:nvSpPr>
        <p:spPr>
          <a:xfrm>
            <a:off x="11495712" y="5855671"/>
            <a:ext cx="495649" cy="461665"/>
          </a:xfrm>
          <a:prstGeom prst="rect">
            <a:avLst/>
          </a:prstGeom>
          <a:noFill/>
        </p:spPr>
        <p:txBody>
          <a:bodyPr wrap="none" rtlCol="0">
            <a:spAutoFit/>
          </a:bodyPr>
          <a:lstStyle/>
          <a:p>
            <a:pPr algn="r"/>
            <a:r>
              <a:rPr lang="tr-TR" sz="2400" b="1" dirty="0">
                <a:solidFill>
                  <a:srgbClr val="DADADA"/>
                </a:solidFill>
              </a:rPr>
              <a:t>0</a:t>
            </a:r>
            <a:fld id="{2995EC09-D15D-4044-A280-A8BAEAABD4E9}" type="slidenum">
              <a:rPr lang="tr-TR" sz="2400" b="1" smtClean="0">
                <a:solidFill>
                  <a:srgbClr val="DADADA"/>
                </a:solidFill>
              </a:rPr>
              <a:t>3</a:t>
            </a:fld>
            <a:endParaRPr lang="tr-TR" sz="2400" b="1" dirty="0">
              <a:solidFill>
                <a:srgbClr val="DADADA"/>
              </a:solidFill>
            </a:endParaRPr>
          </a:p>
        </p:txBody>
      </p:sp>
    </p:spTree>
    <p:extLst>
      <p:ext uri="{BB962C8B-B14F-4D97-AF65-F5344CB8AC3E}">
        <p14:creationId xmlns:p14="http://schemas.microsoft.com/office/powerpoint/2010/main" val="1177232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250"/>
                                        <p:tgtEl>
                                          <p:spTgt spid="29"/>
                                        </p:tgtEl>
                                      </p:cBhvr>
                                    </p:animEffect>
                                  </p:childTnLst>
                                </p:cTn>
                              </p:par>
                            </p:childTnLst>
                          </p:cTn>
                        </p:par>
                        <p:par>
                          <p:cTn id="17" fill="hold">
                            <p:stCondLst>
                              <p:cond delay="750"/>
                            </p:stCondLst>
                            <p:childTnLst>
                              <p:par>
                                <p:cTn id="18" presetID="10" presetClass="entr" presetSubtype="0" fill="hold"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250"/>
                                        <p:tgtEl>
                                          <p:spTgt spid="17"/>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250"/>
                                        <p:tgtEl>
                                          <p:spTgt spid="36"/>
                                        </p:tgtEl>
                                      </p:cBhvr>
                                    </p:animEffect>
                                  </p:childTnLst>
                                </p:cTn>
                              </p:par>
                            </p:childTnLst>
                          </p:cTn>
                        </p:par>
                        <p:par>
                          <p:cTn id="25" fill="hold">
                            <p:stCondLst>
                              <p:cond delay="1250"/>
                            </p:stCondLst>
                            <p:childTnLst>
                              <p:par>
                                <p:cTn id="26" presetID="10" presetClass="entr" presetSubtype="0" fill="hold" nodeType="after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2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61000" r="-54000" b="-1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5" name="Grup 24"/>
          <p:cNvGrpSpPr/>
          <p:nvPr/>
        </p:nvGrpSpPr>
        <p:grpSpPr>
          <a:xfrm>
            <a:off x="356650" y="3536492"/>
            <a:ext cx="7482168" cy="923330"/>
            <a:chOff x="554927" y="1881525"/>
            <a:chExt cx="7482168" cy="923330"/>
          </a:xfrm>
        </p:grpSpPr>
        <p:sp>
          <p:nvSpPr>
            <p:cNvPr id="26" name="Metin kutusu 25"/>
            <p:cNvSpPr txBox="1"/>
            <p:nvPr/>
          </p:nvSpPr>
          <p:spPr>
            <a:xfrm>
              <a:off x="746177" y="1881525"/>
              <a:ext cx="7290918" cy="923330"/>
            </a:xfrm>
            <a:prstGeom prst="rect">
              <a:avLst/>
            </a:prstGeom>
            <a:noFill/>
          </p:spPr>
          <p:txBody>
            <a:bodyPr wrap="square" rtlCol="0">
              <a:spAutoFit/>
            </a:bodyPr>
            <a:lstStyle/>
            <a:p>
              <a:r>
                <a:rPr lang="tr-TR" dirty="0">
                  <a:solidFill>
                    <a:srgbClr val="575757"/>
                  </a:solidFill>
                </a:rPr>
                <a:t>Her yaştan insanda uyku bozukluğu görülebilir. Uyku bozukluğu</a:t>
              </a:r>
            </a:p>
            <a:p>
              <a:r>
                <a:rPr lang="tr-TR" dirty="0">
                  <a:solidFill>
                    <a:srgbClr val="575757"/>
                  </a:solidFill>
                </a:rPr>
                <a:t>sadece gece boyunca uykusuz  kalmak değildir. Aynı zamanda</a:t>
              </a:r>
            </a:p>
            <a:p>
              <a:r>
                <a:rPr lang="tr-TR" dirty="0">
                  <a:solidFill>
                    <a:srgbClr val="575757"/>
                  </a:solidFill>
                </a:rPr>
                <a:t>uykunun kalitesinin bozulmasıdır.</a:t>
              </a:r>
            </a:p>
          </p:txBody>
        </p:sp>
        <p:pic>
          <p:nvPicPr>
            <p:cNvPr id="29" name="Resim 28"/>
            <p:cNvPicPr>
              <a:picLocks noChangeAspect="1"/>
            </p:cNvPicPr>
            <p:nvPr/>
          </p:nvPicPr>
          <p:blipFill>
            <a:blip r:embed="rId4"/>
            <a:stretch>
              <a:fillRect/>
            </a:stretch>
          </p:blipFill>
          <p:spPr>
            <a:xfrm>
              <a:off x="554927" y="1991580"/>
              <a:ext cx="191250" cy="180000"/>
            </a:xfrm>
            <a:prstGeom prst="rect">
              <a:avLst/>
            </a:prstGeom>
          </p:spPr>
        </p:pic>
      </p:grpSp>
      <p:grpSp>
        <p:nvGrpSpPr>
          <p:cNvPr id="16" name="Grup 15"/>
          <p:cNvGrpSpPr/>
          <p:nvPr/>
        </p:nvGrpSpPr>
        <p:grpSpPr>
          <a:xfrm>
            <a:off x="356650" y="2582156"/>
            <a:ext cx="7482168" cy="646331"/>
            <a:chOff x="554927" y="1881525"/>
            <a:chExt cx="7482168" cy="646331"/>
          </a:xfrm>
        </p:grpSpPr>
        <p:sp>
          <p:nvSpPr>
            <p:cNvPr id="17" name="Metin kutusu 16"/>
            <p:cNvSpPr txBox="1"/>
            <p:nvPr/>
          </p:nvSpPr>
          <p:spPr>
            <a:xfrm>
              <a:off x="746177" y="1881525"/>
              <a:ext cx="7290918" cy="646331"/>
            </a:xfrm>
            <a:prstGeom prst="rect">
              <a:avLst/>
            </a:prstGeom>
            <a:noFill/>
          </p:spPr>
          <p:txBody>
            <a:bodyPr wrap="square" rtlCol="0">
              <a:spAutoFit/>
            </a:bodyPr>
            <a:lstStyle/>
            <a:p>
              <a:r>
                <a:rPr lang="tr-TR" dirty="0">
                  <a:solidFill>
                    <a:srgbClr val="575757"/>
                  </a:solidFill>
                </a:rPr>
                <a:t>Uyku ruh sağlığına dair bir göstergedir. Uykusuzluk bazı hastalıklara yol açabileceği gibi, bazı rahatsızlıkların belirtisi de olabilir. </a:t>
              </a:r>
            </a:p>
          </p:txBody>
        </p:sp>
        <p:pic>
          <p:nvPicPr>
            <p:cNvPr id="18" name="Resim 17"/>
            <p:cNvPicPr>
              <a:picLocks noChangeAspect="1"/>
            </p:cNvPicPr>
            <p:nvPr/>
          </p:nvPicPr>
          <p:blipFill>
            <a:blip r:embed="rId4"/>
            <a:stretch>
              <a:fillRect/>
            </a:stretch>
          </p:blipFill>
          <p:spPr>
            <a:xfrm>
              <a:off x="554927" y="1991580"/>
              <a:ext cx="191250" cy="180000"/>
            </a:xfrm>
            <a:prstGeom prst="rect">
              <a:avLst/>
            </a:prstGeom>
          </p:spPr>
        </p:pic>
      </p:grpSp>
      <p:sp>
        <p:nvSpPr>
          <p:cNvPr id="19" name="Metin kutusu 18">
            <a:extLst>
              <a:ext uri="{FF2B5EF4-FFF2-40B4-BE49-F238E27FC236}">
                <a16:creationId xmlns:a16="http://schemas.microsoft.com/office/drawing/2014/main" id="{06290421-7B93-D947-82D9-B57A0D191DA9}"/>
              </a:ext>
            </a:extLst>
          </p:cNvPr>
          <p:cNvSpPr txBox="1"/>
          <p:nvPr/>
        </p:nvSpPr>
        <p:spPr>
          <a:xfrm>
            <a:off x="356650" y="481179"/>
            <a:ext cx="8542023" cy="1754326"/>
          </a:xfrm>
          <a:prstGeom prst="rect">
            <a:avLst/>
          </a:prstGeom>
          <a:noFill/>
        </p:spPr>
        <p:txBody>
          <a:bodyPr wrap="square" rtlCol="0">
            <a:spAutoFit/>
          </a:bodyPr>
          <a:lstStyle/>
          <a:p>
            <a:r>
              <a:rPr lang="tr-TR" sz="5400" b="1" dirty="0"/>
              <a:t>Uyku ile ilgili nelere dikkat edelim?</a:t>
            </a:r>
          </a:p>
        </p:txBody>
      </p:sp>
    </p:spTree>
    <p:extLst>
      <p:ext uri="{BB962C8B-B14F-4D97-AF65-F5344CB8AC3E}">
        <p14:creationId xmlns:p14="http://schemas.microsoft.com/office/powerpoint/2010/main" val="2615510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2" fill="hold" grpId="0" nodeType="after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additive="base">
                                        <p:cTn id="12" dur="250" fill="hold"/>
                                        <p:tgtEl>
                                          <p:spTgt spid="27"/>
                                        </p:tgtEl>
                                        <p:attrNameLst>
                                          <p:attrName>ppt_x</p:attrName>
                                        </p:attrNameLst>
                                      </p:cBhvr>
                                      <p:tavLst>
                                        <p:tav tm="0">
                                          <p:val>
                                            <p:strVal val="1+#ppt_w/2"/>
                                          </p:val>
                                        </p:tav>
                                        <p:tav tm="100000">
                                          <p:val>
                                            <p:strVal val="#ppt_x"/>
                                          </p:val>
                                        </p:tav>
                                      </p:tavLst>
                                    </p:anim>
                                    <p:anim calcmode="lin" valueType="num">
                                      <p:cBhvr additive="base">
                                        <p:cTn id="13" dur="250" fill="hold"/>
                                        <p:tgtEl>
                                          <p:spTgt spid="27"/>
                                        </p:tgtEl>
                                        <p:attrNameLst>
                                          <p:attrName>ppt_y</p:attrName>
                                        </p:attrNameLst>
                                      </p:cBhvr>
                                      <p:tavLst>
                                        <p:tav tm="0">
                                          <p:val>
                                            <p:strVal val="#ppt_y"/>
                                          </p:val>
                                        </p:tav>
                                        <p:tav tm="100000">
                                          <p:val>
                                            <p:strVal val="#ppt_y"/>
                                          </p:val>
                                        </p:tav>
                                      </p:tavLst>
                                    </p:anim>
                                  </p:childTnLst>
                                </p:cTn>
                              </p:par>
                              <p:par>
                                <p:cTn id="14" presetID="2" presetClass="entr" presetSubtype="2" fill="hold" grpId="0" nodeType="withEffect">
                                  <p:stCondLst>
                                    <p:cond delay="250"/>
                                  </p:stCondLst>
                                  <p:childTnLst>
                                    <p:set>
                                      <p:cBhvr>
                                        <p:cTn id="15" dur="1" fill="hold">
                                          <p:stCondLst>
                                            <p:cond delay="0"/>
                                          </p:stCondLst>
                                        </p:cTn>
                                        <p:tgtEl>
                                          <p:spTgt spid="28"/>
                                        </p:tgtEl>
                                        <p:attrNameLst>
                                          <p:attrName>style.visibility</p:attrName>
                                        </p:attrNameLst>
                                      </p:cBhvr>
                                      <p:to>
                                        <p:strVal val="visible"/>
                                      </p:to>
                                    </p:set>
                                    <p:anim calcmode="lin" valueType="num">
                                      <p:cBhvr additive="base">
                                        <p:cTn id="16" dur="250" fill="hold"/>
                                        <p:tgtEl>
                                          <p:spTgt spid="28"/>
                                        </p:tgtEl>
                                        <p:attrNameLst>
                                          <p:attrName>ppt_x</p:attrName>
                                        </p:attrNameLst>
                                      </p:cBhvr>
                                      <p:tavLst>
                                        <p:tav tm="0">
                                          <p:val>
                                            <p:strVal val="1+#ppt_w/2"/>
                                          </p:val>
                                        </p:tav>
                                        <p:tav tm="100000">
                                          <p:val>
                                            <p:strVal val="#ppt_x"/>
                                          </p:val>
                                        </p:tav>
                                      </p:tavLst>
                                    </p:anim>
                                    <p:anim calcmode="lin" valueType="num">
                                      <p:cBhvr additive="base">
                                        <p:cTn id="17" dur="250" fill="hold"/>
                                        <p:tgtEl>
                                          <p:spTgt spid="28"/>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10" presetClass="entr" presetSubtype="0" fill="hold" nodeType="after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250"/>
                                        <p:tgtEl>
                                          <p:spTgt spid="25"/>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250"/>
                                        <p:tgtEl>
                                          <p:spTgt spid="16"/>
                                        </p:tgtEl>
                                      </p:cBhvr>
                                    </p:animEffect>
                                  </p:childTnLst>
                                </p:cTn>
                              </p:par>
                            </p:childTnLst>
                          </p:cTn>
                        </p:par>
                        <p:par>
                          <p:cTn id="26" fill="hold">
                            <p:stCondLst>
                              <p:cond delay="1250"/>
                            </p:stCondLst>
                            <p:childTnLst>
                              <p:par>
                                <p:cTn id="27" presetID="10" presetClass="entr" presetSubtype="0" fill="hold" grpId="0"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28" grpId="0" animBg="1"/>
      <p:bldP spid="1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25" name="Grup 24"/>
          <p:cNvGrpSpPr/>
          <p:nvPr/>
        </p:nvGrpSpPr>
        <p:grpSpPr>
          <a:xfrm>
            <a:off x="356650" y="2384368"/>
            <a:ext cx="7482168" cy="646331"/>
            <a:chOff x="554927" y="1846335"/>
            <a:chExt cx="7482168" cy="646331"/>
          </a:xfrm>
        </p:grpSpPr>
        <p:sp>
          <p:nvSpPr>
            <p:cNvPr id="26" name="Metin kutusu 25"/>
            <p:cNvSpPr txBox="1"/>
            <p:nvPr/>
          </p:nvSpPr>
          <p:spPr>
            <a:xfrm>
              <a:off x="746177" y="1846335"/>
              <a:ext cx="7290918" cy="646331"/>
            </a:xfrm>
            <a:prstGeom prst="rect">
              <a:avLst/>
            </a:prstGeom>
            <a:noFill/>
          </p:spPr>
          <p:txBody>
            <a:bodyPr wrap="square" rtlCol="0">
              <a:spAutoFit/>
            </a:bodyPr>
            <a:lstStyle/>
            <a:p>
              <a:r>
                <a:rPr lang="tr-TR" dirty="0">
                  <a:solidFill>
                    <a:srgbClr val="575757"/>
                  </a:solidFill>
                </a:rPr>
                <a:t>Kahve ve kafeinli içecekleri çok tüketmeyin, özellikle uyku saatine yakın zamanlarda bu tür içecekleri içmemeye dikkat edin.</a:t>
              </a:r>
            </a:p>
          </p:txBody>
        </p:sp>
        <p:pic>
          <p:nvPicPr>
            <p:cNvPr id="29" name="Resim 28"/>
            <p:cNvPicPr>
              <a:picLocks noChangeAspect="1"/>
            </p:cNvPicPr>
            <p:nvPr/>
          </p:nvPicPr>
          <p:blipFill>
            <a:blip r:embed="rId3"/>
            <a:stretch>
              <a:fillRect/>
            </a:stretch>
          </p:blipFill>
          <p:spPr>
            <a:xfrm>
              <a:off x="554927" y="1991580"/>
              <a:ext cx="191250" cy="180000"/>
            </a:xfrm>
            <a:prstGeom prst="rect">
              <a:avLst/>
            </a:prstGeom>
          </p:spPr>
        </p:pic>
      </p:grpSp>
      <p:grpSp>
        <p:nvGrpSpPr>
          <p:cNvPr id="37" name="Grup 36"/>
          <p:cNvGrpSpPr/>
          <p:nvPr/>
        </p:nvGrpSpPr>
        <p:grpSpPr>
          <a:xfrm>
            <a:off x="386479" y="3242374"/>
            <a:ext cx="7482168" cy="646331"/>
            <a:chOff x="554927" y="1931304"/>
            <a:chExt cx="7482168" cy="646331"/>
          </a:xfrm>
        </p:grpSpPr>
        <p:sp>
          <p:nvSpPr>
            <p:cNvPr id="38" name="Metin kutusu 37"/>
            <p:cNvSpPr txBox="1"/>
            <p:nvPr/>
          </p:nvSpPr>
          <p:spPr>
            <a:xfrm>
              <a:off x="746177" y="1931304"/>
              <a:ext cx="7290918" cy="646331"/>
            </a:xfrm>
            <a:prstGeom prst="rect">
              <a:avLst/>
            </a:prstGeom>
            <a:noFill/>
          </p:spPr>
          <p:txBody>
            <a:bodyPr wrap="square" rtlCol="0">
              <a:spAutoFit/>
            </a:bodyPr>
            <a:lstStyle/>
            <a:p>
              <a:r>
                <a:rPr lang="tr-TR" dirty="0">
                  <a:solidFill>
                    <a:srgbClr val="575757"/>
                  </a:solidFill>
                </a:rPr>
                <a:t>Uyandıktan sonra tekrar uyumaya çalışmayın, uyandıysanız uykunuzu almışsınız demektir, hemen kalkın.</a:t>
              </a:r>
            </a:p>
          </p:txBody>
        </p:sp>
        <p:pic>
          <p:nvPicPr>
            <p:cNvPr id="51" name="Resim 50"/>
            <p:cNvPicPr>
              <a:picLocks noChangeAspect="1"/>
            </p:cNvPicPr>
            <p:nvPr/>
          </p:nvPicPr>
          <p:blipFill>
            <a:blip r:embed="rId3"/>
            <a:stretch>
              <a:fillRect/>
            </a:stretch>
          </p:blipFill>
          <p:spPr>
            <a:xfrm>
              <a:off x="554927" y="1991580"/>
              <a:ext cx="191250" cy="180000"/>
            </a:xfrm>
            <a:prstGeom prst="rect">
              <a:avLst/>
            </a:prstGeom>
          </p:spPr>
        </p:pic>
      </p:grpSp>
      <p:grpSp>
        <p:nvGrpSpPr>
          <p:cNvPr id="52" name="Grup 51"/>
          <p:cNvGrpSpPr/>
          <p:nvPr/>
        </p:nvGrpSpPr>
        <p:grpSpPr>
          <a:xfrm>
            <a:off x="402444" y="4106287"/>
            <a:ext cx="7482168" cy="646331"/>
            <a:chOff x="554927" y="1881525"/>
            <a:chExt cx="7482168" cy="646331"/>
          </a:xfrm>
        </p:grpSpPr>
        <p:sp>
          <p:nvSpPr>
            <p:cNvPr id="53" name="Metin kutusu 52"/>
            <p:cNvSpPr txBox="1"/>
            <p:nvPr/>
          </p:nvSpPr>
          <p:spPr>
            <a:xfrm>
              <a:off x="746177" y="1881525"/>
              <a:ext cx="7290918" cy="646331"/>
            </a:xfrm>
            <a:prstGeom prst="rect">
              <a:avLst/>
            </a:prstGeom>
            <a:noFill/>
          </p:spPr>
          <p:txBody>
            <a:bodyPr wrap="square" rtlCol="0">
              <a:spAutoFit/>
            </a:bodyPr>
            <a:lstStyle/>
            <a:p>
              <a:r>
                <a:rPr lang="tr-TR" dirty="0">
                  <a:solidFill>
                    <a:srgbClr val="575757"/>
                  </a:solidFill>
                </a:rPr>
                <a:t>Işık açıkken uyumaya çalışmayın, uyumak için mümkün olduğunca</a:t>
              </a:r>
            </a:p>
            <a:p>
              <a:r>
                <a:rPr lang="tr-TR" dirty="0">
                  <a:solidFill>
                    <a:srgbClr val="575757"/>
                  </a:solidFill>
                </a:rPr>
                <a:t>karanlık bir ortam oluşturun.</a:t>
              </a:r>
            </a:p>
          </p:txBody>
        </p:sp>
        <p:pic>
          <p:nvPicPr>
            <p:cNvPr id="54" name="Resim 53"/>
            <p:cNvPicPr>
              <a:picLocks noChangeAspect="1"/>
            </p:cNvPicPr>
            <p:nvPr/>
          </p:nvPicPr>
          <p:blipFill>
            <a:blip r:embed="rId3"/>
            <a:stretch>
              <a:fillRect/>
            </a:stretch>
          </p:blipFill>
          <p:spPr>
            <a:xfrm>
              <a:off x="554927" y="1991580"/>
              <a:ext cx="191250" cy="180000"/>
            </a:xfrm>
            <a:prstGeom prst="rect">
              <a:avLst/>
            </a:prstGeom>
          </p:spPr>
        </p:pic>
      </p:grpSp>
      <p:grpSp>
        <p:nvGrpSpPr>
          <p:cNvPr id="6" name="Grup 5"/>
          <p:cNvGrpSpPr/>
          <p:nvPr/>
        </p:nvGrpSpPr>
        <p:grpSpPr>
          <a:xfrm>
            <a:off x="9403300" y="2505324"/>
            <a:ext cx="2503801" cy="2503801"/>
            <a:chOff x="9403300" y="2505324"/>
            <a:chExt cx="2503801" cy="2503801"/>
          </a:xfrm>
        </p:grpSpPr>
        <p:sp>
          <p:nvSpPr>
            <p:cNvPr id="2" name="Oval 1"/>
            <p:cNvSpPr/>
            <p:nvPr/>
          </p:nvSpPr>
          <p:spPr>
            <a:xfrm>
              <a:off x="9403300" y="2505324"/>
              <a:ext cx="2503801" cy="2503801"/>
            </a:xfrm>
            <a:prstGeom prst="ellipse">
              <a:avLst/>
            </a:prstGeom>
            <a:solidFill>
              <a:srgbClr val="FFC0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3" name="Resim 2"/>
            <p:cNvPicPr>
              <a:picLocks noChangeAspect="1"/>
            </p:cNvPicPr>
            <p:nvPr/>
          </p:nvPicPr>
          <p:blipFill>
            <a:blip r:embed="rId4"/>
            <a:stretch>
              <a:fillRect/>
            </a:stretch>
          </p:blipFill>
          <p:spPr>
            <a:xfrm>
              <a:off x="10070317" y="3062918"/>
              <a:ext cx="1169766" cy="1458201"/>
            </a:xfrm>
            <a:prstGeom prst="rect">
              <a:avLst/>
            </a:prstGeom>
          </p:spPr>
        </p:pic>
      </p:grpSp>
      <p:grpSp>
        <p:nvGrpSpPr>
          <p:cNvPr id="24" name="Grup 23"/>
          <p:cNvGrpSpPr/>
          <p:nvPr/>
        </p:nvGrpSpPr>
        <p:grpSpPr>
          <a:xfrm>
            <a:off x="386479" y="4874105"/>
            <a:ext cx="7482168" cy="369332"/>
            <a:chOff x="554927" y="1881525"/>
            <a:chExt cx="7482168" cy="369332"/>
          </a:xfrm>
        </p:grpSpPr>
        <p:sp>
          <p:nvSpPr>
            <p:cNvPr id="27" name="Metin kutusu 26"/>
            <p:cNvSpPr txBox="1"/>
            <p:nvPr/>
          </p:nvSpPr>
          <p:spPr>
            <a:xfrm>
              <a:off x="746177" y="1881525"/>
              <a:ext cx="7290918" cy="369332"/>
            </a:xfrm>
            <a:prstGeom prst="rect">
              <a:avLst/>
            </a:prstGeom>
            <a:noFill/>
          </p:spPr>
          <p:txBody>
            <a:bodyPr wrap="square" rtlCol="0">
              <a:spAutoFit/>
            </a:bodyPr>
            <a:lstStyle/>
            <a:p>
              <a:r>
                <a:rPr lang="tr-TR" dirty="0">
                  <a:solidFill>
                    <a:srgbClr val="575757"/>
                  </a:solidFill>
                </a:rPr>
                <a:t>Uykudan kısa süre önce ağır yemekler yemeyin.</a:t>
              </a:r>
            </a:p>
          </p:txBody>
        </p:sp>
        <p:pic>
          <p:nvPicPr>
            <p:cNvPr id="28" name="Resim 27"/>
            <p:cNvPicPr>
              <a:picLocks noChangeAspect="1"/>
            </p:cNvPicPr>
            <p:nvPr/>
          </p:nvPicPr>
          <p:blipFill>
            <a:blip r:embed="rId3"/>
            <a:stretch>
              <a:fillRect/>
            </a:stretch>
          </p:blipFill>
          <p:spPr>
            <a:xfrm>
              <a:off x="554927" y="1991580"/>
              <a:ext cx="191250" cy="180000"/>
            </a:xfrm>
            <a:prstGeom prst="rect">
              <a:avLst/>
            </a:prstGeom>
          </p:spPr>
        </p:pic>
      </p:grpSp>
      <p:sp>
        <p:nvSpPr>
          <p:cNvPr id="30" name="Metin kutusu 29">
            <a:extLst>
              <a:ext uri="{FF2B5EF4-FFF2-40B4-BE49-F238E27FC236}">
                <a16:creationId xmlns:a16="http://schemas.microsoft.com/office/drawing/2014/main" id="{D1C49891-39DB-EE47-814C-860138F6A858}"/>
              </a:ext>
            </a:extLst>
          </p:cNvPr>
          <p:cNvSpPr txBox="1"/>
          <p:nvPr/>
        </p:nvSpPr>
        <p:spPr>
          <a:xfrm>
            <a:off x="356650" y="481179"/>
            <a:ext cx="8542023" cy="1754326"/>
          </a:xfrm>
          <a:prstGeom prst="rect">
            <a:avLst/>
          </a:prstGeom>
          <a:noFill/>
        </p:spPr>
        <p:txBody>
          <a:bodyPr wrap="square" rtlCol="0">
            <a:spAutoFit/>
          </a:bodyPr>
          <a:lstStyle/>
          <a:p>
            <a:r>
              <a:rPr lang="tr-TR" sz="5400" b="1" dirty="0"/>
              <a:t>Uyku ile ilgili nelere dikkat edelim?</a:t>
            </a:r>
          </a:p>
        </p:txBody>
      </p:sp>
    </p:spTree>
    <p:extLst>
      <p:ext uri="{BB962C8B-B14F-4D97-AF65-F5344CB8AC3E}">
        <p14:creationId xmlns:p14="http://schemas.microsoft.com/office/powerpoint/2010/main" val="720955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50"/>
                                        <p:tgtEl>
                                          <p:spTgt spid="15"/>
                                        </p:tgtEl>
                                      </p:cBhvr>
                                    </p:animEffect>
                                  </p:childTnLst>
                                </p:cTn>
                              </p:par>
                            </p:childTnLst>
                          </p:cTn>
                        </p:par>
                        <p:par>
                          <p:cTn id="8" fill="hold">
                            <p:stCondLst>
                              <p:cond delay="250"/>
                            </p:stCondLst>
                            <p:childTnLst>
                              <p:par>
                                <p:cTn id="9" presetID="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250" fill="hold"/>
                                        <p:tgtEl>
                                          <p:spTgt spid="9"/>
                                        </p:tgtEl>
                                        <p:attrNameLst>
                                          <p:attrName>ppt_x</p:attrName>
                                        </p:attrNameLst>
                                      </p:cBhvr>
                                      <p:tavLst>
                                        <p:tav tm="0">
                                          <p:val>
                                            <p:strVal val="0-#ppt_w/2"/>
                                          </p:val>
                                        </p:tav>
                                        <p:tav tm="100000">
                                          <p:val>
                                            <p:strVal val="#ppt_x"/>
                                          </p:val>
                                        </p:tav>
                                      </p:tavLst>
                                    </p:anim>
                                    <p:anim calcmode="lin" valueType="num">
                                      <p:cBhvr additive="base">
                                        <p:cTn id="12" dur="250" fill="hold"/>
                                        <p:tgtEl>
                                          <p:spTgt spid="9"/>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250"/>
                                        <p:tgtEl>
                                          <p:spTgt spid="25"/>
                                        </p:tgtEl>
                                      </p:cBhvr>
                                    </p:animEffect>
                                  </p:childTnLst>
                                </p:cTn>
                              </p:par>
                            </p:childTnLst>
                          </p:cTn>
                        </p:par>
                        <p:par>
                          <p:cTn id="17" fill="hold">
                            <p:stCondLst>
                              <p:cond delay="750"/>
                            </p:stCondLst>
                            <p:childTnLst>
                              <p:par>
                                <p:cTn id="18" presetID="10" presetClass="entr" presetSubtype="0" fill="hold" nodeType="after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fade">
                                      <p:cBhvr>
                                        <p:cTn id="20" dur="250"/>
                                        <p:tgtEl>
                                          <p:spTgt spid="37"/>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52"/>
                                        </p:tgtEl>
                                        <p:attrNameLst>
                                          <p:attrName>style.visibility</p:attrName>
                                        </p:attrNameLst>
                                      </p:cBhvr>
                                      <p:to>
                                        <p:strVal val="visible"/>
                                      </p:to>
                                    </p:set>
                                    <p:animEffect transition="in" filter="fade">
                                      <p:cBhvr>
                                        <p:cTn id="24" dur="250"/>
                                        <p:tgtEl>
                                          <p:spTgt spid="52"/>
                                        </p:tgtEl>
                                      </p:cBhvr>
                                    </p:animEffect>
                                  </p:childTnLst>
                                </p:cTn>
                              </p:par>
                            </p:childTnLst>
                          </p:cTn>
                        </p:par>
                        <p:par>
                          <p:cTn id="25" fill="hold">
                            <p:stCondLst>
                              <p:cond delay="1250"/>
                            </p:stCondLst>
                            <p:childTnLst>
                              <p:par>
                                <p:cTn id="26" presetID="10" presetClass="entr" presetSubtype="0"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250"/>
                                        <p:tgtEl>
                                          <p:spTgt spid="6"/>
                                        </p:tgtEl>
                                      </p:cBhvr>
                                    </p:animEffect>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250"/>
                                        <p:tgtEl>
                                          <p:spTgt spid="24"/>
                                        </p:tgtEl>
                                      </p:cBhvr>
                                    </p:animEffect>
                                  </p:childTnLst>
                                </p:cTn>
                              </p:par>
                            </p:childTnLst>
                          </p:cTn>
                        </p:par>
                        <p:par>
                          <p:cTn id="33" fill="hold">
                            <p:stCondLst>
                              <p:cond delay="1750"/>
                            </p:stCondLst>
                            <p:childTnLst>
                              <p:par>
                                <p:cTn id="34" presetID="10" presetClass="entr" presetSubtype="0" fill="hold" grpId="0" nodeType="after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2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animBg="1"/>
      <p:bldP spid="3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8752011" cy="1015663"/>
          </a:xfrm>
          <a:prstGeom prst="rect">
            <a:avLst/>
          </a:prstGeom>
          <a:noFill/>
        </p:spPr>
        <p:txBody>
          <a:bodyPr wrap="none" rtlCol="0">
            <a:spAutoFit/>
          </a:bodyPr>
          <a:lstStyle/>
          <a:p>
            <a:r>
              <a:rPr lang="tr-TR" sz="6000" b="1" dirty="0"/>
              <a:t>Bağımlılıklardan korunmak</a:t>
            </a:r>
          </a:p>
        </p:txBody>
      </p:sp>
      <p:pic>
        <p:nvPicPr>
          <p:cNvPr id="2" name="Resim 1"/>
          <p:cNvPicPr>
            <a:picLocks noChangeAspect="1"/>
          </p:cNvPicPr>
          <p:nvPr/>
        </p:nvPicPr>
        <p:blipFill>
          <a:blip r:embed="rId3"/>
          <a:stretch>
            <a:fillRect/>
          </a:stretch>
        </p:blipFill>
        <p:spPr>
          <a:xfrm>
            <a:off x="7196437" y="2357411"/>
            <a:ext cx="1203750" cy="1203750"/>
          </a:xfrm>
          <a:prstGeom prst="rect">
            <a:avLst/>
          </a:prstGeom>
        </p:spPr>
      </p:pic>
      <p:pic>
        <p:nvPicPr>
          <p:cNvPr id="3" name="Resim 2"/>
          <p:cNvPicPr>
            <a:picLocks noChangeAspect="1"/>
          </p:cNvPicPr>
          <p:nvPr/>
        </p:nvPicPr>
        <p:blipFill>
          <a:blip r:embed="rId4"/>
          <a:stretch>
            <a:fillRect/>
          </a:stretch>
        </p:blipFill>
        <p:spPr>
          <a:xfrm>
            <a:off x="6067893" y="3689353"/>
            <a:ext cx="1192500" cy="1203750"/>
          </a:xfrm>
          <a:prstGeom prst="rect">
            <a:avLst/>
          </a:prstGeom>
        </p:spPr>
      </p:pic>
      <p:pic>
        <p:nvPicPr>
          <p:cNvPr id="7" name="Resim 6"/>
          <p:cNvPicPr>
            <a:picLocks noChangeAspect="1"/>
          </p:cNvPicPr>
          <p:nvPr/>
        </p:nvPicPr>
        <p:blipFill>
          <a:blip r:embed="rId5"/>
          <a:stretch>
            <a:fillRect/>
          </a:stretch>
        </p:blipFill>
        <p:spPr>
          <a:xfrm>
            <a:off x="8362773" y="3731715"/>
            <a:ext cx="1192500" cy="1203750"/>
          </a:xfrm>
          <a:prstGeom prst="rect">
            <a:avLst/>
          </a:prstGeom>
        </p:spPr>
      </p:pic>
      <p:pic>
        <p:nvPicPr>
          <p:cNvPr id="9" name="Resim 8"/>
          <p:cNvPicPr>
            <a:picLocks noChangeAspect="1"/>
          </p:cNvPicPr>
          <p:nvPr/>
        </p:nvPicPr>
        <p:blipFill>
          <a:blip r:embed="rId6"/>
          <a:stretch>
            <a:fillRect/>
          </a:stretch>
        </p:blipFill>
        <p:spPr>
          <a:xfrm>
            <a:off x="7302807" y="2402411"/>
            <a:ext cx="1001250" cy="1113750"/>
          </a:xfrm>
          <a:prstGeom prst="rect">
            <a:avLst/>
          </a:prstGeom>
        </p:spPr>
      </p:pic>
      <p:pic>
        <p:nvPicPr>
          <p:cNvPr id="21" name="Resim 20"/>
          <p:cNvPicPr>
            <a:picLocks noChangeAspect="1"/>
          </p:cNvPicPr>
          <p:nvPr/>
        </p:nvPicPr>
        <p:blipFill>
          <a:blip r:embed="rId6"/>
          <a:stretch>
            <a:fillRect/>
          </a:stretch>
        </p:blipFill>
        <p:spPr>
          <a:xfrm>
            <a:off x="8447652" y="3776304"/>
            <a:ext cx="1001250" cy="1113750"/>
          </a:xfrm>
          <a:prstGeom prst="rect">
            <a:avLst/>
          </a:prstGeom>
        </p:spPr>
      </p:pic>
      <p:pic>
        <p:nvPicPr>
          <p:cNvPr id="23" name="Resim 22"/>
          <p:cNvPicPr>
            <a:picLocks noChangeAspect="1"/>
          </p:cNvPicPr>
          <p:nvPr/>
        </p:nvPicPr>
        <p:blipFill>
          <a:blip r:embed="rId6"/>
          <a:stretch>
            <a:fillRect/>
          </a:stretch>
        </p:blipFill>
        <p:spPr>
          <a:xfrm>
            <a:off x="6170496" y="3776304"/>
            <a:ext cx="1001250" cy="1113750"/>
          </a:xfrm>
          <a:prstGeom prst="rect">
            <a:avLst/>
          </a:prstGeom>
        </p:spPr>
      </p:pic>
      <p:grpSp>
        <p:nvGrpSpPr>
          <p:cNvPr id="5" name="Grup 4">
            <a:extLst>
              <a:ext uri="{FF2B5EF4-FFF2-40B4-BE49-F238E27FC236}">
                <a16:creationId xmlns:a16="http://schemas.microsoft.com/office/drawing/2014/main" id="{18C4A0A8-F983-2147-ACC9-17F7ECF0CFC4}"/>
              </a:ext>
            </a:extLst>
          </p:cNvPr>
          <p:cNvGrpSpPr/>
          <p:nvPr/>
        </p:nvGrpSpPr>
        <p:grpSpPr>
          <a:xfrm>
            <a:off x="409284" y="2122123"/>
            <a:ext cx="5359312" cy="2767931"/>
            <a:chOff x="409284" y="2122123"/>
            <a:chExt cx="5359312" cy="2767931"/>
          </a:xfrm>
        </p:grpSpPr>
        <p:grpSp>
          <p:nvGrpSpPr>
            <p:cNvPr id="14" name="Grup 13"/>
            <p:cNvGrpSpPr/>
            <p:nvPr/>
          </p:nvGrpSpPr>
          <p:grpSpPr>
            <a:xfrm>
              <a:off x="409284" y="2122123"/>
              <a:ext cx="5359312" cy="923330"/>
              <a:chOff x="554927" y="1881525"/>
              <a:chExt cx="5359312" cy="923330"/>
            </a:xfrm>
          </p:grpSpPr>
          <p:sp>
            <p:nvSpPr>
              <p:cNvPr id="16" name="Metin kutusu 15"/>
              <p:cNvSpPr txBox="1"/>
              <p:nvPr/>
            </p:nvSpPr>
            <p:spPr>
              <a:xfrm>
                <a:off x="746177" y="1881525"/>
                <a:ext cx="5168062" cy="923330"/>
              </a:xfrm>
              <a:prstGeom prst="rect">
                <a:avLst/>
              </a:prstGeom>
              <a:noFill/>
            </p:spPr>
            <p:txBody>
              <a:bodyPr wrap="square" rtlCol="0">
                <a:spAutoFit/>
              </a:bodyPr>
              <a:lstStyle/>
              <a:p>
                <a:r>
                  <a:rPr lang="tr-TR" dirty="0">
                    <a:solidFill>
                      <a:srgbClr val="575757"/>
                    </a:solidFill>
                  </a:rPr>
                  <a:t>Çeşitli maddelere veya davranışlara karşı geliştirilen</a:t>
                </a:r>
              </a:p>
              <a:p>
                <a:r>
                  <a:rPr lang="tr-TR" dirty="0">
                    <a:solidFill>
                      <a:srgbClr val="575757"/>
                    </a:solidFill>
                  </a:rPr>
                  <a:t>bağımlılıklar, zaman içinde insan sağlığına ciddi</a:t>
                </a:r>
              </a:p>
              <a:p>
                <a:r>
                  <a:rPr lang="tr-TR" dirty="0">
                    <a:solidFill>
                      <a:srgbClr val="575757"/>
                    </a:solidFill>
                  </a:rPr>
                  <a:t>boyutta zarar vermeleri ile bilinirler.</a:t>
                </a:r>
              </a:p>
            </p:txBody>
          </p:sp>
          <p:pic>
            <p:nvPicPr>
              <p:cNvPr id="17" name="Resim 16"/>
              <p:cNvPicPr>
                <a:picLocks noChangeAspect="1"/>
              </p:cNvPicPr>
              <p:nvPr/>
            </p:nvPicPr>
            <p:blipFill>
              <a:blip r:embed="rId7"/>
              <a:stretch>
                <a:fillRect/>
              </a:stretch>
            </p:blipFill>
            <p:spPr>
              <a:xfrm>
                <a:off x="554927" y="1991580"/>
                <a:ext cx="191250" cy="180000"/>
              </a:xfrm>
              <a:prstGeom prst="rect">
                <a:avLst/>
              </a:prstGeom>
            </p:spPr>
          </p:pic>
        </p:grpSp>
        <p:grpSp>
          <p:nvGrpSpPr>
            <p:cNvPr id="4" name="Grup 3">
              <a:extLst>
                <a:ext uri="{FF2B5EF4-FFF2-40B4-BE49-F238E27FC236}">
                  <a16:creationId xmlns:a16="http://schemas.microsoft.com/office/drawing/2014/main" id="{C66D717B-C280-E542-8D0E-80989E06EA2C}"/>
                </a:ext>
              </a:extLst>
            </p:cNvPr>
            <p:cNvGrpSpPr/>
            <p:nvPr/>
          </p:nvGrpSpPr>
          <p:grpSpPr>
            <a:xfrm>
              <a:off x="409284" y="3412726"/>
              <a:ext cx="4927414" cy="1477328"/>
              <a:chOff x="409284" y="3412726"/>
              <a:chExt cx="4927414" cy="1477328"/>
            </a:xfrm>
          </p:grpSpPr>
          <p:sp>
            <p:nvSpPr>
              <p:cNvPr id="6" name="Metin kutusu 5"/>
              <p:cNvSpPr txBox="1"/>
              <p:nvPr/>
            </p:nvSpPr>
            <p:spPr>
              <a:xfrm>
                <a:off x="600534" y="3412726"/>
                <a:ext cx="4736164" cy="1477328"/>
              </a:xfrm>
              <a:prstGeom prst="rect">
                <a:avLst/>
              </a:prstGeom>
              <a:noFill/>
            </p:spPr>
            <p:txBody>
              <a:bodyPr wrap="square" rtlCol="0">
                <a:spAutoFit/>
              </a:bodyPr>
              <a:lstStyle/>
              <a:p>
                <a:r>
                  <a:rPr lang="tr-TR" dirty="0">
                    <a:solidFill>
                      <a:srgbClr val="575757"/>
                    </a:solidFill>
                  </a:rPr>
                  <a:t>Bağımlı kişinin toplumsal</a:t>
                </a:r>
              </a:p>
              <a:p>
                <a:r>
                  <a:rPr lang="tr-TR" dirty="0">
                    <a:solidFill>
                      <a:srgbClr val="575757"/>
                    </a:solidFill>
                  </a:rPr>
                  <a:t>hayattan kopmasına neden olan beş temel</a:t>
                </a:r>
              </a:p>
              <a:p>
                <a:r>
                  <a:rPr lang="tr-TR" dirty="0">
                    <a:solidFill>
                      <a:srgbClr val="575757"/>
                    </a:solidFill>
                  </a:rPr>
                  <a:t>bağımlılık alanı alkol, tütün, uyuşturucu</a:t>
                </a:r>
              </a:p>
              <a:p>
                <a:r>
                  <a:rPr lang="tr-TR" dirty="0">
                    <a:solidFill>
                      <a:srgbClr val="575757"/>
                    </a:solidFill>
                  </a:rPr>
                  <a:t>madde, kumar teknolojidir.</a:t>
                </a:r>
              </a:p>
              <a:p>
                <a:endParaRPr lang="tr-TR" dirty="0"/>
              </a:p>
            </p:txBody>
          </p:sp>
          <p:pic>
            <p:nvPicPr>
              <p:cNvPr id="22" name="Resim 21"/>
              <p:cNvPicPr>
                <a:picLocks noChangeAspect="1"/>
              </p:cNvPicPr>
              <p:nvPr/>
            </p:nvPicPr>
            <p:blipFill>
              <a:blip r:embed="rId7"/>
              <a:stretch>
                <a:fillRect/>
              </a:stretch>
            </p:blipFill>
            <p:spPr>
              <a:xfrm>
                <a:off x="409284" y="3511520"/>
                <a:ext cx="191250" cy="180000"/>
              </a:xfrm>
              <a:prstGeom prst="rect">
                <a:avLst/>
              </a:prstGeom>
            </p:spPr>
          </p:pic>
        </p:grpSp>
      </p:grpSp>
    </p:spTree>
    <p:extLst>
      <p:ext uri="{BB962C8B-B14F-4D97-AF65-F5344CB8AC3E}">
        <p14:creationId xmlns:p14="http://schemas.microsoft.com/office/powerpoint/2010/main" val="3715478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250"/>
                                        <p:tgtEl>
                                          <p:spTgt spid="28"/>
                                        </p:tgtEl>
                                      </p:cBhvr>
                                    </p:animEffect>
                                  </p:childTnLst>
                                </p:cTn>
                              </p:par>
                            </p:childTnLst>
                          </p:cTn>
                        </p:par>
                        <p:par>
                          <p:cTn id="8" fill="hold">
                            <p:stCondLst>
                              <p:cond delay="250"/>
                            </p:stCondLst>
                            <p:childTnLst>
                              <p:par>
                                <p:cTn id="9" presetID="2" presetClass="entr" presetSubtype="8"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250" fill="hold"/>
                                        <p:tgtEl>
                                          <p:spTgt spid="26"/>
                                        </p:tgtEl>
                                        <p:attrNameLst>
                                          <p:attrName>ppt_x</p:attrName>
                                        </p:attrNameLst>
                                      </p:cBhvr>
                                      <p:tavLst>
                                        <p:tav tm="0">
                                          <p:val>
                                            <p:strVal val="0-#ppt_w/2"/>
                                          </p:val>
                                        </p:tav>
                                        <p:tav tm="100000">
                                          <p:val>
                                            <p:strVal val="#ppt_x"/>
                                          </p:val>
                                        </p:tav>
                                      </p:tavLst>
                                    </p:anim>
                                    <p:anim calcmode="lin" valueType="num">
                                      <p:cBhvr additive="base">
                                        <p:cTn id="12" dur="25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250"/>
                                        <p:tgtEl>
                                          <p:spTgt spid="2"/>
                                        </p:tgtEl>
                                      </p:cBhvr>
                                    </p:animEffect>
                                  </p:childTnLst>
                                </p:cTn>
                              </p:par>
                            </p:childTnLst>
                          </p:cTn>
                        </p:par>
                        <p:par>
                          <p:cTn id="22" fill="hold">
                            <p:stCondLst>
                              <p:cond delay="750"/>
                            </p:stCondLst>
                            <p:childTnLst>
                              <p:par>
                                <p:cTn id="23" presetID="10" presetClass="entr" presetSubtype="0"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250"/>
                                        <p:tgtEl>
                                          <p:spTgt spid="3"/>
                                        </p:tgtEl>
                                      </p:cBhvr>
                                    </p:animEffect>
                                  </p:childTnLst>
                                </p:cTn>
                              </p:par>
                            </p:childTnLst>
                          </p:cTn>
                        </p:par>
                        <p:par>
                          <p:cTn id="26" fill="hold">
                            <p:stCondLst>
                              <p:cond delay="1000"/>
                            </p:stCondLst>
                            <p:childTnLst>
                              <p:par>
                                <p:cTn id="27" presetID="10" presetClass="entr" presetSubtype="0"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250"/>
                                        <p:tgtEl>
                                          <p:spTgt spid="7"/>
                                        </p:tgtEl>
                                      </p:cBhvr>
                                    </p:animEffect>
                                  </p:childTnLst>
                                </p:cTn>
                              </p:par>
                            </p:childTnLst>
                          </p:cTn>
                        </p:par>
                        <p:par>
                          <p:cTn id="30" fill="hold">
                            <p:stCondLst>
                              <p:cond delay="1250"/>
                            </p:stCondLst>
                            <p:childTnLst>
                              <p:par>
                                <p:cTn id="31" presetID="10" presetClass="entr" presetSubtype="0" fill="hold"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250"/>
                                        <p:tgtEl>
                                          <p:spTgt spid="9"/>
                                        </p:tgtEl>
                                      </p:cBhvr>
                                    </p:animEffect>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250"/>
                                        <p:tgtEl>
                                          <p:spTgt spid="21"/>
                                        </p:tgtEl>
                                      </p:cBhvr>
                                    </p:animEffect>
                                  </p:childTnLst>
                                </p:cTn>
                              </p:par>
                            </p:childTnLst>
                          </p:cTn>
                        </p:par>
                        <p:par>
                          <p:cTn id="38" fill="hold">
                            <p:stCondLst>
                              <p:cond delay="1750"/>
                            </p:stCondLst>
                            <p:childTnLst>
                              <p:par>
                                <p:cTn id="39" presetID="10" presetClass="entr" presetSubtype="0" fill="hold" nodeType="after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fade">
                                      <p:cBhvr>
                                        <p:cTn id="41" dur="2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481179"/>
            <a:ext cx="5510483" cy="1015663"/>
          </a:xfrm>
          <a:prstGeom prst="rect">
            <a:avLst/>
          </a:prstGeom>
          <a:noFill/>
        </p:spPr>
        <p:txBody>
          <a:bodyPr wrap="none" rtlCol="0">
            <a:spAutoFit/>
          </a:bodyPr>
          <a:lstStyle/>
          <a:p>
            <a:r>
              <a:rPr lang="tr-TR" sz="6000" b="1" dirty="0"/>
              <a:t>Tütün Bağımlılığı</a:t>
            </a:r>
          </a:p>
        </p:txBody>
      </p:sp>
      <p:sp>
        <p:nvSpPr>
          <p:cNvPr id="8" name="Freeform 5"/>
          <p:cNvSpPr>
            <a:spLocks/>
          </p:cNvSpPr>
          <p:nvPr/>
        </p:nvSpPr>
        <p:spPr bwMode="auto">
          <a:xfrm>
            <a:off x="7026275" y="158432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3"/>
            <a:srcRect/>
            <a:stretch>
              <a:fillRect t="-24000" r="-36000" b="-17000"/>
            </a:stretch>
          </a:blipFill>
          <a:ln>
            <a:noFill/>
          </a:ln>
        </p:spPr>
        <p:txBody>
          <a:bodyPr vert="horz" wrap="square" lIns="91440" tIns="45720" rIns="91440" bIns="45720" numCol="1" anchor="t" anchorCtr="0" compatLnSpc="1">
            <a:prstTxWarp prst="textNoShape">
              <a:avLst/>
            </a:prstTxWarp>
          </a:bodyPr>
          <a:lstStyle/>
          <a:p>
            <a:endParaRPr lang="tr-TR"/>
          </a:p>
        </p:txBody>
      </p:sp>
      <p:grpSp>
        <p:nvGrpSpPr>
          <p:cNvPr id="14" name="Grup 13"/>
          <p:cNvGrpSpPr/>
          <p:nvPr/>
        </p:nvGrpSpPr>
        <p:grpSpPr>
          <a:xfrm>
            <a:off x="300994" y="2047991"/>
            <a:ext cx="6345233" cy="1200329"/>
            <a:chOff x="554927" y="1881525"/>
            <a:chExt cx="7482168" cy="1200329"/>
          </a:xfrm>
        </p:grpSpPr>
        <p:sp>
          <p:nvSpPr>
            <p:cNvPr id="16" name="Metin kutusu 15"/>
            <p:cNvSpPr txBox="1"/>
            <p:nvPr/>
          </p:nvSpPr>
          <p:spPr>
            <a:xfrm>
              <a:off x="746177" y="1881525"/>
              <a:ext cx="7290918" cy="1200329"/>
            </a:xfrm>
            <a:prstGeom prst="rect">
              <a:avLst/>
            </a:prstGeom>
            <a:noFill/>
          </p:spPr>
          <p:txBody>
            <a:bodyPr wrap="square" rtlCol="0">
              <a:spAutoFit/>
            </a:bodyPr>
            <a:lstStyle/>
            <a:p>
              <a:r>
                <a:rPr lang="tr-TR" dirty="0">
                  <a:solidFill>
                    <a:srgbClr val="575757"/>
                  </a:solidFill>
                </a:rPr>
                <a:t>Sigara, birçok solunum yolu rahatsızlığının en temel önlenebilir nedenidir. Bunlar dışında sigara içmenin şeker hastalığı, kalp hastalıkları, ciltte lekelenme ve bozulma, diş sararması ve kaybı, mide ülseri gibi birçok olumsuz etkisi vardır.</a:t>
              </a:r>
            </a:p>
          </p:txBody>
        </p:sp>
        <p:pic>
          <p:nvPicPr>
            <p:cNvPr id="17" name="Resim 16"/>
            <p:cNvPicPr>
              <a:picLocks noChangeAspect="1"/>
            </p:cNvPicPr>
            <p:nvPr/>
          </p:nvPicPr>
          <p:blipFill>
            <a:blip r:embed="rId4"/>
            <a:stretch>
              <a:fillRect/>
            </a:stretch>
          </p:blipFill>
          <p:spPr>
            <a:xfrm>
              <a:off x="554927" y="1991580"/>
              <a:ext cx="191250" cy="180000"/>
            </a:xfrm>
            <a:prstGeom prst="rect">
              <a:avLst/>
            </a:prstGeom>
          </p:spPr>
        </p:pic>
      </p:grpSp>
      <p:grpSp>
        <p:nvGrpSpPr>
          <p:cNvPr id="2" name="Grup 1">
            <a:extLst>
              <a:ext uri="{FF2B5EF4-FFF2-40B4-BE49-F238E27FC236}">
                <a16:creationId xmlns:a16="http://schemas.microsoft.com/office/drawing/2014/main" id="{81232FDE-2A63-5640-8506-89ADC00BD15F}"/>
              </a:ext>
            </a:extLst>
          </p:cNvPr>
          <p:cNvGrpSpPr/>
          <p:nvPr/>
        </p:nvGrpSpPr>
        <p:grpSpPr>
          <a:xfrm>
            <a:off x="246305" y="3487202"/>
            <a:ext cx="4710719" cy="923330"/>
            <a:chOff x="246305" y="3487202"/>
            <a:chExt cx="4710719" cy="923330"/>
          </a:xfrm>
        </p:grpSpPr>
        <p:pic>
          <p:nvPicPr>
            <p:cNvPr id="18" name="Resim 17"/>
            <p:cNvPicPr>
              <a:picLocks noChangeAspect="1"/>
            </p:cNvPicPr>
            <p:nvPr/>
          </p:nvPicPr>
          <p:blipFill>
            <a:blip r:embed="rId4"/>
            <a:stretch>
              <a:fillRect/>
            </a:stretch>
          </p:blipFill>
          <p:spPr>
            <a:xfrm>
              <a:off x="246305" y="3596146"/>
              <a:ext cx="191250" cy="180000"/>
            </a:xfrm>
            <a:prstGeom prst="rect">
              <a:avLst/>
            </a:prstGeom>
          </p:spPr>
        </p:pic>
        <p:sp>
          <p:nvSpPr>
            <p:cNvPr id="3" name="Metin kutusu 2"/>
            <p:cNvSpPr txBox="1"/>
            <p:nvPr/>
          </p:nvSpPr>
          <p:spPr>
            <a:xfrm>
              <a:off x="518839" y="3487202"/>
              <a:ext cx="4438185" cy="923330"/>
            </a:xfrm>
            <a:prstGeom prst="rect">
              <a:avLst/>
            </a:prstGeom>
            <a:noFill/>
          </p:spPr>
          <p:txBody>
            <a:bodyPr wrap="square" rtlCol="0">
              <a:spAutoFit/>
            </a:bodyPr>
            <a:lstStyle/>
            <a:p>
              <a:r>
                <a:rPr lang="tr-TR" dirty="0">
                  <a:solidFill>
                    <a:schemeClr val="tx1">
                      <a:lumMod val="65000"/>
                      <a:lumOff val="35000"/>
                    </a:schemeClr>
                  </a:solidFill>
                </a:rPr>
                <a:t>Dünyada her yıl 7 milyon kişi, günde 19100 kişi sigara kaynaklı hastalıklardan hayatını kaybetmektedir.</a:t>
              </a:r>
            </a:p>
          </p:txBody>
        </p:sp>
      </p:grpSp>
    </p:spTree>
    <p:extLst>
      <p:ext uri="{BB962C8B-B14F-4D97-AF65-F5344CB8AC3E}">
        <p14:creationId xmlns:p14="http://schemas.microsoft.com/office/powerpoint/2010/main" val="3773742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250" fill="hold"/>
                                        <p:tgtEl>
                                          <p:spTgt spid="8"/>
                                        </p:tgtEl>
                                        <p:attrNameLst>
                                          <p:attrName>ppt_x</p:attrName>
                                        </p:attrNameLst>
                                      </p:cBhvr>
                                      <p:tavLst>
                                        <p:tav tm="0">
                                          <p:val>
                                            <p:strVal val="1+#ppt_w/2"/>
                                          </p:val>
                                        </p:tav>
                                        <p:tav tm="100000">
                                          <p:val>
                                            <p:strVal val="#ppt_x"/>
                                          </p:val>
                                        </p:tav>
                                      </p:tavLst>
                                    </p:anim>
                                    <p:anim calcmode="lin" valueType="num">
                                      <p:cBhvr additive="base">
                                        <p:cTn id="17" dur="250" fill="hold"/>
                                        <p:tgtEl>
                                          <p:spTgt spid="8"/>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10" presetClass="entr" presetSubtype="0"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25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481179"/>
            <a:ext cx="5249194" cy="1015663"/>
          </a:xfrm>
          <a:prstGeom prst="rect">
            <a:avLst/>
          </a:prstGeom>
          <a:noFill/>
        </p:spPr>
        <p:txBody>
          <a:bodyPr wrap="none" rtlCol="0">
            <a:spAutoFit/>
          </a:bodyPr>
          <a:lstStyle/>
          <a:p>
            <a:r>
              <a:rPr lang="tr-TR" sz="6000" b="1" dirty="0"/>
              <a:t>Alkol Bağımlılığı</a:t>
            </a:r>
          </a:p>
        </p:txBody>
      </p:sp>
      <p:sp>
        <p:nvSpPr>
          <p:cNvPr id="8" name="Freeform 5"/>
          <p:cNvSpPr>
            <a:spLocks/>
          </p:cNvSpPr>
          <p:nvPr/>
        </p:nvSpPr>
        <p:spPr bwMode="auto">
          <a:xfrm>
            <a:off x="7026275" y="158432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3"/>
            <a:srcRect/>
            <a:stretch>
              <a:fillRect t="-24000" r="-36000"/>
            </a:stretch>
          </a:blipFill>
          <a:ln>
            <a:noFill/>
          </a:ln>
        </p:spPr>
        <p:txBody>
          <a:bodyPr vert="horz" wrap="square" lIns="91440" tIns="45720" rIns="91440" bIns="45720" numCol="1" anchor="t" anchorCtr="0" compatLnSpc="1">
            <a:prstTxWarp prst="textNoShape">
              <a:avLst/>
            </a:prstTxWarp>
          </a:bodyPr>
          <a:lstStyle/>
          <a:p>
            <a:endParaRPr lang="tr-TR"/>
          </a:p>
        </p:txBody>
      </p:sp>
      <p:grpSp>
        <p:nvGrpSpPr>
          <p:cNvPr id="6" name="Grup 5">
            <a:extLst>
              <a:ext uri="{FF2B5EF4-FFF2-40B4-BE49-F238E27FC236}">
                <a16:creationId xmlns:a16="http://schemas.microsoft.com/office/drawing/2014/main" id="{A4290732-42C3-CF42-8BBD-4330944B4F50}"/>
              </a:ext>
            </a:extLst>
          </p:cNvPr>
          <p:cNvGrpSpPr/>
          <p:nvPr/>
        </p:nvGrpSpPr>
        <p:grpSpPr>
          <a:xfrm>
            <a:off x="356650" y="2003052"/>
            <a:ext cx="7482168" cy="1477328"/>
            <a:chOff x="356650" y="2003052"/>
            <a:chExt cx="7482168" cy="1477328"/>
          </a:xfrm>
        </p:grpSpPr>
        <p:sp>
          <p:nvSpPr>
            <p:cNvPr id="16" name="Metin kutusu 15"/>
            <p:cNvSpPr txBox="1"/>
            <p:nvPr/>
          </p:nvSpPr>
          <p:spPr>
            <a:xfrm>
              <a:off x="547900" y="2003052"/>
              <a:ext cx="7290918" cy="1477328"/>
            </a:xfrm>
            <a:prstGeom prst="rect">
              <a:avLst/>
            </a:prstGeom>
            <a:noFill/>
          </p:spPr>
          <p:txBody>
            <a:bodyPr wrap="square" rtlCol="0">
              <a:spAutoFit/>
            </a:bodyPr>
            <a:lstStyle/>
            <a:p>
              <a:r>
                <a:rPr lang="tr-TR" dirty="0">
                  <a:solidFill>
                    <a:srgbClr val="575757"/>
                  </a:solidFill>
                </a:rPr>
                <a:t>Alkol, merkezî sinir sisteminden başlayarak başta karaciğer</a:t>
              </a:r>
            </a:p>
            <a:p>
              <a:r>
                <a:rPr lang="tr-TR" dirty="0">
                  <a:solidFill>
                    <a:srgbClr val="575757"/>
                  </a:solidFill>
                </a:rPr>
                <a:t>olmak üzere tüm vücudu etkileyen bir zehir gibidir. Karaciğerde</a:t>
              </a:r>
            </a:p>
            <a:p>
              <a:r>
                <a:rPr lang="tr-TR" dirty="0">
                  <a:solidFill>
                    <a:srgbClr val="575757"/>
                  </a:solidFill>
                </a:rPr>
                <a:t>siroz hastalığı, ağız ve yemek borusu kanseri, kalp-damar</a:t>
              </a:r>
            </a:p>
            <a:p>
              <a:r>
                <a:rPr lang="tr-TR" dirty="0">
                  <a:solidFill>
                    <a:srgbClr val="575757"/>
                  </a:solidFill>
                </a:rPr>
                <a:t>hastalıkları alkol bağımlılığının sebep olduğu bedensel zararlar olarak</a:t>
              </a:r>
            </a:p>
            <a:p>
              <a:r>
                <a:rPr lang="tr-TR" dirty="0">
                  <a:solidFill>
                    <a:srgbClr val="575757"/>
                  </a:solidFill>
                </a:rPr>
                <a:t>sayılabilir. </a:t>
              </a:r>
            </a:p>
          </p:txBody>
        </p:sp>
        <p:pic>
          <p:nvPicPr>
            <p:cNvPr id="17" name="Resim 16"/>
            <p:cNvPicPr>
              <a:picLocks noChangeAspect="1"/>
            </p:cNvPicPr>
            <p:nvPr/>
          </p:nvPicPr>
          <p:blipFill>
            <a:blip r:embed="rId4"/>
            <a:stretch>
              <a:fillRect/>
            </a:stretch>
          </p:blipFill>
          <p:spPr>
            <a:xfrm>
              <a:off x="356650" y="2113107"/>
              <a:ext cx="191250" cy="180000"/>
            </a:xfrm>
            <a:prstGeom prst="rect">
              <a:avLst/>
            </a:prstGeom>
          </p:spPr>
        </p:pic>
      </p:grpSp>
      <p:grpSp>
        <p:nvGrpSpPr>
          <p:cNvPr id="5" name="Grup 4">
            <a:extLst>
              <a:ext uri="{FF2B5EF4-FFF2-40B4-BE49-F238E27FC236}">
                <a16:creationId xmlns:a16="http://schemas.microsoft.com/office/drawing/2014/main" id="{BB5A5FEF-76D6-DF4B-88DB-4CEDD0F30F93}"/>
              </a:ext>
            </a:extLst>
          </p:cNvPr>
          <p:cNvGrpSpPr/>
          <p:nvPr/>
        </p:nvGrpSpPr>
        <p:grpSpPr>
          <a:xfrm>
            <a:off x="358908" y="3667325"/>
            <a:ext cx="6284992" cy="1200329"/>
            <a:chOff x="358908" y="3667325"/>
            <a:chExt cx="6284992" cy="1200329"/>
          </a:xfrm>
        </p:grpSpPr>
        <p:pic>
          <p:nvPicPr>
            <p:cNvPr id="2" name="Resim 1"/>
            <p:cNvPicPr>
              <a:picLocks noChangeAspect="1"/>
            </p:cNvPicPr>
            <p:nvPr/>
          </p:nvPicPr>
          <p:blipFill>
            <a:blip r:embed="rId5"/>
            <a:stretch>
              <a:fillRect/>
            </a:stretch>
          </p:blipFill>
          <p:spPr>
            <a:xfrm>
              <a:off x="358908" y="3767650"/>
              <a:ext cx="188992" cy="176799"/>
            </a:xfrm>
            <a:prstGeom prst="rect">
              <a:avLst/>
            </a:prstGeom>
          </p:spPr>
        </p:pic>
        <p:sp>
          <p:nvSpPr>
            <p:cNvPr id="4" name="Dikdörtgen 3">
              <a:extLst>
                <a:ext uri="{FF2B5EF4-FFF2-40B4-BE49-F238E27FC236}">
                  <a16:creationId xmlns:a16="http://schemas.microsoft.com/office/drawing/2014/main" id="{B2AF390D-6B1D-F547-9C60-683F1E7733C7}"/>
                </a:ext>
              </a:extLst>
            </p:cNvPr>
            <p:cNvSpPr/>
            <p:nvPr/>
          </p:nvSpPr>
          <p:spPr>
            <a:xfrm>
              <a:off x="547900" y="3667325"/>
              <a:ext cx="6096000" cy="1200329"/>
            </a:xfrm>
            <a:prstGeom prst="rect">
              <a:avLst/>
            </a:prstGeom>
          </p:spPr>
          <p:txBody>
            <a:bodyPr>
              <a:spAutoFit/>
            </a:bodyPr>
            <a:lstStyle/>
            <a:p>
              <a:r>
                <a:rPr lang="tr-TR" dirty="0">
                  <a:solidFill>
                    <a:srgbClr val="575757"/>
                  </a:solidFill>
                </a:rPr>
                <a:t>Alkol bağımlılığı ruhsal travmalara yol</a:t>
              </a:r>
            </a:p>
            <a:p>
              <a:r>
                <a:rPr lang="tr-TR" dirty="0">
                  <a:solidFill>
                    <a:srgbClr val="575757"/>
                  </a:solidFill>
                </a:rPr>
                <a:t>açtığı için insanın çevresiyle sağlıklı ilişki kurmasını</a:t>
              </a:r>
            </a:p>
            <a:p>
              <a:r>
                <a:rPr lang="tr-TR" dirty="0">
                  <a:solidFill>
                    <a:srgbClr val="575757"/>
                  </a:solidFill>
                </a:rPr>
                <a:t>engeller. Trafik kazaları, intihar, cinayet, aile içi şiddet</a:t>
              </a:r>
            </a:p>
            <a:p>
              <a:r>
                <a:rPr lang="tr-TR" dirty="0">
                  <a:solidFill>
                    <a:srgbClr val="575757"/>
                  </a:solidFill>
                </a:rPr>
                <a:t>alkol bağımlılığının sebep olduğu sosyal problemlerdir.</a:t>
              </a:r>
            </a:p>
          </p:txBody>
        </p:sp>
      </p:grpSp>
    </p:spTree>
    <p:extLst>
      <p:ext uri="{BB962C8B-B14F-4D97-AF65-F5344CB8AC3E}">
        <p14:creationId xmlns:p14="http://schemas.microsoft.com/office/powerpoint/2010/main" val="475881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250" fill="hold"/>
                                        <p:tgtEl>
                                          <p:spTgt spid="8"/>
                                        </p:tgtEl>
                                        <p:attrNameLst>
                                          <p:attrName>ppt_x</p:attrName>
                                        </p:attrNameLst>
                                      </p:cBhvr>
                                      <p:tavLst>
                                        <p:tav tm="0">
                                          <p:val>
                                            <p:strVal val="1+#ppt_w/2"/>
                                          </p:val>
                                        </p:tav>
                                        <p:tav tm="100000">
                                          <p:val>
                                            <p:strVal val="#ppt_x"/>
                                          </p:val>
                                        </p:tav>
                                      </p:tavLst>
                                    </p:anim>
                                    <p:anim calcmode="lin" valueType="num">
                                      <p:cBhvr additive="base">
                                        <p:cTn id="17" dur="25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481179"/>
            <a:ext cx="5929828" cy="1015663"/>
          </a:xfrm>
          <a:prstGeom prst="rect">
            <a:avLst/>
          </a:prstGeom>
          <a:noFill/>
        </p:spPr>
        <p:txBody>
          <a:bodyPr wrap="none" rtlCol="0">
            <a:spAutoFit/>
          </a:bodyPr>
          <a:lstStyle/>
          <a:p>
            <a:r>
              <a:rPr lang="tr-TR" sz="6000" b="1" dirty="0"/>
              <a:t>Madde Bağımlılığı</a:t>
            </a:r>
          </a:p>
        </p:txBody>
      </p:sp>
      <p:sp>
        <p:nvSpPr>
          <p:cNvPr id="8" name="Freeform 5"/>
          <p:cNvSpPr>
            <a:spLocks/>
          </p:cNvSpPr>
          <p:nvPr/>
        </p:nvSpPr>
        <p:spPr bwMode="auto">
          <a:xfrm>
            <a:off x="7026275" y="158432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3"/>
            <a:srcRect/>
            <a:stretch>
              <a:fillRect t="-24000" r="-36000"/>
            </a:stretch>
          </a:blipFill>
          <a:ln>
            <a:noFill/>
          </a:ln>
        </p:spPr>
        <p:txBody>
          <a:bodyPr vert="horz" wrap="square" lIns="91440" tIns="45720" rIns="91440" bIns="45720" numCol="1" anchor="t" anchorCtr="0" compatLnSpc="1">
            <a:prstTxWarp prst="textNoShape">
              <a:avLst/>
            </a:prstTxWarp>
          </a:bodyPr>
          <a:lstStyle/>
          <a:p>
            <a:endParaRPr lang="tr-TR"/>
          </a:p>
        </p:txBody>
      </p:sp>
      <p:grpSp>
        <p:nvGrpSpPr>
          <p:cNvPr id="14" name="Grup 13"/>
          <p:cNvGrpSpPr/>
          <p:nvPr/>
        </p:nvGrpSpPr>
        <p:grpSpPr>
          <a:xfrm>
            <a:off x="356650" y="2123487"/>
            <a:ext cx="6669625" cy="1200329"/>
            <a:chOff x="554927" y="1881525"/>
            <a:chExt cx="7482168" cy="1200329"/>
          </a:xfrm>
        </p:grpSpPr>
        <p:sp>
          <p:nvSpPr>
            <p:cNvPr id="16" name="Metin kutusu 15"/>
            <p:cNvSpPr txBox="1"/>
            <p:nvPr/>
          </p:nvSpPr>
          <p:spPr>
            <a:xfrm>
              <a:off x="746177" y="1881525"/>
              <a:ext cx="7290918" cy="1200329"/>
            </a:xfrm>
            <a:prstGeom prst="rect">
              <a:avLst/>
            </a:prstGeom>
            <a:noFill/>
          </p:spPr>
          <p:txBody>
            <a:bodyPr wrap="square" rtlCol="0">
              <a:spAutoFit/>
            </a:bodyPr>
            <a:lstStyle/>
            <a:p>
              <a:r>
                <a:rPr lang="tr-TR" dirty="0">
                  <a:solidFill>
                    <a:srgbClr val="575757"/>
                  </a:solidFill>
                </a:rPr>
                <a:t>Uyuşturucu madde kullanımı nedeniyle davranış ve kişilik değişiklikleri ortaya çıkar. Uyuşturucu kullanan kişi diğer insanlarla sağlıklı ilişkiler kuramaz, hayatını devam ettirebilmesi için gerekli yaşam faaliyetlerini gerçekleştirmekte zorlanır.</a:t>
              </a:r>
            </a:p>
          </p:txBody>
        </p:sp>
        <p:pic>
          <p:nvPicPr>
            <p:cNvPr id="17" name="Resim 16"/>
            <p:cNvPicPr>
              <a:picLocks noChangeAspect="1"/>
            </p:cNvPicPr>
            <p:nvPr/>
          </p:nvPicPr>
          <p:blipFill>
            <a:blip r:embed="rId4"/>
            <a:stretch>
              <a:fillRect/>
            </a:stretch>
          </p:blipFill>
          <p:spPr>
            <a:xfrm>
              <a:off x="554927" y="1991580"/>
              <a:ext cx="191250" cy="180000"/>
            </a:xfrm>
            <a:prstGeom prst="rect">
              <a:avLst/>
            </a:prstGeom>
          </p:spPr>
        </p:pic>
      </p:grpSp>
      <p:grpSp>
        <p:nvGrpSpPr>
          <p:cNvPr id="3" name="Grup 2">
            <a:extLst>
              <a:ext uri="{FF2B5EF4-FFF2-40B4-BE49-F238E27FC236}">
                <a16:creationId xmlns:a16="http://schemas.microsoft.com/office/drawing/2014/main" id="{D57B6AB4-727C-2643-9C5E-3AB5EFC86190}"/>
              </a:ext>
            </a:extLst>
          </p:cNvPr>
          <p:cNvGrpSpPr/>
          <p:nvPr/>
        </p:nvGrpSpPr>
        <p:grpSpPr>
          <a:xfrm>
            <a:off x="356649" y="3517372"/>
            <a:ext cx="6266481" cy="923330"/>
            <a:chOff x="356649" y="3517372"/>
            <a:chExt cx="6266481" cy="923330"/>
          </a:xfrm>
        </p:grpSpPr>
        <p:pic>
          <p:nvPicPr>
            <p:cNvPr id="19" name="Resim 18"/>
            <p:cNvPicPr>
              <a:picLocks noChangeAspect="1"/>
            </p:cNvPicPr>
            <p:nvPr/>
          </p:nvPicPr>
          <p:blipFill>
            <a:blip r:embed="rId4"/>
            <a:stretch>
              <a:fillRect/>
            </a:stretch>
          </p:blipFill>
          <p:spPr>
            <a:xfrm>
              <a:off x="356649" y="3615482"/>
              <a:ext cx="170481" cy="180000"/>
            </a:xfrm>
            <a:prstGeom prst="rect">
              <a:avLst/>
            </a:prstGeom>
          </p:spPr>
        </p:pic>
        <p:sp>
          <p:nvSpPr>
            <p:cNvPr id="2" name="Dikdörtgen 1">
              <a:extLst>
                <a:ext uri="{FF2B5EF4-FFF2-40B4-BE49-F238E27FC236}">
                  <a16:creationId xmlns:a16="http://schemas.microsoft.com/office/drawing/2014/main" id="{AAEB2644-4704-FD4F-ABEC-5EF2CC95C8EB}"/>
                </a:ext>
              </a:extLst>
            </p:cNvPr>
            <p:cNvSpPr/>
            <p:nvPr/>
          </p:nvSpPr>
          <p:spPr>
            <a:xfrm>
              <a:off x="527130" y="3517372"/>
              <a:ext cx="6096000" cy="923330"/>
            </a:xfrm>
            <a:prstGeom prst="rect">
              <a:avLst/>
            </a:prstGeom>
          </p:spPr>
          <p:txBody>
            <a:bodyPr>
              <a:spAutoFit/>
            </a:bodyPr>
            <a:lstStyle/>
            <a:p>
              <a:r>
                <a:rPr lang="tr-TR" dirty="0">
                  <a:solidFill>
                    <a:srgbClr val="575757"/>
                  </a:solidFill>
                </a:rPr>
                <a:t>Bağımlı birey, toplumsal üretkenliğini</a:t>
              </a:r>
            </a:p>
            <a:p>
              <a:r>
                <a:rPr lang="tr-TR" dirty="0">
                  <a:solidFill>
                    <a:srgbClr val="575757"/>
                  </a:solidFill>
                </a:rPr>
                <a:t>kaybeder ve tüketen bir  insan olmaya başlar. Çoğu zaman</a:t>
              </a:r>
            </a:p>
            <a:p>
              <a:r>
                <a:rPr lang="tr-TR" dirty="0">
                  <a:solidFill>
                    <a:srgbClr val="575757"/>
                  </a:solidFill>
                </a:rPr>
                <a:t>maddeyi temin etmek için suç işlemek zorunda kalır.</a:t>
              </a:r>
              <a:endParaRPr lang="tr-TR" dirty="0">
                <a:solidFill>
                  <a:schemeClr val="bg1">
                    <a:lumMod val="75000"/>
                  </a:schemeClr>
                </a:solidFill>
              </a:endParaRPr>
            </a:p>
          </p:txBody>
        </p:sp>
      </p:grpSp>
    </p:spTree>
    <p:extLst>
      <p:ext uri="{BB962C8B-B14F-4D97-AF65-F5344CB8AC3E}">
        <p14:creationId xmlns:p14="http://schemas.microsoft.com/office/powerpoint/2010/main" val="1642947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250" fill="hold"/>
                                        <p:tgtEl>
                                          <p:spTgt spid="8"/>
                                        </p:tgtEl>
                                        <p:attrNameLst>
                                          <p:attrName>ppt_x</p:attrName>
                                        </p:attrNameLst>
                                      </p:cBhvr>
                                      <p:tavLst>
                                        <p:tav tm="0">
                                          <p:val>
                                            <p:strVal val="1+#ppt_w/2"/>
                                          </p:val>
                                        </p:tav>
                                        <p:tav tm="100000">
                                          <p:val>
                                            <p:strVal val="#ppt_x"/>
                                          </p:val>
                                        </p:tav>
                                      </p:tavLst>
                                    </p:anim>
                                    <p:anim calcmode="lin" valueType="num">
                                      <p:cBhvr additive="base">
                                        <p:cTn id="17" dur="250" fill="hold"/>
                                        <p:tgtEl>
                                          <p:spTgt spid="8"/>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10" presetClass="entr" presetSubtype="0"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25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477948"/>
            <a:ext cx="8327664" cy="1015663"/>
          </a:xfrm>
          <a:prstGeom prst="rect">
            <a:avLst/>
          </a:prstGeom>
          <a:noFill/>
        </p:spPr>
        <p:txBody>
          <a:bodyPr wrap="none" rtlCol="0">
            <a:spAutoFit/>
          </a:bodyPr>
          <a:lstStyle/>
          <a:p>
            <a:r>
              <a:rPr lang="tr-TR" sz="6000" b="1" dirty="0"/>
              <a:t>Teknolojiye dikkat edelim</a:t>
            </a:r>
          </a:p>
        </p:txBody>
      </p:sp>
      <p:grpSp>
        <p:nvGrpSpPr>
          <p:cNvPr id="9" name="Grup 8"/>
          <p:cNvGrpSpPr/>
          <p:nvPr/>
        </p:nvGrpSpPr>
        <p:grpSpPr>
          <a:xfrm>
            <a:off x="554927" y="2754809"/>
            <a:ext cx="5803929" cy="646331"/>
            <a:chOff x="554927" y="2259564"/>
            <a:chExt cx="5803929" cy="646331"/>
          </a:xfrm>
        </p:grpSpPr>
        <p:sp>
          <p:nvSpPr>
            <p:cNvPr id="16" name="Metin kutusu 15"/>
            <p:cNvSpPr txBox="1"/>
            <p:nvPr/>
          </p:nvSpPr>
          <p:spPr>
            <a:xfrm>
              <a:off x="746178" y="2259564"/>
              <a:ext cx="5612678" cy="646331"/>
            </a:xfrm>
            <a:prstGeom prst="rect">
              <a:avLst/>
            </a:prstGeom>
            <a:noFill/>
          </p:spPr>
          <p:txBody>
            <a:bodyPr wrap="square" rtlCol="0">
              <a:spAutoFit/>
            </a:bodyPr>
            <a:lstStyle/>
            <a:p>
              <a:r>
                <a:rPr lang="tr-TR" dirty="0">
                  <a:solidFill>
                    <a:srgbClr val="575757"/>
                  </a:solidFill>
                </a:rPr>
                <a:t>Uzun süre hareketsiz kalmayı gerektirdiği için iskelet ve kas sisteminde gelişim bozukluklarına sebep olur.</a:t>
              </a:r>
            </a:p>
          </p:txBody>
        </p:sp>
        <p:pic>
          <p:nvPicPr>
            <p:cNvPr id="17" name="Resim 16"/>
            <p:cNvPicPr>
              <a:picLocks noChangeAspect="1"/>
            </p:cNvPicPr>
            <p:nvPr/>
          </p:nvPicPr>
          <p:blipFill>
            <a:blip r:embed="rId3"/>
            <a:stretch>
              <a:fillRect/>
            </a:stretch>
          </p:blipFill>
          <p:spPr>
            <a:xfrm>
              <a:off x="554927" y="2369619"/>
              <a:ext cx="191250" cy="180000"/>
            </a:xfrm>
            <a:prstGeom prst="rect">
              <a:avLst/>
            </a:prstGeom>
          </p:spPr>
        </p:pic>
      </p:grpSp>
      <p:sp>
        <p:nvSpPr>
          <p:cNvPr id="18" name="Oval 5"/>
          <p:cNvSpPr>
            <a:spLocks noChangeArrowheads="1"/>
          </p:cNvSpPr>
          <p:nvPr/>
        </p:nvSpPr>
        <p:spPr bwMode="auto">
          <a:xfrm>
            <a:off x="7847919" y="1969658"/>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9" name="Oval 6"/>
          <p:cNvSpPr>
            <a:spLocks noChangeArrowheads="1"/>
          </p:cNvSpPr>
          <p:nvPr/>
        </p:nvSpPr>
        <p:spPr bwMode="auto">
          <a:xfrm>
            <a:off x="8168390" y="2290130"/>
            <a:ext cx="2470075" cy="2471302"/>
          </a:xfrm>
          <a:prstGeom prst="ellipse">
            <a:avLst/>
          </a:prstGeom>
          <a:blipFill dpi="0" rotWithShape="1">
            <a:blip r:embed="rId4"/>
            <a:srcRect/>
            <a:stretch>
              <a:fillRect l="-64000" r="-48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grpSp>
        <p:nvGrpSpPr>
          <p:cNvPr id="10" name="Grup 9"/>
          <p:cNvGrpSpPr/>
          <p:nvPr/>
        </p:nvGrpSpPr>
        <p:grpSpPr>
          <a:xfrm>
            <a:off x="554927" y="3368591"/>
            <a:ext cx="6289744" cy="369332"/>
            <a:chOff x="554927" y="2873346"/>
            <a:chExt cx="6289744" cy="369332"/>
          </a:xfrm>
        </p:grpSpPr>
        <p:sp>
          <p:nvSpPr>
            <p:cNvPr id="2" name="Dikdörtgen 1"/>
            <p:cNvSpPr/>
            <p:nvPr/>
          </p:nvSpPr>
          <p:spPr>
            <a:xfrm>
              <a:off x="748671" y="2873346"/>
              <a:ext cx="6096000" cy="369332"/>
            </a:xfrm>
            <a:prstGeom prst="rect">
              <a:avLst/>
            </a:prstGeom>
          </p:spPr>
          <p:txBody>
            <a:bodyPr>
              <a:spAutoFit/>
            </a:bodyPr>
            <a:lstStyle/>
            <a:p>
              <a:r>
                <a:rPr lang="tr-TR" dirty="0">
                  <a:solidFill>
                    <a:srgbClr val="575757"/>
                  </a:solidFill>
                </a:rPr>
                <a:t>Beyne zarar verir, düşünme ve anlama kabiliyetini geriletir.</a:t>
              </a:r>
            </a:p>
          </p:txBody>
        </p:sp>
        <p:pic>
          <p:nvPicPr>
            <p:cNvPr id="21" name="Resim 20"/>
            <p:cNvPicPr>
              <a:picLocks noChangeAspect="1"/>
            </p:cNvPicPr>
            <p:nvPr/>
          </p:nvPicPr>
          <p:blipFill>
            <a:blip r:embed="rId3"/>
            <a:stretch>
              <a:fillRect/>
            </a:stretch>
          </p:blipFill>
          <p:spPr>
            <a:xfrm>
              <a:off x="554927" y="2983846"/>
              <a:ext cx="191250" cy="180000"/>
            </a:xfrm>
            <a:prstGeom prst="rect">
              <a:avLst/>
            </a:prstGeom>
          </p:spPr>
        </p:pic>
      </p:grpSp>
      <p:grpSp>
        <p:nvGrpSpPr>
          <p:cNvPr id="11" name="Grup 10"/>
          <p:cNvGrpSpPr/>
          <p:nvPr/>
        </p:nvGrpSpPr>
        <p:grpSpPr>
          <a:xfrm>
            <a:off x="554927" y="3737043"/>
            <a:ext cx="6289744" cy="369332"/>
            <a:chOff x="554927" y="3241798"/>
            <a:chExt cx="6289744" cy="369332"/>
          </a:xfrm>
        </p:grpSpPr>
        <p:sp>
          <p:nvSpPr>
            <p:cNvPr id="3" name="Dikdörtgen 2"/>
            <p:cNvSpPr/>
            <p:nvPr/>
          </p:nvSpPr>
          <p:spPr>
            <a:xfrm>
              <a:off x="748671" y="3241798"/>
              <a:ext cx="6096000" cy="369332"/>
            </a:xfrm>
            <a:prstGeom prst="rect">
              <a:avLst/>
            </a:prstGeom>
          </p:spPr>
          <p:txBody>
            <a:bodyPr>
              <a:spAutoFit/>
            </a:bodyPr>
            <a:lstStyle/>
            <a:p>
              <a:r>
                <a:rPr lang="tr-TR" dirty="0">
                  <a:solidFill>
                    <a:srgbClr val="575757"/>
                  </a:solidFill>
                </a:rPr>
                <a:t>Ruhsal problemlere neden olur.</a:t>
              </a:r>
            </a:p>
          </p:txBody>
        </p:sp>
        <p:pic>
          <p:nvPicPr>
            <p:cNvPr id="22" name="Resim 21"/>
            <p:cNvPicPr>
              <a:picLocks noChangeAspect="1"/>
            </p:cNvPicPr>
            <p:nvPr/>
          </p:nvPicPr>
          <p:blipFill>
            <a:blip r:embed="rId3"/>
            <a:stretch>
              <a:fillRect/>
            </a:stretch>
          </p:blipFill>
          <p:spPr>
            <a:xfrm>
              <a:off x="554927" y="3353178"/>
              <a:ext cx="191250" cy="180000"/>
            </a:xfrm>
            <a:prstGeom prst="rect">
              <a:avLst/>
            </a:prstGeom>
          </p:spPr>
        </p:pic>
      </p:grpSp>
      <p:grpSp>
        <p:nvGrpSpPr>
          <p:cNvPr id="12" name="Grup 11"/>
          <p:cNvGrpSpPr/>
          <p:nvPr/>
        </p:nvGrpSpPr>
        <p:grpSpPr>
          <a:xfrm>
            <a:off x="554927" y="4061650"/>
            <a:ext cx="6287250" cy="369332"/>
            <a:chOff x="554927" y="3566405"/>
            <a:chExt cx="6287250" cy="369332"/>
          </a:xfrm>
        </p:grpSpPr>
        <p:sp>
          <p:nvSpPr>
            <p:cNvPr id="6" name="Dikdörtgen 5"/>
            <p:cNvSpPr/>
            <p:nvPr/>
          </p:nvSpPr>
          <p:spPr>
            <a:xfrm>
              <a:off x="746177" y="3566405"/>
              <a:ext cx="6096000" cy="369332"/>
            </a:xfrm>
            <a:prstGeom prst="rect">
              <a:avLst/>
            </a:prstGeom>
          </p:spPr>
          <p:txBody>
            <a:bodyPr>
              <a:spAutoFit/>
            </a:bodyPr>
            <a:lstStyle/>
            <a:p>
              <a:r>
                <a:rPr lang="tr-TR" dirty="0">
                  <a:solidFill>
                    <a:srgbClr val="575757"/>
                  </a:solidFill>
                </a:rPr>
                <a:t>Okul başarısını düşürür.</a:t>
              </a:r>
            </a:p>
          </p:txBody>
        </p:sp>
        <p:pic>
          <p:nvPicPr>
            <p:cNvPr id="23" name="Resim 22"/>
            <p:cNvPicPr>
              <a:picLocks noChangeAspect="1"/>
            </p:cNvPicPr>
            <p:nvPr/>
          </p:nvPicPr>
          <p:blipFill>
            <a:blip r:embed="rId3"/>
            <a:stretch>
              <a:fillRect/>
            </a:stretch>
          </p:blipFill>
          <p:spPr>
            <a:xfrm>
              <a:off x="554927" y="3680048"/>
              <a:ext cx="191250" cy="180000"/>
            </a:xfrm>
            <a:prstGeom prst="rect">
              <a:avLst/>
            </a:prstGeom>
          </p:spPr>
        </p:pic>
      </p:grpSp>
      <p:grpSp>
        <p:nvGrpSpPr>
          <p:cNvPr id="20" name="Grup 19"/>
          <p:cNvGrpSpPr/>
          <p:nvPr/>
        </p:nvGrpSpPr>
        <p:grpSpPr>
          <a:xfrm>
            <a:off x="554927" y="4389811"/>
            <a:ext cx="6287250" cy="369332"/>
            <a:chOff x="554927" y="3894566"/>
            <a:chExt cx="6287250" cy="369332"/>
          </a:xfrm>
        </p:grpSpPr>
        <p:sp>
          <p:nvSpPr>
            <p:cNvPr id="7" name="Dikdörtgen 6"/>
            <p:cNvSpPr/>
            <p:nvPr/>
          </p:nvSpPr>
          <p:spPr>
            <a:xfrm>
              <a:off x="746177" y="3894566"/>
              <a:ext cx="6096000" cy="369332"/>
            </a:xfrm>
            <a:prstGeom prst="rect">
              <a:avLst/>
            </a:prstGeom>
          </p:spPr>
          <p:txBody>
            <a:bodyPr>
              <a:spAutoFit/>
            </a:bodyPr>
            <a:lstStyle/>
            <a:p>
              <a:r>
                <a:rPr lang="tr-TR" dirty="0">
                  <a:solidFill>
                    <a:srgbClr val="575757"/>
                  </a:solidFill>
                </a:rPr>
                <a:t>Uyku düzenini bozar.</a:t>
              </a:r>
            </a:p>
          </p:txBody>
        </p:sp>
        <p:pic>
          <p:nvPicPr>
            <p:cNvPr id="24" name="Resim 23"/>
            <p:cNvPicPr>
              <a:picLocks noChangeAspect="1"/>
            </p:cNvPicPr>
            <p:nvPr/>
          </p:nvPicPr>
          <p:blipFill>
            <a:blip r:embed="rId3"/>
            <a:stretch>
              <a:fillRect/>
            </a:stretch>
          </p:blipFill>
          <p:spPr>
            <a:xfrm>
              <a:off x="554927" y="3998893"/>
              <a:ext cx="191250" cy="180000"/>
            </a:xfrm>
            <a:prstGeom prst="rect">
              <a:avLst/>
            </a:prstGeom>
          </p:spPr>
        </p:pic>
      </p:grpSp>
      <p:grpSp>
        <p:nvGrpSpPr>
          <p:cNvPr id="27" name="Grup 26"/>
          <p:cNvGrpSpPr/>
          <p:nvPr/>
        </p:nvGrpSpPr>
        <p:grpSpPr>
          <a:xfrm>
            <a:off x="554927" y="4710017"/>
            <a:ext cx="2576070" cy="369332"/>
            <a:chOff x="554927" y="4214772"/>
            <a:chExt cx="2576070" cy="369332"/>
          </a:xfrm>
        </p:grpSpPr>
        <p:sp>
          <p:nvSpPr>
            <p:cNvPr id="8" name="Dikdörtgen 7"/>
            <p:cNvSpPr/>
            <p:nvPr/>
          </p:nvSpPr>
          <p:spPr>
            <a:xfrm>
              <a:off x="746177" y="4214772"/>
              <a:ext cx="2384820" cy="369332"/>
            </a:xfrm>
            <a:prstGeom prst="rect">
              <a:avLst/>
            </a:prstGeom>
          </p:spPr>
          <p:txBody>
            <a:bodyPr wrap="none">
              <a:spAutoFit/>
            </a:bodyPr>
            <a:lstStyle/>
            <a:p>
              <a:r>
                <a:rPr lang="tr-TR" dirty="0">
                  <a:solidFill>
                    <a:schemeClr val="tx1">
                      <a:lumMod val="65000"/>
                      <a:lumOff val="35000"/>
                    </a:schemeClr>
                  </a:solidFill>
                </a:rPr>
                <a:t>Kilo alımına </a:t>
              </a:r>
              <a:r>
                <a:rPr lang="tr-TR" dirty="0">
                  <a:solidFill>
                    <a:srgbClr val="575757"/>
                  </a:solidFill>
                </a:rPr>
                <a:t>neden olur.</a:t>
              </a:r>
            </a:p>
          </p:txBody>
        </p:sp>
        <p:pic>
          <p:nvPicPr>
            <p:cNvPr id="25" name="Resim 24"/>
            <p:cNvPicPr>
              <a:picLocks noChangeAspect="1"/>
            </p:cNvPicPr>
            <p:nvPr/>
          </p:nvPicPr>
          <p:blipFill>
            <a:blip r:embed="rId3"/>
            <a:stretch>
              <a:fillRect/>
            </a:stretch>
          </p:blipFill>
          <p:spPr>
            <a:xfrm>
              <a:off x="554927" y="4333868"/>
              <a:ext cx="191250" cy="180000"/>
            </a:xfrm>
            <a:prstGeom prst="rect">
              <a:avLst/>
            </a:prstGeom>
          </p:spPr>
        </p:pic>
      </p:grpSp>
      <p:sp>
        <p:nvSpPr>
          <p:cNvPr id="29" name="Dikdörtgen 28"/>
          <p:cNvSpPr/>
          <p:nvPr/>
        </p:nvSpPr>
        <p:spPr>
          <a:xfrm>
            <a:off x="507827" y="1621404"/>
            <a:ext cx="7601910" cy="923330"/>
          </a:xfrm>
          <a:prstGeom prst="rect">
            <a:avLst/>
          </a:prstGeom>
        </p:spPr>
        <p:txBody>
          <a:bodyPr wrap="square">
            <a:spAutoFit/>
          </a:bodyPr>
          <a:lstStyle/>
          <a:p>
            <a:r>
              <a:rPr lang="tr-TR" b="1" dirty="0">
                <a:solidFill>
                  <a:schemeClr val="tx1">
                    <a:lumMod val="65000"/>
                    <a:lumOff val="35000"/>
                  </a:schemeClr>
                </a:solidFill>
              </a:rPr>
              <a:t>Ölçüsüz ve sınırsız internet kullanımı</a:t>
            </a:r>
          </a:p>
          <a:p>
            <a:r>
              <a:rPr lang="tr-TR" b="1" dirty="0">
                <a:solidFill>
                  <a:schemeClr val="tx1">
                    <a:lumMod val="65000"/>
                    <a:lumOff val="35000"/>
                  </a:schemeClr>
                </a:solidFill>
              </a:rPr>
              <a:t>hayatımızda çok ciddi sıkıntılara sebep olabilir.</a:t>
            </a:r>
          </a:p>
          <a:p>
            <a:r>
              <a:rPr lang="tr-TR" b="1" dirty="0">
                <a:solidFill>
                  <a:schemeClr val="tx1">
                    <a:lumMod val="65000"/>
                    <a:lumOff val="35000"/>
                  </a:schemeClr>
                </a:solidFill>
              </a:rPr>
              <a:t>Bu sıkıntılardan bazıları şunlardır:</a:t>
            </a:r>
          </a:p>
        </p:txBody>
      </p:sp>
    </p:spTree>
    <p:extLst>
      <p:ext uri="{BB962C8B-B14F-4D97-AF65-F5344CB8AC3E}">
        <p14:creationId xmlns:p14="http://schemas.microsoft.com/office/powerpoint/2010/main" val="2155794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250"/>
                                        <p:tgtEl>
                                          <p:spTgt spid="18"/>
                                        </p:tgtEl>
                                      </p:cBhvr>
                                    </p:animEffect>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25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par>
                                <p:cTn id="31" presetID="10"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par>
                                <p:cTn id="34" presetID="10" presetClass="entr" presetSubtype="0"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par>
                                <p:cTn id="37" presetID="10" presetClass="entr" presetSubtype="0"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par>
                                <p:cTn id="40" presetID="10" presetClass="entr" presetSubtype="0" fill="hold"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par>
                                <p:cTn id="43" presetID="10" presetClass="entr" presetSubtype="0" fill="hold"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fade">
                                      <p:cBhvr>
                                        <p:cTn id="4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18" grpId="0" animBg="1"/>
      <p:bldP spid="19" grpId="0" animBg="1"/>
      <p:bldP spid="2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06C349F2-6576-4967-AE64-694B648D6F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3888" y="308756"/>
            <a:ext cx="5474527" cy="5474527"/>
          </a:xfrm>
          <a:prstGeom prst="rect">
            <a:avLst/>
          </a:prstGeom>
        </p:spPr>
      </p:pic>
    </p:spTree>
    <p:extLst>
      <p:ext uri="{BB962C8B-B14F-4D97-AF65-F5344CB8AC3E}">
        <p14:creationId xmlns:p14="http://schemas.microsoft.com/office/powerpoint/2010/main" val="39629735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00943DD1-9968-A445-9403-8582CAD18E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061"/>
            <a:ext cx="12192000" cy="6769878"/>
          </a:xfrm>
          <a:prstGeom prst="rect">
            <a:avLst/>
          </a:prstGeom>
        </p:spPr>
      </p:pic>
    </p:spTree>
    <p:extLst>
      <p:ext uri="{BB962C8B-B14F-4D97-AF65-F5344CB8AC3E}">
        <p14:creationId xmlns:p14="http://schemas.microsoft.com/office/powerpoint/2010/main" val="19600296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Dikdörtgen 14"/>
          <p:cNvSpPr/>
          <p:nvPr/>
        </p:nvSpPr>
        <p:spPr>
          <a:xfrm>
            <a:off x="0" y="0"/>
            <a:ext cx="12191999" cy="6877357"/>
          </a:xfrm>
          <a:prstGeom prst="rect">
            <a:avLst/>
          </a:prstGeom>
          <a:blipFill dpi="0" rotWithShape="1">
            <a:blip r:embed="rId3"/>
            <a:srcRect/>
            <a:stretch>
              <a:fillRect l="-29000" t="-34000" b="-1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8" name="Dikdörtgen 23"/>
          <p:cNvSpPr/>
          <p:nvPr/>
        </p:nvSpPr>
        <p:spPr>
          <a:xfrm flipH="1" flipV="1">
            <a:off x="4120330" y="-3175"/>
            <a:ext cx="8071669"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0 w 7890694"/>
              <a:gd name="connsiteY0" fmla="*/ 0 h 6858000"/>
              <a:gd name="connsiteX1" fmla="*/ 3824748 w 7890694"/>
              <a:gd name="connsiteY1" fmla="*/ 0 h 6858000"/>
              <a:gd name="connsiteX2" fmla="*/ 7890694 w 7890694"/>
              <a:gd name="connsiteY2" fmla="*/ 6858000 h 6858000"/>
              <a:gd name="connsiteX3" fmla="*/ 0 w 7890694"/>
              <a:gd name="connsiteY3" fmla="*/ 6858000 h 6858000"/>
              <a:gd name="connsiteX4" fmla="*/ 0 w 7890694"/>
              <a:gd name="connsiteY4" fmla="*/ 0 h 6858000"/>
              <a:gd name="connsiteX0" fmla="*/ 0 w 7890694"/>
              <a:gd name="connsiteY0" fmla="*/ 0 h 6858000"/>
              <a:gd name="connsiteX1" fmla="*/ 5777373 w 7890694"/>
              <a:gd name="connsiteY1" fmla="*/ 0 h 6858000"/>
              <a:gd name="connsiteX2" fmla="*/ 7890694 w 7890694"/>
              <a:gd name="connsiteY2" fmla="*/ 6858000 h 6858000"/>
              <a:gd name="connsiteX3" fmla="*/ 0 w 7890694"/>
              <a:gd name="connsiteY3" fmla="*/ 6858000 h 6858000"/>
              <a:gd name="connsiteX4" fmla="*/ 0 w 7890694"/>
              <a:gd name="connsiteY4" fmla="*/ 0 h 6858000"/>
              <a:gd name="connsiteX0" fmla="*/ 0 w 8071669"/>
              <a:gd name="connsiteY0" fmla="*/ 0 h 6858000"/>
              <a:gd name="connsiteX1" fmla="*/ 5777373 w 8071669"/>
              <a:gd name="connsiteY1" fmla="*/ 0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777373 w 8071669"/>
              <a:gd name="connsiteY1" fmla="*/ 0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7739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58000 h 6858000"/>
              <a:gd name="connsiteX3" fmla="*/ 0 w 8071669"/>
              <a:gd name="connsiteY3" fmla="*/ 6858000 h 6858000"/>
              <a:gd name="connsiteX4" fmla="*/ 0 w 8071669"/>
              <a:gd name="connsiteY4" fmla="*/ 0 h 6858000"/>
              <a:gd name="connsiteX0" fmla="*/ 0 w 8071669"/>
              <a:gd name="connsiteY0" fmla="*/ 0 h 6858000"/>
              <a:gd name="connsiteX1" fmla="*/ 5977398 w 8071669"/>
              <a:gd name="connsiteY1" fmla="*/ 0 h 6858000"/>
              <a:gd name="connsiteX2" fmla="*/ 8071669 w 8071669"/>
              <a:gd name="connsiteY2" fmla="*/ 6858000 h 6858000"/>
              <a:gd name="connsiteX3" fmla="*/ 0 w 8071669"/>
              <a:gd name="connsiteY3" fmla="*/ 6858000 h 6858000"/>
              <a:gd name="connsiteX4" fmla="*/ 0 w 807166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1669" h="6858000">
                <a:moveTo>
                  <a:pt x="0" y="0"/>
                </a:moveTo>
                <a:lnTo>
                  <a:pt x="5977398" y="0"/>
                </a:lnTo>
                <a:lnTo>
                  <a:pt x="8071669" y="6858000"/>
                </a:lnTo>
                <a:lnTo>
                  <a:pt x="0" y="6858000"/>
                </a:lnTo>
                <a:lnTo>
                  <a:pt x="0" y="0"/>
                </a:lnTo>
                <a:close/>
              </a:path>
            </a:pathLst>
          </a:custGeom>
          <a:solidFill>
            <a:schemeClr val="accent2">
              <a:alpha val="8470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Freeform 6"/>
          <p:cNvSpPr>
            <a:spLocks/>
          </p:cNvSpPr>
          <p:nvPr/>
        </p:nvSpPr>
        <p:spPr bwMode="auto">
          <a:xfrm>
            <a:off x="0" y="0"/>
            <a:ext cx="6097588" cy="6854825"/>
          </a:xfrm>
          <a:custGeom>
            <a:avLst/>
            <a:gdLst>
              <a:gd name="T0" fmla="*/ 2113 w 3841"/>
              <a:gd name="T1" fmla="*/ 0 h 4318"/>
              <a:gd name="T2" fmla="*/ 0 w 3841"/>
              <a:gd name="T3" fmla="*/ 0 h 4318"/>
              <a:gd name="T4" fmla="*/ 0 w 3841"/>
              <a:gd name="T5" fmla="*/ 4318 h 4318"/>
              <a:gd name="T6" fmla="*/ 3841 w 3841"/>
              <a:gd name="T7" fmla="*/ 4318 h 4318"/>
              <a:gd name="T8" fmla="*/ 3834 w 3841"/>
              <a:gd name="T9" fmla="*/ 4318 h 4318"/>
              <a:gd name="T10" fmla="*/ 2113 w 3841"/>
              <a:gd name="T11" fmla="*/ 0 h 4318"/>
            </a:gdLst>
            <a:ahLst/>
            <a:cxnLst>
              <a:cxn ang="0">
                <a:pos x="T0" y="T1"/>
              </a:cxn>
              <a:cxn ang="0">
                <a:pos x="T2" y="T3"/>
              </a:cxn>
              <a:cxn ang="0">
                <a:pos x="T4" y="T5"/>
              </a:cxn>
              <a:cxn ang="0">
                <a:pos x="T6" y="T7"/>
              </a:cxn>
              <a:cxn ang="0">
                <a:pos x="T8" y="T9"/>
              </a:cxn>
              <a:cxn ang="0">
                <a:pos x="T10" y="T11"/>
              </a:cxn>
            </a:cxnLst>
            <a:rect l="0" t="0" r="r" b="b"/>
            <a:pathLst>
              <a:path w="3841" h="4318">
                <a:moveTo>
                  <a:pt x="2113" y="0"/>
                </a:moveTo>
                <a:lnTo>
                  <a:pt x="0" y="0"/>
                </a:lnTo>
                <a:lnTo>
                  <a:pt x="0" y="4318"/>
                </a:lnTo>
                <a:lnTo>
                  <a:pt x="3841" y="4318"/>
                </a:lnTo>
                <a:lnTo>
                  <a:pt x="3834" y="4318"/>
                </a:lnTo>
                <a:lnTo>
                  <a:pt x="21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9" name="Dikdörtgen 23"/>
          <p:cNvSpPr/>
          <p:nvPr/>
        </p:nvSpPr>
        <p:spPr>
          <a:xfrm flipH="1" flipV="1">
            <a:off x="6340763" y="4829175"/>
            <a:ext cx="5868014" cy="135255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9525 w 5919019"/>
              <a:gd name="connsiteY0" fmla="*/ 4857750 h 6858000"/>
              <a:gd name="connsiteX1" fmla="*/ 3824748 w 5919019"/>
              <a:gd name="connsiteY1" fmla="*/ 0 h 6858000"/>
              <a:gd name="connsiteX2" fmla="*/ 5919019 w 5919019"/>
              <a:gd name="connsiteY2" fmla="*/ 6858000 h 6858000"/>
              <a:gd name="connsiteX3" fmla="*/ 0 w 5919019"/>
              <a:gd name="connsiteY3" fmla="*/ 6858000 h 6858000"/>
              <a:gd name="connsiteX4" fmla="*/ 9525 w 5919019"/>
              <a:gd name="connsiteY4" fmla="*/ 4857750 h 6858000"/>
              <a:gd name="connsiteX0" fmla="*/ 9525 w 5919019"/>
              <a:gd name="connsiteY0" fmla="*/ 0 h 2000250"/>
              <a:gd name="connsiteX1" fmla="*/ 5329698 w 5919019"/>
              <a:gd name="connsiteY1" fmla="*/ 19050 h 2000250"/>
              <a:gd name="connsiteX2" fmla="*/ 5919019 w 5919019"/>
              <a:gd name="connsiteY2" fmla="*/ 2000250 h 2000250"/>
              <a:gd name="connsiteX3" fmla="*/ 0 w 5919019"/>
              <a:gd name="connsiteY3" fmla="*/ 2000250 h 2000250"/>
              <a:gd name="connsiteX4" fmla="*/ 9525 w 5919019"/>
              <a:gd name="connsiteY4" fmla="*/ 0 h 2000250"/>
              <a:gd name="connsiteX0" fmla="*/ 9525 w 5718994"/>
              <a:gd name="connsiteY0" fmla="*/ 0 h 2000250"/>
              <a:gd name="connsiteX1" fmla="*/ 5329698 w 5718994"/>
              <a:gd name="connsiteY1" fmla="*/ 19050 h 2000250"/>
              <a:gd name="connsiteX2" fmla="*/ 5718994 w 5718994"/>
              <a:gd name="connsiteY2" fmla="*/ 1352550 h 2000250"/>
              <a:gd name="connsiteX3" fmla="*/ 0 w 5718994"/>
              <a:gd name="connsiteY3" fmla="*/ 2000250 h 2000250"/>
              <a:gd name="connsiteX4" fmla="*/ 9525 w 5718994"/>
              <a:gd name="connsiteY4" fmla="*/ 0 h 20002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049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2397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0173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10648 w 5718994"/>
              <a:gd name="connsiteY1" fmla="*/ 0 h 1352550"/>
              <a:gd name="connsiteX2" fmla="*/ 5718994 w 5718994"/>
              <a:gd name="connsiteY2" fmla="*/ 1352550 h 1352550"/>
              <a:gd name="connsiteX3" fmla="*/ 0 w 5718994"/>
              <a:gd name="connsiteY3" fmla="*/ 1343025 h 1352550"/>
              <a:gd name="connsiteX4" fmla="*/ 9525 w 5718994"/>
              <a:gd name="connsiteY4" fmla="*/ 0 h 1352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8994" h="1352550">
                <a:moveTo>
                  <a:pt x="9525" y="0"/>
                </a:moveTo>
                <a:lnTo>
                  <a:pt x="5310648" y="0"/>
                </a:lnTo>
                <a:lnTo>
                  <a:pt x="5718994" y="1352550"/>
                </a:lnTo>
                <a:lnTo>
                  <a:pt x="0" y="1343025"/>
                </a:lnTo>
                <a:lnTo>
                  <a:pt x="952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5" name="Dikdörtgen 24"/>
          <p:cNvSpPr/>
          <p:nvPr/>
        </p:nvSpPr>
        <p:spPr>
          <a:xfrm>
            <a:off x="3812004" y="-9525"/>
            <a:ext cx="2422729"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Dikdörtgen 3"/>
          <p:cNvSpPr/>
          <p:nvPr/>
        </p:nvSpPr>
        <p:spPr>
          <a:xfrm>
            <a:off x="8766996" y="4026339"/>
            <a:ext cx="3120534" cy="646331"/>
          </a:xfrm>
          <a:prstGeom prst="rect">
            <a:avLst/>
          </a:prstGeom>
        </p:spPr>
        <p:txBody>
          <a:bodyPr wrap="none">
            <a:spAutoFit/>
          </a:bodyPr>
          <a:lstStyle/>
          <a:p>
            <a:r>
              <a:rPr lang="tr-TR" sz="3600" b="1" dirty="0">
                <a:solidFill>
                  <a:schemeClr val="bg1"/>
                </a:solidFill>
              </a:rPr>
              <a:t>teşekkür ederiz</a:t>
            </a:r>
            <a:endParaRPr lang="tr-TR" sz="3600" dirty="0"/>
          </a:p>
        </p:txBody>
      </p:sp>
      <p:pic>
        <p:nvPicPr>
          <p:cNvPr id="14" name="Resim 13"/>
          <p:cNvPicPr>
            <a:picLocks noChangeAspect="1"/>
          </p:cNvPicPr>
          <p:nvPr/>
        </p:nvPicPr>
        <p:blipFill>
          <a:blip r:embed="rId4"/>
          <a:stretch>
            <a:fillRect/>
          </a:stretch>
        </p:blipFill>
        <p:spPr>
          <a:xfrm>
            <a:off x="11367914" y="920137"/>
            <a:ext cx="843750" cy="1957500"/>
          </a:xfrm>
          <a:prstGeom prst="rect">
            <a:avLst/>
          </a:prstGeom>
        </p:spPr>
      </p:pic>
      <p:grpSp>
        <p:nvGrpSpPr>
          <p:cNvPr id="17" name="Grup 16"/>
          <p:cNvGrpSpPr/>
          <p:nvPr/>
        </p:nvGrpSpPr>
        <p:grpSpPr>
          <a:xfrm>
            <a:off x="8217860" y="1022926"/>
            <a:ext cx="3427092" cy="1865977"/>
            <a:chOff x="8251988" y="1972564"/>
            <a:chExt cx="3427092" cy="1865977"/>
          </a:xfrm>
        </p:grpSpPr>
        <p:sp>
          <p:nvSpPr>
            <p:cNvPr id="19" name="Metin kutusu 18"/>
            <p:cNvSpPr txBox="1"/>
            <p:nvPr/>
          </p:nvSpPr>
          <p:spPr>
            <a:xfrm>
              <a:off x="8283415" y="1972564"/>
              <a:ext cx="3084499" cy="1323439"/>
            </a:xfrm>
            <a:prstGeom prst="rect">
              <a:avLst/>
            </a:prstGeom>
            <a:noFill/>
          </p:spPr>
          <p:txBody>
            <a:bodyPr wrap="none" rtlCol="0">
              <a:spAutoFit/>
            </a:bodyPr>
            <a:lstStyle/>
            <a:p>
              <a:pPr algn="r"/>
              <a:r>
                <a:rPr lang="tr-TR" sz="8000" b="1" dirty="0">
                  <a:solidFill>
                    <a:schemeClr val="bg1"/>
                  </a:solidFill>
                </a:rPr>
                <a:t>sağlıklı</a:t>
              </a:r>
            </a:p>
          </p:txBody>
        </p:sp>
        <p:sp>
          <p:nvSpPr>
            <p:cNvPr id="20" name="Metin kutusu 19"/>
            <p:cNvSpPr txBox="1"/>
            <p:nvPr/>
          </p:nvSpPr>
          <p:spPr>
            <a:xfrm>
              <a:off x="8251988" y="3007544"/>
              <a:ext cx="3427092" cy="830997"/>
            </a:xfrm>
            <a:prstGeom prst="rect">
              <a:avLst/>
            </a:prstGeom>
            <a:noFill/>
          </p:spPr>
          <p:txBody>
            <a:bodyPr wrap="none" rtlCol="0">
              <a:spAutoFit/>
            </a:bodyPr>
            <a:lstStyle/>
            <a:p>
              <a:r>
                <a:rPr lang="tr-TR" sz="4800" dirty="0">
                  <a:solidFill>
                    <a:schemeClr val="bg1"/>
                  </a:solidFill>
                </a:rPr>
                <a:t>bir</a:t>
              </a:r>
              <a:r>
                <a:rPr lang="tr-TR" sz="4800" b="1" dirty="0">
                  <a:solidFill>
                    <a:schemeClr val="bg1"/>
                  </a:solidFill>
                </a:rPr>
                <a:t> hayat </a:t>
              </a:r>
              <a:r>
                <a:rPr lang="tr-TR" sz="4800" dirty="0">
                  <a:solidFill>
                    <a:schemeClr val="bg1"/>
                  </a:solidFill>
                </a:rPr>
                <a:t>için</a:t>
              </a:r>
            </a:p>
          </p:txBody>
        </p:sp>
      </p:grpSp>
      <p:pic>
        <p:nvPicPr>
          <p:cNvPr id="16" name="Resim 15">
            <a:extLst>
              <a:ext uri="{FF2B5EF4-FFF2-40B4-BE49-F238E27FC236}">
                <a16:creationId xmlns:a16="http://schemas.microsoft.com/office/drawing/2014/main" id="{D71A1616-96F8-0C43-BFF7-1CF41917CA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76206" y="5101586"/>
            <a:ext cx="4860636" cy="819727"/>
          </a:xfrm>
          <a:prstGeom prst="rect">
            <a:avLst/>
          </a:prstGeom>
        </p:spPr>
      </p:pic>
      <p:pic>
        <p:nvPicPr>
          <p:cNvPr id="18" name="Resim 17">
            <a:extLst>
              <a:ext uri="{FF2B5EF4-FFF2-40B4-BE49-F238E27FC236}">
                <a16:creationId xmlns:a16="http://schemas.microsoft.com/office/drawing/2014/main" id="{81547710-791A-584F-8169-A1655DAEC035}"/>
              </a:ext>
            </a:extLst>
          </p:cNvPr>
          <p:cNvPicPr>
            <a:picLocks noChangeAspect="1"/>
          </p:cNvPicPr>
          <p:nvPr/>
        </p:nvPicPr>
        <p:blipFill>
          <a:blip r:embed="rId6"/>
          <a:stretch>
            <a:fillRect/>
          </a:stretch>
        </p:blipFill>
        <p:spPr>
          <a:xfrm>
            <a:off x="239840" y="6035940"/>
            <a:ext cx="2743200" cy="622300"/>
          </a:xfrm>
          <a:prstGeom prst="rect">
            <a:avLst/>
          </a:prstGeom>
        </p:spPr>
      </p:pic>
    </p:spTree>
    <p:extLst>
      <p:ext uri="{BB962C8B-B14F-4D97-AF65-F5344CB8AC3E}">
        <p14:creationId xmlns:p14="http://schemas.microsoft.com/office/powerpoint/2010/main" val="3102828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250" fill="hold"/>
                                        <p:tgtEl>
                                          <p:spTgt spid="28"/>
                                        </p:tgtEl>
                                        <p:attrNameLst>
                                          <p:attrName>ppt_x</p:attrName>
                                        </p:attrNameLst>
                                      </p:cBhvr>
                                      <p:tavLst>
                                        <p:tav tm="0">
                                          <p:val>
                                            <p:strVal val="1+#ppt_w/2"/>
                                          </p:val>
                                        </p:tav>
                                        <p:tav tm="100000">
                                          <p:val>
                                            <p:strVal val="#ppt_x"/>
                                          </p:val>
                                        </p:tav>
                                      </p:tavLst>
                                    </p:anim>
                                    <p:anim calcmode="lin" valueType="num">
                                      <p:cBhvr additive="base">
                                        <p:cTn id="8" dur="250" fill="hold"/>
                                        <p:tgtEl>
                                          <p:spTgt spid="28"/>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250"/>
                                        <p:tgtEl>
                                          <p:spTgt spid="25"/>
                                        </p:tgtEl>
                                      </p:cBhvr>
                                    </p:animEffect>
                                  </p:childTnLst>
                                </p:cTn>
                              </p:par>
                              <p:par>
                                <p:cTn id="13" presetID="2" presetClass="entr" presetSubtype="2"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250" fill="hold"/>
                                        <p:tgtEl>
                                          <p:spTgt spid="29"/>
                                        </p:tgtEl>
                                        <p:attrNameLst>
                                          <p:attrName>ppt_x</p:attrName>
                                        </p:attrNameLst>
                                      </p:cBhvr>
                                      <p:tavLst>
                                        <p:tav tm="0">
                                          <p:val>
                                            <p:strVal val="1+#ppt_w/2"/>
                                          </p:val>
                                        </p:tav>
                                        <p:tav tm="100000">
                                          <p:val>
                                            <p:strVal val="#ppt_x"/>
                                          </p:val>
                                        </p:tav>
                                      </p:tavLst>
                                    </p:anim>
                                    <p:anim calcmode="lin" valueType="num">
                                      <p:cBhvr additive="base">
                                        <p:cTn id="16" dur="250" fill="hold"/>
                                        <p:tgtEl>
                                          <p:spTgt spid="29"/>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250"/>
                                        <p:tgtEl>
                                          <p:spTgt spid="4"/>
                                        </p:tgtEl>
                                      </p:cBhvr>
                                    </p:animEffect>
                                  </p:childTnLst>
                                </p:cTn>
                              </p:par>
                            </p:childTnLst>
                          </p:cTn>
                        </p:par>
                        <p:par>
                          <p:cTn id="21" fill="hold">
                            <p:stCondLst>
                              <p:cond delay="750"/>
                            </p:stCondLst>
                            <p:childTnLst>
                              <p:par>
                                <p:cTn id="22" presetID="2" presetClass="entr" presetSubtype="2" fill="hold" nodeType="after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250" fill="hold"/>
                                        <p:tgtEl>
                                          <p:spTgt spid="14"/>
                                        </p:tgtEl>
                                        <p:attrNameLst>
                                          <p:attrName>ppt_x</p:attrName>
                                        </p:attrNameLst>
                                      </p:cBhvr>
                                      <p:tavLst>
                                        <p:tav tm="0">
                                          <p:val>
                                            <p:strVal val="1+#ppt_w/2"/>
                                          </p:val>
                                        </p:tav>
                                        <p:tav tm="100000">
                                          <p:val>
                                            <p:strVal val="#ppt_x"/>
                                          </p:val>
                                        </p:tav>
                                      </p:tavLst>
                                    </p:anim>
                                    <p:anim calcmode="lin" valueType="num">
                                      <p:cBhvr additive="base">
                                        <p:cTn id="25" dur="250" fill="hold"/>
                                        <p:tgtEl>
                                          <p:spTgt spid="14"/>
                                        </p:tgtEl>
                                        <p:attrNameLst>
                                          <p:attrName>ppt_y</p:attrName>
                                        </p:attrNameLst>
                                      </p:cBhvr>
                                      <p:tavLst>
                                        <p:tav tm="0">
                                          <p:val>
                                            <p:strVal val="#ppt_y"/>
                                          </p:val>
                                        </p:tav>
                                        <p:tav tm="100000">
                                          <p:val>
                                            <p:strVal val="#ppt_y"/>
                                          </p:val>
                                        </p:tav>
                                      </p:tavLst>
                                    </p:anim>
                                  </p:childTnLst>
                                </p:cTn>
                              </p:par>
                            </p:childTnLst>
                          </p:cTn>
                        </p:par>
                        <p:par>
                          <p:cTn id="26" fill="hold">
                            <p:stCondLst>
                              <p:cond delay="1000"/>
                            </p:stCondLst>
                            <p:childTnLst>
                              <p:par>
                                <p:cTn id="27" presetID="10" presetClass="entr" presetSubtype="0" fill="hold"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25" grpId="0" animBg="1"/>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483071"/>
            <a:ext cx="7162923" cy="1015663"/>
          </a:xfrm>
          <a:prstGeom prst="rect">
            <a:avLst/>
          </a:prstGeom>
          <a:noFill/>
        </p:spPr>
        <p:txBody>
          <a:bodyPr wrap="none" rtlCol="0">
            <a:spAutoFit/>
          </a:bodyPr>
          <a:lstStyle/>
          <a:p>
            <a:r>
              <a:rPr lang="tr-TR" sz="6000" b="1" dirty="0"/>
              <a:t>Denge</a:t>
            </a:r>
            <a:r>
              <a:rPr lang="tr-TR" sz="6000" b="1" dirty="0">
                <a:solidFill>
                  <a:srgbClr val="FF0000"/>
                </a:solidFill>
              </a:rPr>
              <a:t> </a:t>
            </a:r>
            <a:r>
              <a:rPr lang="tr-TR" sz="6000" b="1" dirty="0"/>
              <a:t>halini</a:t>
            </a:r>
            <a:r>
              <a:rPr lang="tr-TR" sz="6000" b="1" dirty="0">
                <a:solidFill>
                  <a:srgbClr val="FF0000"/>
                </a:solidFill>
              </a:rPr>
              <a:t> </a:t>
            </a:r>
            <a:r>
              <a:rPr lang="tr-TR" sz="6000" b="1" dirty="0"/>
              <a:t>korumak</a:t>
            </a:r>
          </a:p>
        </p:txBody>
      </p:sp>
      <p:grpSp>
        <p:nvGrpSpPr>
          <p:cNvPr id="32" name="Grup 31"/>
          <p:cNvGrpSpPr/>
          <p:nvPr/>
        </p:nvGrpSpPr>
        <p:grpSpPr>
          <a:xfrm>
            <a:off x="469371" y="2346718"/>
            <a:ext cx="7462918" cy="1477328"/>
            <a:chOff x="563391" y="2626512"/>
            <a:chExt cx="7462918" cy="1477328"/>
          </a:xfrm>
        </p:grpSpPr>
        <p:sp>
          <p:nvSpPr>
            <p:cNvPr id="33" name="Dikdörtgen 32"/>
            <p:cNvSpPr/>
            <p:nvPr/>
          </p:nvSpPr>
          <p:spPr>
            <a:xfrm>
              <a:off x="754641" y="2626512"/>
              <a:ext cx="7271668" cy="1477328"/>
            </a:xfrm>
            <a:prstGeom prst="rect">
              <a:avLst/>
            </a:prstGeom>
          </p:spPr>
          <p:txBody>
            <a:bodyPr wrap="square">
              <a:spAutoFit/>
            </a:bodyPr>
            <a:lstStyle/>
            <a:p>
              <a:r>
                <a:rPr lang="tr-TR" dirty="0">
                  <a:solidFill>
                    <a:srgbClr val="575757"/>
                  </a:solidFill>
                </a:rPr>
                <a:t>Sağlıklı yaşamak ve hastalıklardan korunmak basittir. Fakat bu uzun soluklu bir süreçtir. Sağlıklı yaşamla ilgili yapılan tercihler, sonuçlarını genelde orta ve uzun vadede gösterir. (Spor yapmak, dengeli beslenmek vb.) Unutmayalım ki, sağlıklı yaşam için çabalamak zordur ama sağlıksız yaşamak ileride katlanması daha zor sonuçlar doğurur. </a:t>
              </a:r>
            </a:p>
          </p:txBody>
        </p:sp>
        <p:pic>
          <p:nvPicPr>
            <p:cNvPr id="34" name="Resim 33"/>
            <p:cNvPicPr>
              <a:picLocks noChangeAspect="1"/>
            </p:cNvPicPr>
            <p:nvPr/>
          </p:nvPicPr>
          <p:blipFill>
            <a:blip r:embed="rId3"/>
            <a:stretch>
              <a:fillRect/>
            </a:stretch>
          </p:blipFill>
          <p:spPr>
            <a:xfrm>
              <a:off x="563391" y="2791475"/>
              <a:ext cx="191250" cy="180000"/>
            </a:xfrm>
            <a:prstGeom prst="rect">
              <a:avLst/>
            </a:prstGeom>
          </p:spPr>
        </p:pic>
      </p:grpSp>
      <p:sp>
        <p:nvSpPr>
          <p:cNvPr id="55" name="Oval 5"/>
          <p:cNvSpPr>
            <a:spLocks noChangeArrowheads="1"/>
          </p:cNvSpPr>
          <p:nvPr/>
        </p:nvSpPr>
        <p:spPr bwMode="auto">
          <a:xfrm>
            <a:off x="8386019" y="1530537"/>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6" name="Oval 6"/>
          <p:cNvSpPr>
            <a:spLocks noChangeArrowheads="1"/>
          </p:cNvSpPr>
          <p:nvPr/>
        </p:nvSpPr>
        <p:spPr bwMode="auto">
          <a:xfrm flipH="1">
            <a:off x="8705827" y="1849731"/>
            <a:ext cx="2470075" cy="2471302"/>
          </a:xfrm>
          <a:prstGeom prst="ellipse">
            <a:avLst/>
          </a:prstGeom>
          <a:blipFill dpi="0" rotWithShape="1">
            <a:blip r:embed="rId4"/>
            <a:srcRect/>
            <a:stretch>
              <a:fillRect l="-42000" t="-7000" r="-7000" b="-1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6" name="Metin kutusu 15">
            <a:extLst>
              <a:ext uri="{FF2B5EF4-FFF2-40B4-BE49-F238E27FC236}">
                <a16:creationId xmlns:a16="http://schemas.microsoft.com/office/drawing/2014/main" id="{75B4950A-4D36-EF4B-9906-EF11AA906739}"/>
              </a:ext>
            </a:extLst>
          </p:cNvPr>
          <p:cNvSpPr txBox="1"/>
          <p:nvPr/>
        </p:nvSpPr>
        <p:spPr>
          <a:xfrm>
            <a:off x="11495712" y="5855671"/>
            <a:ext cx="495649" cy="461665"/>
          </a:xfrm>
          <a:prstGeom prst="rect">
            <a:avLst/>
          </a:prstGeom>
          <a:noFill/>
        </p:spPr>
        <p:txBody>
          <a:bodyPr wrap="none" rtlCol="0">
            <a:spAutoFit/>
          </a:bodyPr>
          <a:lstStyle/>
          <a:p>
            <a:pPr algn="r"/>
            <a:r>
              <a:rPr lang="tr-TR" sz="2400" b="1" dirty="0">
                <a:solidFill>
                  <a:srgbClr val="DADADA"/>
                </a:solidFill>
              </a:rPr>
              <a:t>0</a:t>
            </a:r>
            <a:fld id="{2995EC09-D15D-4044-A280-A8BAEAABD4E9}" type="slidenum">
              <a:rPr lang="tr-TR" sz="2400" b="1" smtClean="0">
                <a:solidFill>
                  <a:srgbClr val="DADADA"/>
                </a:solidFill>
              </a:rPr>
              <a:t>4</a:t>
            </a:fld>
            <a:endParaRPr lang="tr-TR" sz="2400" b="1" dirty="0">
              <a:solidFill>
                <a:srgbClr val="DADADA"/>
              </a:solidFill>
            </a:endParaRPr>
          </a:p>
        </p:txBody>
      </p:sp>
    </p:spTree>
    <p:extLst>
      <p:ext uri="{BB962C8B-B14F-4D97-AF65-F5344CB8AC3E}">
        <p14:creationId xmlns:p14="http://schemas.microsoft.com/office/powerpoint/2010/main" val="1856527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250"/>
                                        <p:tgtEl>
                                          <p:spTgt spid="32"/>
                                        </p:tgtEl>
                                      </p:cBhvr>
                                    </p:animEffect>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55"/>
                                        </p:tgtEl>
                                        <p:attrNameLst>
                                          <p:attrName>style.visibility</p:attrName>
                                        </p:attrNameLst>
                                      </p:cBhvr>
                                      <p:to>
                                        <p:strVal val="visible"/>
                                      </p:to>
                                    </p:set>
                                    <p:animEffect transition="in" filter="fade">
                                      <p:cBhvr>
                                        <p:cTn id="20" dur="250"/>
                                        <p:tgtEl>
                                          <p:spTgt spid="55"/>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56"/>
                                        </p:tgtEl>
                                        <p:attrNameLst>
                                          <p:attrName>style.visibility</p:attrName>
                                        </p:attrNameLst>
                                      </p:cBhvr>
                                      <p:to>
                                        <p:strVal val="visible"/>
                                      </p:to>
                                    </p:set>
                                    <p:animEffect transition="in" filter="fade">
                                      <p:cBhvr>
                                        <p:cTn id="24" dur="25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55" grpId="0" animBg="1"/>
      <p:bldP spid="5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C94FCA67-934D-774B-B073-A8B78DAADF63}"/>
              </a:ext>
            </a:extLst>
          </p:cNvPr>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5" name="Metin kutusu 4">
            <a:extLst>
              <a:ext uri="{FF2B5EF4-FFF2-40B4-BE49-F238E27FC236}">
                <a16:creationId xmlns:a16="http://schemas.microsoft.com/office/drawing/2014/main" id="{72A2B3E7-BA04-FD43-8CCE-281DB9C1FA80}"/>
              </a:ext>
            </a:extLst>
          </p:cNvPr>
          <p:cNvSpPr txBox="1"/>
          <p:nvPr/>
        </p:nvSpPr>
        <p:spPr>
          <a:xfrm>
            <a:off x="356650" y="532537"/>
            <a:ext cx="4751557" cy="1015663"/>
          </a:xfrm>
          <a:prstGeom prst="rect">
            <a:avLst/>
          </a:prstGeom>
          <a:noFill/>
        </p:spPr>
        <p:txBody>
          <a:bodyPr wrap="none" rtlCol="0">
            <a:spAutoFit/>
          </a:bodyPr>
          <a:lstStyle/>
          <a:p>
            <a:r>
              <a:rPr lang="tr-TR" sz="6000" b="1" dirty="0"/>
              <a:t>Etkinlik örneği</a:t>
            </a:r>
          </a:p>
        </p:txBody>
      </p:sp>
      <p:grpSp>
        <p:nvGrpSpPr>
          <p:cNvPr id="9" name="Grup 8">
            <a:extLst>
              <a:ext uri="{FF2B5EF4-FFF2-40B4-BE49-F238E27FC236}">
                <a16:creationId xmlns:a16="http://schemas.microsoft.com/office/drawing/2014/main" id="{17346A1C-E3C6-9142-9E53-CBD1F54C384C}"/>
              </a:ext>
            </a:extLst>
          </p:cNvPr>
          <p:cNvGrpSpPr/>
          <p:nvPr/>
        </p:nvGrpSpPr>
        <p:grpSpPr>
          <a:xfrm>
            <a:off x="554927" y="1979087"/>
            <a:ext cx="10801206" cy="830997"/>
            <a:chOff x="554927" y="1881525"/>
            <a:chExt cx="10801206" cy="830997"/>
          </a:xfrm>
        </p:grpSpPr>
        <p:sp>
          <p:nvSpPr>
            <p:cNvPr id="10" name="Metin kutusu 9">
              <a:extLst>
                <a:ext uri="{FF2B5EF4-FFF2-40B4-BE49-F238E27FC236}">
                  <a16:creationId xmlns:a16="http://schemas.microsoft.com/office/drawing/2014/main" id="{676CC708-2330-8F49-93C7-737DA0B7443B}"/>
                </a:ext>
              </a:extLst>
            </p:cNvPr>
            <p:cNvSpPr txBox="1"/>
            <p:nvPr/>
          </p:nvSpPr>
          <p:spPr>
            <a:xfrm>
              <a:off x="746177" y="1881525"/>
              <a:ext cx="10609956" cy="830997"/>
            </a:xfrm>
            <a:prstGeom prst="rect">
              <a:avLst/>
            </a:prstGeom>
            <a:noFill/>
          </p:spPr>
          <p:txBody>
            <a:bodyPr wrap="none" rtlCol="0">
              <a:spAutoFit/>
            </a:bodyPr>
            <a:lstStyle/>
            <a:p>
              <a:r>
                <a:rPr lang="tr-TR" sz="2400" dirty="0">
                  <a:solidFill>
                    <a:srgbClr val="575757"/>
                  </a:solidFill>
                </a:rPr>
                <a:t>Lütfen aşağıdaki cümleleri duygu ve düşünceleriniz doğrultusunda sağlıklı olmaktan </a:t>
              </a:r>
              <a:br>
                <a:rPr lang="tr-TR" sz="2400" dirty="0">
                  <a:solidFill>
                    <a:srgbClr val="575757"/>
                  </a:solidFill>
                </a:rPr>
              </a:br>
              <a:r>
                <a:rPr lang="tr-TR" sz="2400" dirty="0">
                  <a:solidFill>
                    <a:srgbClr val="575757"/>
                  </a:solidFill>
                </a:rPr>
                <a:t>ne anladığınızı düşünerek doldurunuz.</a:t>
              </a:r>
            </a:p>
          </p:txBody>
        </p:sp>
        <p:pic>
          <p:nvPicPr>
            <p:cNvPr id="11" name="Resim 10">
              <a:extLst>
                <a:ext uri="{FF2B5EF4-FFF2-40B4-BE49-F238E27FC236}">
                  <a16:creationId xmlns:a16="http://schemas.microsoft.com/office/drawing/2014/main" id="{337541A8-30E1-644D-A74F-B7F8E49BC9AC}"/>
                </a:ext>
              </a:extLst>
            </p:cNvPr>
            <p:cNvPicPr>
              <a:picLocks noChangeAspect="1"/>
            </p:cNvPicPr>
            <p:nvPr/>
          </p:nvPicPr>
          <p:blipFill>
            <a:blip r:embed="rId3"/>
            <a:stretch>
              <a:fillRect/>
            </a:stretch>
          </p:blipFill>
          <p:spPr>
            <a:xfrm>
              <a:off x="554927" y="1991580"/>
              <a:ext cx="191250" cy="180000"/>
            </a:xfrm>
            <a:prstGeom prst="rect">
              <a:avLst/>
            </a:prstGeom>
          </p:spPr>
        </p:pic>
      </p:grpSp>
      <p:sp>
        <p:nvSpPr>
          <p:cNvPr id="12" name="Metin kutusu 11">
            <a:extLst>
              <a:ext uri="{FF2B5EF4-FFF2-40B4-BE49-F238E27FC236}">
                <a16:creationId xmlns:a16="http://schemas.microsoft.com/office/drawing/2014/main" id="{763EE19A-34BC-5944-96DA-051029B70BF7}"/>
              </a:ext>
            </a:extLst>
          </p:cNvPr>
          <p:cNvSpPr txBox="1"/>
          <p:nvPr/>
        </p:nvSpPr>
        <p:spPr>
          <a:xfrm>
            <a:off x="746177" y="2920139"/>
            <a:ext cx="7637027" cy="2352952"/>
          </a:xfrm>
          <a:prstGeom prst="rect">
            <a:avLst/>
          </a:prstGeom>
          <a:noFill/>
        </p:spPr>
        <p:txBody>
          <a:bodyPr wrap="none" rtlCol="0">
            <a:spAutoFit/>
          </a:bodyPr>
          <a:lstStyle/>
          <a:p>
            <a:pPr marL="342900" indent="-342900">
              <a:lnSpc>
                <a:spcPct val="150000"/>
              </a:lnSpc>
              <a:buFont typeface="Arial" panose="020B0604020202020204" pitchFamily="34" charset="0"/>
              <a:buChar char="•"/>
            </a:pPr>
            <a:r>
              <a:rPr lang="tr-TR" sz="2000" dirty="0">
                <a:solidFill>
                  <a:srgbClr val="575757"/>
                </a:solidFill>
              </a:rPr>
              <a:t>Bence sağlıklı olmak…………………………………………………</a:t>
            </a:r>
          </a:p>
          <a:p>
            <a:pPr marL="342900" indent="-342900">
              <a:lnSpc>
                <a:spcPct val="150000"/>
              </a:lnSpc>
              <a:buFont typeface="Arial" panose="020B0604020202020204" pitchFamily="34" charset="0"/>
              <a:buChar char="•"/>
            </a:pPr>
            <a:r>
              <a:rPr lang="tr-TR" sz="2000" dirty="0">
                <a:solidFill>
                  <a:srgbClr val="575757"/>
                </a:solidFill>
              </a:rPr>
              <a:t>Sağlıksız yiyecek/içeceklerden .....................yerim/içerim.</a:t>
            </a:r>
          </a:p>
          <a:p>
            <a:pPr marL="342900" indent="-342900">
              <a:lnSpc>
                <a:spcPct val="150000"/>
              </a:lnSpc>
              <a:buFont typeface="Arial" panose="020B0604020202020204" pitchFamily="34" charset="0"/>
              <a:buChar char="•"/>
            </a:pPr>
            <a:r>
              <a:rPr lang="tr-TR" sz="2000" dirty="0">
                <a:solidFill>
                  <a:srgbClr val="575757"/>
                </a:solidFill>
              </a:rPr>
              <a:t>Sağlıklı yiyecek/içeceklerden .....................yerim/içerim.</a:t>
            </a:r>
          </a:p>
          <a:p>
            <a:pPr marL="342900" indent="-342900">
              <a:lnSpc>
                <a:spcPct val="150000"/>
              </a:lnSpc>
              <a:buFont typeface="Arial" panose="020B0604020202020204" pitchFamily="34" charset="0"/>
              <a:buChar char="•"/>
            </a:pPr>
            <a:r>
              <a:rPr lang="tr-TR" sz="2000" dirty="0">
                <a:solidFill>
                  <a:srgbClr val="575757"/>
                </a:solidFill>
              </a:rPr>
              <a:t>Sağlıklı insan……………………………………………………….</a:t>
            </a:r>
          </a:p>
          <a:p>
            <a:pPr marL="342900" indent="-342900">
              <a:lnSpc>
                <a:spcPct val="150000"/>
              </a:lnSpc>
              <a:buFont typeface="Arial" panose="020B0604020202020204" pitchFamily="34" charset="0"/>
              <a:buChar char="•"/>
            </a:pPr>
            <a:r>
              <a:rPr lang="tr-TR" sz="2000" dirty="0">
                <a:solidFill>
                  <a:srgbClr val="575757"/>
                </a:solidFill>
              </a:rPr>
              <a:t>Örnek aldığım sağlıklı insanlar…………………………………………………………..</a:t>
            </a:r>
          </a:p>
        </p:txBody>
      </p:sp>
      <p:sp>
        <p:nvSpPr>
          <p:cNvPr id="13" name="Metin kutusu 12">
            <a:extLst>
              <a:ext uri="{FF2B5EF4-FFF2-40B4-BE49-F238E27FC236}">
                <a16:creationId xmlns:a16="http://schemas.microsoft.com/office/drawing/2014/main" id="{288FEC3C-CEE6-3C4D-B1D4-5EDD3C12F171}"/>
              </a:ext>
            </a:extLst>
          </p:cNvPr>
          <p:cNvSpPr txBox="1"/>
          <p:nvPr/>
        </p:nvSpPr>
        <p:spPr>
          <a:xfrm>
            <a:off x="11495712" y="5855671"/>
            <a:ext cx="495649" cy="461665"/>
          </a:xfrm>
          <a:prstGeom prst="rect">
            <a:avLst/>
          </a:prstGeom>
          <a:noFill/>
        </p:spPr>
        <p:txBody>
          <a:bodyPr wrap="none" rtlCol="0">
            <a:spAutoFit/>
          </a:bodyPr>
          <a:lstStyle/>
          <a:p>
            <a:pPr algn="r"/>
            <a:r>
              <a:rPr lang="tr-TR" sz="2400" b="1" dirty="0">
                <a:solidFill>
                  <a:srgbClr val="DADADA"/>
                </a:solidFill>
              </a:rPr>
              <a:t>0</a:t>
            </a:r>
            <a:fld id="{2995EC09-D15D-4044-A280-A8BAEAABD4E9}" type="slidenum">
              <a:rPr lang="tr-TR" sz="2400" b="1" smtClean="0">
                <a:solidFill>
                  <a:srgbClr val="DADADA"/>
                </a:solidFill>
              </a:rPr>
              <a:t>5</a:t>
            </a:fld>
            <a:endParaRPr lang="tr-TR" sz="2400" b="1" dirty="0">
              <a:solidFill>
                <a:srgbClr val="DADADA"/>
              </a:solidFill>
            </a:endParaRPr>
          </a:p>
        </p:txBody>
      </p:sp>
      <p:sp>
        <p:nvSpPr>
          <p:cNvPr id="14" name="Rectangle 13">
            <a:extLst>
              <a:ext uri="{FF2B5EF4-FFF2-40B4-BE49-F238E27FC236}">
                <a16:creationId xmlns:a16="http://schemas.microsoft.com/office/drawing/2014/main" id="{1FAFDAE6-CAAA-2F4D-A314-3CEF918D73C9}"/>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Tree>
    <p:extLst>
      <p:ext uri="{BB962C8B-B14F-4D97-AF65-F5344CB8AC3E}">
        <p14:creationId xmlns:p14="http://schemas.microsoft.com/office/powerpoint/2010/main" val="2147448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50" fill="hold"/>
                                        <p:tgtEl>
                                          <p:spTgt spid="4"/>
                                        </p:tgtEl>
                                        <p:attrNameLst>
                                          <p:attrName>ppt_x</p:attrName>
                                        </p:attrNameLst>
                                      </p:cBhvr>
                                      <p:tavLst>
                                        <p:tav tm="0">
                                          <p:val>
                                            <p:strVal val="0-#ppt_w/2"/>
                                          </p:val>
                                        </p:tav>
                                        <p:tav tm="100000">
                                          <p:val>
                                            <p:strVal val="#ppt_x"/>
                                          </p:val>
                                        </p:tav>
                                      </p:tavLst>
                                    </p:anim>
                                    <p:anim calcmode="lin" valueType="num">
                                      <p:cBhvr additive="base">
                                        <p:cTn id="8" dur="25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50"/>
                                        <p:tgtEl>
                                          <p:spTgt spid="5"/>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250"/>
                                        <p:tgtEl>
                                          <p:spTgt spid="9"/>
                                        </p:tgtEl>
                                      </p:cBhvr>
                                    </p:animEffect>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1">
            <a:blip r:embed="rId3"/>
            <a:srcRect/>
            <a:stretch>
              <a:fillRect l="-16000" r="-8000" b="-24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9021526" cy="923330"/>
          </a:xfrm>
          <a:prstGeom prst="rect">
            <a:avLst/>
          </a:prstGeom>
          <a:noFill/>
        </p:spPr>
        <p:txBody>
          <a:bodyPr wrap="square" rtlCol="0">
            <a:spAutoFit/>
          </a:bodyPr>
          <a:lstStyle/>
          <a:p>
            <a:r>
              <a:rPr lang="tr-TR" sz="5400" b="1" dirty="0"/>
              <a:t>Yeterli ve dengeli beslenme</a:t>
            </a:r>
          </a:p>
        </p:txBody>
      </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30" name="Grup 29"/>
          <p:cNvGrpSpPr/>
          <p:nvPr/>
        </p:nvGrpSpPr>
        <p:grpSpPr>
          <a:xfrm>
            <a:off x="554927" y="2472497"/>
            <a:ext cx="4409649" cy="400110"/>
            <a:chOff x="554927" y="1881525"/>
            <a:chExt cx="4409649" cy="400110"/>
          </a:xfrm>
        </p:grpSpPr>
        <p:sp>
          <p:nvSpPr>
            <p:cNvPr id="31" name="Metin kutusu 30"/>
            <p:cNvSpPr txBox="1"/>
            <p:nvPr/>
          </p:nvSpPr>
          <p:spPr>
            <a:xfrm>
              <a:off x="746177" y="1881525"/>
              <a:ext cx="4218399" cy="400110"/>
            </a:xfrm>
            <a:prstGeom prst="rect">
              <a:avLst/>
            </a:prstGeom>
            <a:noFill/>
          </p:spPr>
          <p:txBody>
            <a:bodyPr wrap="none" rtlCol="0">
              <a:spAutoFit/>
            </a:bodyPr>
            <a:lstStyle/>
            <a:p>
              <a:r>
                <a:rPr lang="tr-TR" sz="2000" dirty="0">
                  <a:solidFill>
                    <a:srgbClr val="575757"/>
                  </a:solidFill>
                </a:rPr>
                <a:t>Sağlıklı beslenmenin iki temel unsuru:</a:t>
              </a:r>
            </a:p>
          </p:txBody>
        </p:sp>
        <p:pic>
          <p:nvPicPr>
            <p:cNvPr id="32" name="Resim 31"/>
            <p:cNvPicPr>
              <a:picLocks noChangeAspect="1"/>
            </p:cNvPicPr>
            <p:nvPr/>
          </p:nvPicPr>
          <p:blipFill>
            <a:blip r:embed="rId4"/>
            <a:stretch>
              <a:fillRect/>
            </a:stretch>
          </p:blipFill>
          <p:spPr>
            <a:xfrm>
              <a:off x="554927" y="1991580"/>
              <a:ext cx="191250" cy="180000"/>
            </a:xfrm>
            <a:prstGeom prst="rect">
              <a:avLst/>
            </a:prstGeom>
          </p:spPr>
        </p:pic>
      </p:grpSp>
      <p:sp>
        <p:nvSpPr>
          <p:cNvPr id="34" name="Metin kutusu 33"/>
          <p:cNvSpPr txBox="1"/>
          <p:nvPr/>
        </p:nvSpPr>
        <p:spPr>
          <a:xfrm>
            <a:off x="577065" y="2985503"/>
            <a:ext cx="5831212" cy="1891287"/>
          </a:xfrm>
          <a:prstGeom prst="rect">
            <a:avLst/>
          </a:prstGeom>
          <a:noFill/>
        </p:spPr>
        <p:txBody>
          <a:bodyPr wrap="none" rtlCol="0">
            <a:spAutoFit/>
          </a:bodyPr>
          <a:lstStyle/>
          <a:p>
            <a:pPr>
              <a:lnSpc>
                <a:spcPct val="150000"/>
              </a:lnSpc>
            </a:pPr>
            <a:r>
              <a:rPr lang="tr-TR" sz="2000" b="1" dirty="0">
                <a:solidFill>
                  <a:srgbClr val="575757"/>
                </a:solidFill>
              </a:rPr>
              <a:t>- Yeterli beslenme: </a:t>
            </a:r>
            <a:r>
              <a:rPr lang="tr-TR" sz="2000" dirty="0">
                <a:solidFill>
                  <a:srgbClr val="575757"/>
                </a:solidFill>
              </a:rPr>
              <a:t>Vücudun ihtiyaç duyduğu miktarda</a:t>
            </a:r>
          </a:p>
          <a:p>
            <a:pPr>
              <a:lnSpc>
                <a:spcPct val="150000"/>
              </a:lnSpc>
            </a:pPr>
            <a:r>
              <a:rPr lang="tr-TR" sz="2000" dirty="0">
                <a:solidFill>
                  <a:srgbClr val="575757"/>
                </a:solidFill>
              </a:rPr>
              <a:t>gıda tüketilmesi.</a:t>
            </a:r>
            <a:endParaRPr lang="tr-TR" sz="2000" b="1" dirty="0">
              <a:solidFill>
                <a:srgbClr val="575757"/>
              </a:solidFill>
            </a:endParaRPr>
          </a:p>
          <a:p>
            <a:pPr marL="285750" indent="-285750">
              <a:lnSpc>
                <a:spcPct val="150000"/>
              </a:lnSpc>
              <a:buFontTx/>
              <a:buChar char="-"/>
            </a:pPr>
            <a:r>
              <a:rPr lang="tr-TR" sz="2000" b="1" dirty="0">
                <a:solidFill>
                  <a:srgbClr val="575757"/>
                </a:solidFill>
              </a:rPr>
              <a:t>Dengeli beslenme: </a:t>
            </a:r>
            <a:r>
              <a:rPr lang="tr-TR" sz="2000" dirty="0">
                <a:solidFill>
                  <a:srgbClr val="575757"/>
                </a:solidFill>
              </a:rPr>
              <a:t>Her besin grubundan yeterince</a:t>
            </a:r>
          </a:p>
          <a:p>
            <a:pPr>
              <a:lnSpc>
                <a:spcPct val="150000"/>
              </a:lnSpc>
            </a:pPr>
            <a:r>
              <a:rPr lang="tr-TR" sz="2000" dirty="0">
                <a:solidFill>
                  <a:srgbClr val="575757"/>
                </a:solidFill>
              </a:rPr>
              <a:t>tüketilmesi.</a:t>
            </a:r>
          </a:p>
        </p:txBody>
      </p:sp>
      <p:sp>
        <p:nvSpPr>
          <p:cNvPr id="18" name="Metin kutusu 17">
            <a:extLst>
              <a:ext uri="{FF2B5EF4-FFF2-40B4-BE49-F238E27FC236}">
                <a16:creationId xmlns:a16="http://schemas.microsoft.com/office/drawing/2014/main" id="{E65D091B-8249-8C45-A916-DD9324AEEB7A}"/>
              </a:ext>
            </a:extLst>
          </p:cNvPr>
          <p:cNvSpPr txBox="1"/>
          <p:nvPr/>
        </p:nvSpPr>
        <p:spPr>
          <a:xfrm>
            <a:off x="11495712" y="5855671"/>
            <a:ext cx="495649" cy="461665"/>
          </a:xfrm>
          <a:prstGeom prst="rect">
            <a:avLst/>
          </a:prstGeom>
          <a:noFill/>
        </p:spPr>
        <p:txBody>
          <a:bodyPr wrap="none" rtlCol="0">
            <a:spAutoFit/>
          </a:bodyPr>
          <a:lstStyle/>
          <a:p>
            <a:pPr algn="r"/>
            <a:r>
              <a:rPr lang="tr-TR" sz="2400" b="1" dirty="0">
                <a:solidFill>
                  <a:srgbClr val="DADADA"/>
                </a:solidFill>
              </a:rPr>
              <a:t>0</a:t>
            </a:r>
            <a:fld id="{2995EC09-D15D-4044-A280-A8BAEAABD4E9}" type="slidenum">
              <a:rPr lang="tr-TR" sz="2400" b="1" smtClean="0">
                <a:solidFill>
                  <a:srgbClr val="DADADA"/>
                </a:solidFill>
              </a:rPr>
              <a:t>6</a:t>
            </a:fld>
            <a:endParaRPr lang="tr-TR" sz="2400" b="1" dirty="0">
              <a:solidFill>
                <a:srgbClr val="DADADA"/>
              </a:solidFill>
            </a:endParaRPr>
          </a:p>
        </p:txBody>
      </p:sp>
      <p:sp>
        <p:nvSpPr>
          <p:cNvPr id="19" name="Rectangle 13">
            <a:extLst>
              <a:ext uri="{FF2B5EF4-FFF2-40B4-BE49-F238E27FC236}">
                <a16:creationId xmlns:a16="http://schemas.microsoft.com/office/drawing/2014/main" id="{C64150BE-18FC-7449-B6C9-EC5D9B06D350}"/>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Tree>
    <p:extLst>
      <p:ext uri="{BB962C8B-B14F-4D97-AF65-F5344CB8AC3E}">
        <p14:creationId xmlns:p14="http://schemas.microsoft.com/office/powerpoint/2010/main" val="3599182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anim calcmode="lin" valueType="num">
                                      <p:cBhvr additive="base">
                                        <p:cTn id="16" dur="250" fill="hold"/>
                                        <p:tgtEl>
                                          <p:spTgt spid="27"/>
                                        </p:tgtEl>
                                        <p:attrNameLst>
                                          <p:attrName>ppt_x</p:attrName>
                                        </p:attrNameLst>
                                      </p:cBhvr>
                                      <p:tavLst>
                                        <p:tav tm="0">
                                          <p:val>
                                            <p:strVal val="1+#ppt_w/2"/>
                                          </p:val>
                                        </p:tav>
                                        <p:tav tm="100000">
                                          <p:val>
                                            <p:strVal val="#ppt_x"/>
                                          </p:val>
                                        </p:tav>
                                      </p:tavLst>
                                    </p:anim>
                                    <p:anim calcmode="lin" valueType="num">
                                      <p:cBhvr additive="base">
                                        <p:cTn id="17" dur="250" fill="hold"/>
                                        <p:tgtEl>
                                          <p:spTgt spid="27"/>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25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250" fill="hold"/>
                                        <p:tgtEl>
                                          <p:spTgt spid="28"/>
                                        </p:tgtEl>
                                        <p:attrNameLst>
                                          <p:attrName>ppt_x</p:attrName>
                                        </p:attrNameLst>
                                      </p:cBhvr>
                                      <p:tavLst>
                                        <p:tav tm="0">
                                          <p:val>
                                            <p:strVal val="1+#ppt_w/2"/>
                                          </p:val>
                                        </p:tav>
                                        <p:tav tm="100000">
                                          <p:val>
                                            <p:strVal val="#ppt_x"/>
                                          </p:val>
                                        </p:tav>
                                      </p:tavLst>
                                    </p:anim>
                                    <p:anim calcmode="lin" valueType="num">
                                      <p:cBhvr additive="base">
                                        <p:cTn id="21" dur="250" fill="hold"/>
                                        <p:tgtEl>
                                          <p:spTgt spid="28"/>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250"/>
                                        <p:tgtEl>
                                          <p:spTgt spid="30"/>
                                        </p:tgtEl>
                                      </p:cBhvr>
                                    </p:animEffect>
                                  </p:childTnLst>
                                </p:cTn>
                              </p:par>
                            </p:childTnLst>
                          </p:cTn>
                        </p:par>
                        <p:par>
                          <p:cTn id="26" fill="hold">
                            <p:stCondLst>
                              <p:cond delay="1250"/>
                            </p:stCondLst>
                            <p:childTnLst>
                              <p:par>
                                <p:cTn id="27" presetID="10" presetClass="entr" presetSubtype="0" fill="hold" grpId="0" nodeType="after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25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4" grpId="0"/>
      <p:bldP spid="28" grpId="0" animBg="1"/>
      <p:bldP spid="3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485029"/>
            <a:ext cx="9390582" cy="923330"/>
          </a:xfrm>
          <a:prstGeom prst="rect">
            <a:avLst/>
          </a:prstGeom>
          <a:noFill/>
        </p:spPr>
        <p:txBody>
          <a:bodyPr wrap="square" rtlCol="0">
            <a:spAutoFit/>
          </a:bodyPr>
          <a:lstStyle/>
          <a:p>
            <a:r>
              <a:rPr lang="tr-TR" sz="5400" b="1" dirty="0"/>
              <a:t>Sağlıklı beslenme tavsiyeleri</a:t>
            </a:r>
          </a:p>
        </p:txBody>
      </p:sp>
      <p:grpSp>
        <p:nvGrpSpPr>
          <p:cNvPr id="25" name="Grup 24"/>
          <p:cNvGrpSpPr/>
          <p:nvPr/>
        </p:nvGrpSpPr>
        <p:grpSpPr>
          <a:xfrm>
            <a:off x="554927" y="2142825"/>
            <a:ext cx="5634600" cy="400110"/>
            <a:chOff x="554927" y="1881525"/>
            <a:chExt cx="5634600" cy="400110"/>
          </a:xfrm>
        </p:grpSpPr>
        <p:sp>
          <p:nvSpPr>
            <p:cNvPr id="26" name="Metin kutusu 25"/>
            <p:cNvSpPr txBox="1"/>
            <p:nvPr/>
          </p:nvSpPr>
          <p:spPr>
            <a:xfrm>
              <a:off x="746177" y="1881525"/>
              <a:ext cx="5443350" cy="400110"/>
            </a:xfrm>
            <a:prstGeom prst="rect">
              <a:avLst/>
            </a:prstGeom>
            <a:noFill/>
          </p:spPr>
          <p:txBody>
            <a:bodyPr wrap="none" rtlCol="0">
              <a:spAutoFit/>
            </a:bodyPr>
            <a:lstStyle/>
            <a:p>
              <a:r>
                <a:rPr lang="tr-TR" sz="2000" dirty="0">
                  <a:solidFill>
                    <a:srgbClr val="575757"/>
                  </a:solidFill>
                </a:rPr>
                <a:t>Katkı maddesi içeren yapay gıdalardan uzak durun.</a:t>
              </a:r>
            </a:p>
          </p:txBody>
        </p:sp>
        <p:pic>
          <p:nvPicPr>
            <p:cNvPr id="29" name="Resim 28"/>
            <p:cNvPicPr>
              <a:picLocks noChangeAspect="1"/>
            </p:cNvPicPr>
            <p:nvPr/>
          </p:nvPicPr>
          <p:blipFill>
            <a:blip r:embed="rId3"/>
            <a:stretch>
              <a:fillRect/>
            </a:stretch>
          </p:blipFill>
          <p:spPr>
            <a:xfrm>
              <a:off x="554927" y="1991580"/>
              <a:ext cx="191250" cy="180000"/>
            </a:xfrm>
            <a:prstGeom prst="rect">
              <a:avLst/>
            </a:prstGeom>
          </p:spPr>
        </p:pic>
      </p:grpSp>
      <p:grpSp>
        <p:nvGrpSpPr>
          <p:cNvPr id="30" name="Grup 29"/>
          <p:cNvGrpSpPr/>
          <p:nvPr/>
        </p:nvGrpSpPr>
        <p:grpSpPr>
          <a:xfrm>
            <a:off x="554927" y="2684597"/>
            <a:ext cx="6915463" cy="1015663"/>
            <a:chOff x="554927" y="1881525"/>
            <a:chExt cx="6915463" cy="1015663"/>
          </a:xfrm>
        </p:grpSpPr>
        <p:sp>
          <p:nvSpPr>
            <p:cNvPr id="31" name="Metin kutusu 30"/>
            <p:cNvSpPr txBox="1"/>
            <p:nvPr/>
          </p:nvSpPr>
          <p:spPr>
            <a:xfrm>
              <a:off x="746177" y="1881525"/>
              <a:ext cx="6724213" cy="1015663"/>
            </a:xfrm>
            <a:prstGeom prst="rect">
              <a:avLst/>
            </a:prstGeom>
            <a:noFill/>
          </p:spPr>
          <p:txBody>
            <a:bodyPr wrap="none" rtlCol="0">
              <a:spAutoFit/>
            </a:bodyPr>
            <a:lstStyle/>
            <a:p>
              <a:r>
                <a:rPr lang="tr-TR" sz="2000" dirty="0">
                  <a:solidFill>
                    <a:srgbClr val="575757"/>
                  </a:solidFill>
                </a:rPr>
                <a:t>Aşırı kilolu ya da aşırı zayıf değil, ideal vücut ağırlığında olmaya </a:t>
              </a:r>
            </a:p>
            <a:p>
              <a:r>
                <a:rPr lang="tr-TR" sz="2000" dirty="0">
                  <a:solidFill>
                    <a:srgbClr val="575757"/>
                  </a:solidFill>
                </a:rPr>
                <a:t>özen gösterin.</a:t>
              </a:r>
            </a:p>
            <a:p>
              <a:endParaRPr lang="tr-TR" sz="2000" dirty="0">
                <a:solidFill>
                  <a:srgbClr val="575757"/>
                </a:solidFill>
              </a:endParaRPr>
            </a:p>
          </p:txBody>
        </p:sp>
        <p:pic>
          <p:nvPicPr>
            <p:cNvPr id="32" name="Resim 31"/>
            <p:cNvPicPr>
              <a:picLocks noChangeAspect="1"/>
            </p:cNvPicPr>
            <p:nvPr/>
          </p:nvPicPr>
          <p:blipFill>
            <a:blip r:embed="rId3"/>
            <a:stretch>
              <a:fillRect/>
            </a:stretch>
          </p:blipFill>
          <p:spPr>
            <a:xfrm>
              <a:off x="554927" y="1991580"/>
              <a:ext cx="191250" cy="180000"/>
            </a:xfrm>
            <a:prstGeom prst="rect">
              <a:avLst/>
            </a:prstGeom>
          </p:spPr>
        </p:pic>
      </p:grpSp>
      <p:grpSp>
        <p:nvGrpSpPr>
          <p:cNvPr id="33" name="Grup 32"/>
          <p:cNvGrpSpPr/>
          <p:nvPr/>
        </p:nvGrpSpPr>
        <p:grpSpPr>
          <a:xfrm>
            <a:off x="531844" y="3355178"/>
            <a:ext cx="6938546" cy="400110"/>
            <a:chOff x="554927" y="1881525"/>
            <a:chExt cx="6938546" cy="400110"/>
          </a:xfrm>
        </p:grpSpPr>
        <p:sp>
          <p:nvSpPr>
            <p:cNvPr id="34" name="Metin kutusu 33"/>
            <p:cNvSpPr txBox="1"/>
            <p:nvPr/>
          </p:nvSpPr>
          <p:spPr>
            <a:xfrm>
              <a:off x="746177" y="1881525"/>
              <a:ext cx="6747296" cy="400110"/>
            </a:xfrm>
            <a:prstGeom prst="rect">
              <a:avLst/>
            </a:prstGeom>
            <a:noFill/>
          </p:spPr>
          <p:txBody>
            <a:bodyPr wrap="none" rtlCol="0">
              <a:spAutoFit/>
            </a:bodyPr>
            <a:lstStyle/>
            <a:p>
              <a:r>
                <a:rPr lang="tr-TR" sz="2000" dirty="0">
                  <a:solidFill>
                    <a:srgbClr val="575757"/>
                  </a:solidFill>
                </a:rPr>
                <a:t>Abur cuburla veya sürekli aynı yiyecek içeceklerle beslenmeyin.</a:t>
              </a:r>
            </a:p>
          </p:txBody>
        </p:sp>
        <p:pic>
          <p:nvPicPr>
            <p:cNvPr id="35" name="Resim 34"/>
            <p:cNvPicPr>
              <a:picLocks noChangeAspect="1"/>
            </p:cNvPicPr>
            <p:nvPr/>
          </p:nvPicPr>
          <p:blipFill>
            <a:blip r:embed="rId3"/>
            <a:stretch>
              <a:fillRect/>
            </a:stretch>
          </p:blipFill>
          <p:spPr>
            <a:xfrm>
              <a:off x="554927" y="1991580"/>
              <a:ext cx="191250" cy="180000"/>
            </a:xfrm>
            <a:prstGeom prst="rect">
              <a:avLst/>
            </a:prstGeom>
          </p:spPr>
        </p:pic>
      </p:grpSp>
      <p:grpSp>
        <p:nvGrpSpPr>
          <p:cNvPr id="36" name="Grup 35"/>
          <p:cNvGrpSpPr/>
          <p:nvPr/>
        </p:nvGrpSpPr>
        <p:grpSpPr>
          <a:xfrm>
            <a:off x="554927" y="3868607"/>
            <a:ext cx="7831092" cy="400110"/>
            <a:chOff x="554927" y="1849857"/>
            <a:chExt cx="7831092" cy="400110"/>
          </a:xfrm>
        </p:grpSpPr>
        <p:sp>
          <p:nvSpPr>
            <p:cNvPr id="37" name="Metin kutusu 36"/>
            <p:cNvSpPr txBox="1"/>
            <p:nvPr/>
          </p:nvSpPr>
          <p:spPr>
            <a:xfrm>
              <a:off x="747197" y="1849857"/>
              <a:ext cx="7638822" cy="400110"/>
            </a:xfrm>
            <a:prstGeom prst="rect">
              <a:avLst/>
            </a:prstGeom>
            <a:noFill/>
          </p:spPr>
          <p:txBody>
            <a:bodyPr wrap="none" rtlCol="0">
              <a:spAutoFit/>
            </a:bodyPr>
            <a:lstStyle/>
            <a:p>
              <a:r>
                <a:rPr lang="tr-TR" sz="2000" dirty="0">
                  <a:solidFill>
                    <a:srgbClr val="575757"/>
                  </a:solidFill>
                </a:rPr>
                <a:t>Ambalajlı ürünleri gözü kapalı değil, etiketlerini okuyup inceleyerek alın.</a:t>
              </a:r>
            </a:p>
          </p:txBody>
        </p:sp>
        <p:pic>
          <p:nvPicPr>
            <p:cNvPr id="38" name="Resim 37"/>
            <p:cNvPicPr>
              <a:picLocks noChangeAspect="1"/>
            </p:cNvPicPr>
            <p:nvPr/>
          </p:nvPicPr>
          <p:blipFill>
            <a:blip r:embed="rId3"/>
            <a:stretch>
              <a:fillRect/>
            </a:stretch>
          </p:blipFill>
          <p:spPr>
            <a:xfrm>
              <a:off x="554927" y="1991580"/>
              <a:ext cx="191250" cy="180000"/>
            </a:xfrm>
            <a:prstGeom prst="rect">
              <a:avLst/>
            </a:prstGeom>
          </p:spPr>
        </p:pic>
      </p:grpSp>
      <p:sp>
        <p:nvSpPr>
          <p:cNvPr id="51" name="Oval 5"/>
          <p:cNvSpPr>
            <a:spLocks noChangeArrowheads="1"/>
          </p:cNvSpPr>
          <p:nvPr/>
        </p:nvSpPr>
        <p:spPr bwMode="auto">
          <a:xfrm>
            <a:off x="8386019" y="1219495"/>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2" name="Oval 6"/>
          <p:cNvSpPr>
            <a:spLocks noChangeArrowheads="1"/>
          </p:cNvSpPr>
          <p:nvPr/>
        </p:nvSpPr>
        <p:spPr bwMode="auto">
          <a:xfrm>
            <a:off x="8703444" y="1526521"/>
            <a:ext cx="2470075" cy="2471302"/>
          </a:xfrm>
          <a:prstGeom prst="ellipse">
            <a:avLst/>
          </a:prstGeom>
          <a:blipFill dpi="0" rotWithShape="1">
            <a:blip r:embed="rId4"/>
            <a:srcRect/>
            <a:stretch>
              <a:fillRect l="-28000" t="-7000" r="-21000" b="-1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grpSp>
        <p:nvGrpSpPr>
          <p:cNvPr id="27" name="Grup 26"/>
          <p:cNvGrpSpPr/>
          <p:nvPr/>
        </p:nvGrpSpPr>
        <p:grpSpPr>
          <a:xfrm>
            <a:off x="554927" y="4372350"/>
            <a:ext cx="6560622" cy="707886"/>
            <a:chOff x="554927" y="1881525"/>
            <a:chExt cx="6560622" cy="707886"/>
          </a:xfrm>
        </p:grpSpPr>
        <p:sp>
          <p:nvSpPr>
            <p:cNvPr id="28" name="Metin kutusu 27"/>
            <p:cNvSpPr txBox="1"/>
            <p:nvPr/>
          </p:nvSpPr>
          <p:spPr>
            <a:xfrm>
              <a:off x="746177" y="1881525"/>
              <a:ext cx="6369372" cy="707886"/>
            </a:xfrm>
            <a:prstGeom prst="rect">
              <a:avLst/>
            </a:prstGeom>
            <a:noFill/>
          </p:spPr>
          <p:txBody>
            <a:bodyPr wrap="none" rtlCol="0">
              <a:spAutoFit/>
            </a:bodyPr>
            <a:lstStyle/>
            <a:p>
              <a:r>
                <a:rPr lang="tr-TR" sz="2000" dirty="0">
                  <a:solidFill>
                    <a:srgbClr val="626262"/>
                  </a:solidFill>
                </a:rPr>
                <a:t>Herhangi bir kronik hastalığınız yoksa günde en az 2 litre su </a:t>
              </a:r>
              <a:br>
                <a:rPr lang="tr-TR" sz="2000" dirty="0">
                  <a:solidFill>
                    <a:srgbClr val="626262"/>
                  </a:solidFill>
                </a:rPr>
              </a:br>
              <a:r>
                <a:rPr lang="tr-TR" sz="2000" dirty="0">
                  <a:solidFill>
                    <a:srgbClr val="626262"/>
                  </a:solidFill>
                </a:rPr>
                <a:t>tüketmeye özen gösterin.</a:t>
              </a:r>
            </a:p>
          </p:txBody>
        </p:sp>
        <p:pic>
          <p:nvPicPr>
            <p:cNvPr id="39" name="Resim 38"/>
            <p:cNvPicPr>
              <a:picLocks noChangeAspect="1"/>
            </p:cNvPicPr>
            <p:nvPr/>
          </p:nvPicPr>
          <p:blipFill>
            <a:blip r:embed="rId3"/>
            <a:stretch>
              <a:fillRect/>
            </a:stretch>
          </p:blipFill>
          <p:spPr>
            <a:xfrm>
              <a:off x="554927" y="1991580"/>
              <a:ext cx="191250" cy="180000"/>
            </a:xfrm>
            <a:prstGeom prst="rect">
              <a:avLst/>
            </a:prstGeom>
          </p:spPr>
        </p:pic>
      </p:grpSp>
      <p:sp>
        <p:nvSpPr>
          <p:cNvPr id="40" name="Metin kutusu 39">
            <a:extLst>
              <a:ext uri="{FF2B5EF4-FFF2-40B4-BE49-F238E27FC236}">
                <a16:creationId xmlns:a16="http://schemas.microsoft.com/office/drawing/2014/main" id="{F90F6D41-EED9-5849-B338-11E7D1EE1015}"/>
              </a:ext>
            </a:extLst>
          </p:cNvPr>
          <p:cNvSpPr txBox="1"/>
          <p:nvPr/>
        </p:nvSpPr>
        <p:spPr>
          <a:xfrm>
            <a:off x="11495712" y="5855671"/>
            <a:ext cx="495649" cy="461665"/>
          </a:xfrm>
          <a:prstGeom prst="rect">
            <a:avLst/>
          </a:prstGeom>
          <a:noFill/>
        </p:spPr>
        <p:txBody>
          <a:bodyPr wrap="none" rtlCol="0">
            <a:spAutoFit/>
          </a:bodyPr>
          <a:lstStyle/>
          <a:p>
            <a:pPr algn="r"/>
            <a:r>
              <a:rPr lang="tr-TR" sz="2400" b="1" dirty="0">
                <a:solidFill>
                  <a:srgbClr val="DADADA"/>
                </a:solidFill>
              </a:rPr>
              <a:t>0</a:t>
            </a:r>
            <a:fld id="{2995EC09-D15D-4044-A280-A8BAEAABD4E9}" type="slidenum">
              <a:rPr lang="tr-TR" sz="2400" b="1" smtClean="0">
                <a:solidFill>
                  <a:srgbClr val="DADADA"/>
                </a:solidFill>
              </a:rPr>
              <a:t>7</a:t>
            </a:fld>
            <a:endParaRPr lang="tr-TR" sz="2400" b="1" dirty="0">
              <a:solidFill>
                <a:srgbClr val="DADADA"/>
              </a:solidFill>
            </a:endParaRPr>
          </a:p>
        </p:txBody>
      </p:sp>
      <p:sp>
        <p:nvSpPr>
          <p:cNvPr id="41" name="Rectangle 13">
            <a:extLst>
              <a:ext uri="{FF2B5EF4-FFF2-40B4-BE49-F238E27FC236}">
                <a16:creationId xmlns:a16="http://schemas.microsoft.com/office/drawing/2014/main" id="{D727790E-9BE3-3E44-A024-CEA8A15737E6}"/>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Tree>
    <p:extLst>
      <p:ext uri="{BB962C8B-B14F-4D97-AF65-F5344CB8AC3E}">
        <p14:creationId xmlns:p14="http://schemas.microsoft.com/office/powerpoint/2010/main" val="3730219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250"/>
                                        <p:tgtEl>
                                          <p:spTgt spid="25"/>
                                        </p:tgtEl>
                                      </p:cBhvr>
                                    </p:animEffect>
                                  </p:childTnLst>
                                </p:cTn>
                              </p:par>
                            </p:childTnLst>
                          </p:cTn>
                        </p:par>
                        <p:par>
                          <p:cTn id="17" fill="hold">
                            <p:stCondLst>
                              <p:cond delay="750"/>
                            </p:stCondLst>
                            <p:childTnLst>
                              <p:par>
                                <p:cTn id="18" presetID="10" presetClass="entr" presetSubtype="0" fill="hold" nodeType="after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250"/>
                                        <p:tgtEl>
                                          <p:spTgt spid="30"/>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250"/>
                                        <p:tgtEl>
                                          <p:spTgt spid="33"/>
                                        </p:tgtEl>
                                      </p:cBhvr>
                                    </p:animEffect>
                                  </p:childTnLst>
                                </p:cTn>
                              </p:par>
                            </p:childTnLst>
                          </p:cTn>
                        </p:par>
                        <p:par>
                          <p:cTn id="25" fill="hold">
                            <p:stCondLst>
                              <p:cond delay="1250"/>
                            </p:stCondLst>
                            <p:childTnLst>
                              <p:par>
                                <p:cTn id="26" presetID="10" presetClass="entr" presetSubtype="0" fill="hold" nodeType="after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fade">
                                      <p:cBhvr>
                                        <p:cTn id="28" dur="250"/>
                                        <p:tgtEl>
                                          <p:spTgt spid="36"/>
                                        </p:tgtEl>
                                      </p:cBhvr>
                                    </p:animEffect>
                                  </p:childTnLst>
                                </p:cTn>
                              </p:par>
                            </p:childTnLst>
                          </p:cTn>
                        </p:par>
                        <p:par>
                          <p:cTn id="29" fill="hold">
                            <p:stCondLst>
                              <p:cond delay="1500"/>
                            </p:stCondLst>
                            <p:childTnLst>
                              <p:par>
                                <p:cTn id="30" presetID="10" presetClass="entr" presetSubtype="0" fill="hold" grpId="0" nodeType="afterEffect">
                                  <p:stCondLst>
                                    <p:cond delay="0"/>
                                  </p:stCondLst>
                                  <p:childTnLst>
                                    <p:set>
                                      <p:cBhvr>
                                        <p:cTn id="31" dur="1" fill="hold">
                                          <p:stCondLst>
                                            <p:cond delay="0"/>
                                          </p:stCondLst>
                                        </p:cTn>
                                        <p:tgtEl>
                                          <p:spTgt spid="51"/>
                                        </p:tgtEl>
                                        <p:attrNameLst>
                                          <p:attrName>style.visibility</p:attrName>
                                        </p:attrNameLst>
                                      </p:cBhvr>
                                      <p:to>
                                        <p:strVal val="visible"/>
                                      </p:to>
                                    </p:set>
                                    <p:animEffect transition="in" filter="fade">
                                      <p:cBhvr>
                                        <p:cTn id="32" dur="250"/>
                                        <p:tgtEl>
                                          <p:spTgt spid="51"/>
                                        </p:tgtEl>
                                      </p:cBhvr>
                                    </p:animEffect>
                                  </p:childTnLst>
                                </p:cTn>
                              </p:par>
                            </p:childTnLst>
                          </p:cTn>
                        </p:par>
                        <p:par>
                          <p:cTn id="33" fill="hold">
                            <p:stCondLst>
                              <p:cond delay="1750"/>
                            </p:stCondLst>
                            <p:childTnLst>
                              <p:par>
                                <p:cTn id="34" presetID="10" presetClass="entr" presetSubtype="0" fill="hold" grpId="0" nodeType="afterEffect">
                                  <p:stCondLst>
                                    <p:cond delay="0"/>
                                  </p:stCondLst>
                                  <p:childTnLst>
                                    <p:set>
                                      <p:cBhvr>
                                        <p:cTn id="35" dur="1" fill="hold">
                                          <p:stCondLst>
                                            <p:cond delay="0"/>
                                          </p:stCondLst>
                                        </p:cTn>
                                        <p:tgtEl>
                                          <p:spTgt spid="52"/>
                                        </p:tgtEl>
                                        <p:attrNameLst>
                                          <p:attrName>style.visibility</p:attrName>
                                        </p:attrNameLst>
                                      </p:cBhvr>
                                      <p:to>
                                        <p:strVal val="visible"/>
                                      </p:to>
                                    </p:set>
                                    <p:animEffect transition="in" filter="fade">
                                      <p:cBhvr>
                                        <p:cTn id="36" dur="250"/>
                                        <p:tgtEl>
                                          <p:spTgt spid="52"/>
                                        </p:tgtEl>
                                      </p:cBhvr>
                                    </p:animEffect>
                                  </p:childTnLst>
                                </p:cTn>
                              </p:par>
                            </p:childTnLst>
                          </p:cTn>
                        </p:par>
                        <p:par>
                          <p:cTn id="37" fill="hold">
                            <p:stCondLst>
                              <p:cond delay="2000"/>
                            </p:stCondLst>
                            <p:childTnLst>
                              <p:par>
                                <p:cTn id="38" presetID="10" presetClass="entr" presetSubtype="0" fill="hold" nodeType="after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2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51" grpId="0" animBg="1"/>
      <p:bldP spid="5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39" name="Grup 38"/>
          <p:cNvGrpSpPr/>
          <p:nvPr/>
        </p:nvGrpSpPr>
        <p:grpSpPr>
          <a:xfrm>
            <a:off x="561619" y="2324741"/>
            <a:ext cx="6199370" cy="707886"/>
            <a:chOff x="554927" y="1881525"/>
            <a:chExt cx="6199370" cy="707886"/>
          </a:xfrm>
        </p:grpSpPr>
        <p:sp>
          <p:nvSpPr>
            <p:cNvPr id="40" name="Metin kutusu 39"/>
            <p:cNvSpPr txBox="1"/>
            <p:nvPr/>
          </p:nvSpPr>
          <p:spPr>
            <a:xfrm>
              <a:off x="746177" y="1881525"/>
              <a:ext cx="6008120" cy="707886"/>
            </a:xfrm>
            <a:prstGeom prst="rect">
              <a:avLst/>
            </a:prstGeom>
            <a:noFill/>
          </p:spPr>
          <p:txBody>
            <a:bodyPr wrap="none" rtlCol="0">
              <a:spAutoFit/>
            </a:bodyPr>
            <a:lstStyle/>
            <a:p>
              <a:r>
                <a:rPr lang="tr-TR" sz="2000" dirty="0">
                  <a:solidFill>
                    <a:srgbClr val="575757"/>
                  </a:solidFill>
                </a:rPr>
                <a:t>Enerji ve besin içeren yiyeceklerin her çeşidinden yeterli</a:t>
              </a:r>
            </a:p>
            <a:p>
              <a:r>
                <a:rPr lang="tr-TR" sz="2000" dirty="0">
                  <a:solidFill>
                    <a:srgbClr val="575757"/>
                  </a:solidFill>
                </a:rPr>
                <a:t>miktarlarda yiyin.</a:t>
              </a:r>
            </a:p>
          </p:txBody>
        </p:sp>
        <p:pic>
          <p:nvPicPr>
            <p:cNvPr id="41" name="Resim 40"/>
            <p:cNvPicPr>
              <a:picLocks noChangeAspect="1"/>
            </p:cNvPicPr>
            <p:nvPr/>
          </p:nvPicPr>
          <p:blipFill>
            <a:blip r:embed="rId3"/>
            <a:stretch>
              <a:fillRect/>
            </a:stretch>
          </p:blipFill>
          <p:spPr>
            <a:xfrm>
              <a:off x="554927" y="1991580"/>
              <a:ext cx="191250" cy="180000"/>
            </a:xfrm>
            <a:prstGeom prst="rect">
              <a:avLst/>
            </a:prstGeom>
          </p:spPr>
        </p:pic>
      </p:grpSp>
      <p:grpSp>
        <p:nvGrpSpPr>
          <p:cNvPr id="42" name="Grup 41"/>
          <p:cNvGrpSpPr/>
          <p:nvPr/>
        </p:nvGrpSpPr>
        <p:grpSpPr>
          <a:xfrm>
            <a:off x="561619" y="2978959"/>
            <a:ext cx="6132428" cy="707886"/>
            <a:chOff x="554927" y="1881525"/>
            <a:chExt cx="6132428" cy="707886"/>
          </a:xfrm>
        </p:grpSpPr>
        <p:sp>
          <p:nvSpPr>
            <p:cNvPr id="43" name="Metin kutusu 42"/>
            <p:cNvSpPr txBox="1"/>
            <p:nvPr/>
          </p:nvSpPr>
          <p:spPr>
            <a:xfrm>
              <a:off x="746177" y="1881525"/>
              <a:ext cx="5941178" cy="707886"/>
            </a:xfrm>
            <a:prstGeom prst="rect">
              <a:avLst/>
            </a:prstGeom>
            <a:noFill/>
          </p:spPr>
          <p:txBody>
            <a:bodyPr wrap="none" rtlCol="0">
              <a:spAutoFit/>
            </a:bodyPr>
            <a:lstStyle/>
            <a:p>
              <a:r>
                <a:rPr lang="tr-TR" sz="2000" dirty="0">
                  <a:solidFill>
                    <a:srgbClr val="575757"/>
                  </a:solidFill>
                </a:rPr>
                <a:t>Kaynağı ve üretim süreci belirsiz gıdalarla değil, hijyenik</a:t>
              </a:r>
            </a:p>
            <a:p>
              <a:r>
                <a:rPr lang="tr-TR" sz="2000" dirty="0">
                  <a:solidFill>
                    <a:srgbClr val="575757"/>
                  </a:solidFill>
                </a:rPr>
                <a:t>gıdalarla beslenin.</a:t>
              </a:r>
            </a:p>
          </p:txBody>
        </p:sp>
        <p:pic>
          <p:nvPicPr>
            <p:cNvPr id="44" name="Resim 43"/>
            <p:cNvPicPr>
              <a:picLocks noChangeAspect="1"/>
            </p:cNvPicPr>
            <p:nvPr/>
          </p:nvPicPr>
          <p:blipFill>
            <a:blip r:embed="rId3"/>
            <a:stretch>
              <a:fillRect/>
            </a:stretch>
          </p:blipFill>
          <p:spPr>
            <a:xfrm>
              <a:off x="554927" y="1991580"/>
              <a:ext cx="191250" cy="180000"/>
            </a:xfrm>
            <a:prstGeom prst="rect">
              <a:avLst/>
            </a:prstGeom>
          </p:spPr>
        </p:pic>
      </p:grpSp>
      <p:grpSp>
        <p:nvGrpSpPr>
          <p:cNvPr id="45" name="Grup 44"/>
          <p:cNvGrpSpPr/>
          <p:nvPr/>
        </p:nvGrpSpPr>
        <p:grpSpPr>
          <a:xfrm>
            <a:off x="561619" y="3682751"/>
            <a:ext cx="6572933" cy="707886"/>
            <a:chOff x="554927" y="1881525"/>
            <a:chExt cx="6572933" cy="707886"/>
          </a:xfrm>
        </p:grpSpPr>
        <p:sp>
          <p:nvSpPr>
            <p:cNvPr id="46" name="Metin kutusu 45"/>
            <p:cNvSpPr txBox="1"/>
            <p:nvPr/>
          </p:nvSpPr>
          <p:spPr>
            <a:xfrm>
              <a:off x="746177" y="1881525"/>
              <a:ext cx="6381683" cy="707886"/>
            </a:xfrm>
            <a:prstGeom prst="rect">
              <a:avLst/>
            </a:prstGeom>
            <a:noFill/>
          </p:spPr>
          <p:txBody>
            <a:bodyPr wrap="none" rtlCol="0">
              <a:spAutoFit/>
            </a:bodyPr>
            <a:lstStyle/>
            <a:p>
              <a:r>
                <a:rPr lang="tr-TR" sz="2000" dirty="0">
                  <a:solidFill>
                    <a:srgbClr val="575757"/>
                  </a:solidFill>
                </a:rPr>
                <a:t>Bir öğün içerisinde seçerek oluşturduğunuz en az iki öğünle </a:t>
              </a:r>
            </a:p>
            <a:p>
              <a:r>
                <a:rPr lang="tr-TR" sz="2000" dirty="0">
                  <a:solidFill>
                    <a:srgbClr val="575757"/>
                  </a:solidFill>
                </a:rPr>
                <a:t>beslenin.</a:t>
              </a:r>
            </a:p>
          </p:txBody>
        </p:sp>
        <p:pic>
          <p:nvPicPr>
            <p:cNvPr id="47" name="Resim 46"/>
            <p:cNvPicPr>
              <a:picLocks noChangeAspect="1"/>
            </p:cNvPicPr>
            <p:nvPr/>
          </p:nvPicPr>
          <p:blipFill>
            <a:blip r:embed="rId3"/>
            <a:stretch>
              <a:fillRect/>
            </a:stretch>
          </p:blipFill>
          <p:spPr>
            <a:xfrm>
              <a:off x="554927" y="1991580"/>
              <a:ext cx="191250" cy="180000"/>
            </a:xfrm>
            <a:prstGeom prst="rect">
              <a:avLst/>
            </a:prstGeom>
          </p:spPr>
        </p:pic>
      </p:grpSp>
      <p:grpSp>
        <p:nvGrpSpPr>
          <p:cNvPr id="48" name="Grup 47"/>
          <p:cNvGrpSpPr/>
          <p:nvPr/>
        </p:nvGrpSpPr>
        <p:grpSpPr>
          <a:xfrm>
            <a:off x="561619" y="4382229"/>
            <a:ext cx="5793874" cy="707886"/>
            <a:chOff x="554927" y="1881525"/>
            <a:chExt cx="5793874" cy="707886"/>
          </a:xfrm>
        </p:grpSpPr>
        <p:sp>
          <p:nvSpPr>
            <p:cNvPr id="49" name="Metin kutusu 48"/>
            <p:cNvSpPr txBox="1"/>
            <p:nvPr/>
          </p:nvSpPr>
          <p:spPr>
            <a:xfrm>
              <a:off x="746177" y="1881525"/>
              <a:ext cx="5602624" cy="707886"/>
            </a:xfrm>
            <a:prstGeom prst="rect">
              <a:avLst/>
            </a:prstGeom>
            <a:noFill/>
          </p:spPr>
          <p:txBody>
            <a:bodyPr wrap="none" rtlCol="0">
              <a:spAutoFit/>
            </a:bodyPr>
            <a:lstStyle/>
            <a:p>
              <a:r>
                <a:rPr lang="tr-TR" sz="2000" dirty="0">
                  <a:solidFill>
                    <a:srgbClr val="575757"/>
                  </a:solidFill>
                </a:rPr>
                <a:t>Yiyeceklerinizi rengini, tazeliğini, tadını ve kokusunu </a:t>
              </a:r>
            </a:p>
            <a:p>
              <a:r>
                <a:rPr lang="tr-TR" sz="2000" dirty="0">
                  <a:solidFill>
                    <a:srgbClr val="575757"/>
                  </a:solidFill>
                </a:rPr>
                <a:t>değerlendirerek alın.</a:t>
              </a:r>
            </a:p>
          </p:txBody>
        </p:sp>
        <p:pic>
          <p:nvPicPr>
            <p:cNvPr id="50" name="Resim 49"/>
            <p:cNvPicPr>
              <a:picLocks noChangeAspect="1"/>
            </p:cNvPicPr>
            <p:nvPr/>
          </p:nvPicPr>
          <p:blipFill>
            <a:blip r:embed="rId3"/>
            <a:stretch>
              <a:fillRect/>
            </a:stretch>
          </p:blipFill>
          <p:spPr>
            <a:xfrm>
              <a:off x="554927" y="1991580"/>
              <a:ext cx="191250" cy="180000"/>
            </a:xfrm>
            <a:prstGeom prst="rect">
              <a:avLst/>
            </a:prstGeom>
          </p:spPr>
        </p:pic>
      </p:grpSp>
      <p:sp>
        <p:nvSpPr>
          <p:cNvPr id="51" name="Oval 5"/>
          <p:cNvSpPr>
            <a:spLocks noChangeArrowheads="1"/>
          </p:cNvSpPr>
          <p:nvPr/>
        </p:nvSpPr>
        <p:spPr bwMode="auto">
          <a:xfrm>
            <a:off x="8386019" y="1610170"/>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2" name="Oval 6"/>
          <p:cNvSpPr>
            <a:spLocks noChangeArrowheads="1"/>
          </p:cNvSpPr>
          <p:nvPr/>
        </p:nvSpPr>
        <p:spPr bwMode="auto">
          <a:xfrm>
            <a:off x="8705827" y="1909925"/>
            <a:ext cx="2470075" cy="2471302"/>
          </a:xfrm>
          <a:prstGeom prst="ellipse">
            <a:avLst/>
          </a:prstGeom>
          <a:blipFill dpi="0" rotWithShape="1">
            <a:blip r:embed="rId4"/>
            <a:srcRect/>
            <a:stretch>
              <a:fillRect l="-16000" t="8000" r="-12000" b="7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25" name="Metin kutusu 24">
            <a:extLst>
              <a:ext uri="{FF2B5EF4-FFF2-40B4-BE49-F238E27FC236}">
                <a16:creationId xmlns:a16="http://schemas.microsoft.com/office/drawing/2014/main" id="{61F5ED9E-84E8-D944-8732-046C92F29E23}"/>
              </a:ext>
            </a:extLst>
          </p:cNvPr>
          <p:cNvSpPr txBox="1"/>
          <p:nvPr/>
        </p:nvSpPr>
        <p:spPr>
          <a:xfrm>
            <a:off x="356650" y="485029"/>
            <a:ext cx="9390582" cy="923330"/>
          </a:xfrm>
          <a:prstGeom prst="rect">
            <a:avLst/>
          </a:prstGeom>
          <a:noFill/>
        </p:spPr>
        <p:txBody>
          <a:bodyPr wrap="square" rtlCol="0">
            <a:spAutoFit/>
          </a:bodyPr>
          <a:lstStyle/>
          <a:p>
            <a:r>
              <a:rPr lang="tr-TR" sz="5400" b="1" dirty="0"/>
              <a:t>Sağlıklı beslenme tavsiyeleri</a:t>
            </a:r>
          </a:p>
        </p:txBody>
      </p:sp>
      <p:sp>
        <p:nvSpPr>
          <p:cNvPr id="26" name="Metin kutusu 25">
            <a:extLst>
              <a:ext uri="{FF2B5EF4-FFF2-40B4-BE49-F238E27FC236}">
                <a16:creationId xmlns:a16="http://schemas.microsoft.com/office/drawing/2014/main" id="{D54E4E3D-27F1-0C46-8853-66DC8ED781C9}"/>
              </a:ext>
            </a:extLst>
          </p:cNvPr>
          <p:cNvSpPr txBox="1"/>
          <p:nvPr/>
        </p:nvSpPr>
        <p:spPr>
          <a:xfrm>
            <a:off x="11495712" y="5855671"/>
            <a:ext cx="495649" cy="461665"/>
          </a:xfrm>
          <a:prstGeom prst="rect">
            <a:avLst/>
          </a:prstGeom>
          <a:noFill/>
        </p:spPr>
        <p:txBody>
          <a:bodyPr wrap="none" rtlCol="0">
            <a:spAutoFit/>
          </a:bodyPr>
          <a:lstStyle/>
          <a:p>
            <a:pPr algn="r"/>
            <a:r>
              <a:rPr lang="tr-TR" sz="2400" b="1" dirty="0">
                <a:solidFill>
                  <a:srgbClr val="DADADA"/>
                </a:solidFill>
              </a:rPr>
              <a:t>0</a:t>
            </a:r>
            <a:fld id="{2995EC09-D15D-4044-A280-A8BAEAABD4E9}" type="slidenum">
              <a:rPr lang="tr-TR" sz="2400" b="1" smtClean="0">
                <a:solidFill>
                  <a:srgbClr val="DADADA"/>
                </a:solidFill>
              </a:rPr>
              <a:t>8</a:t>
            </a:fld>
            <a:endParaRPr lang="tr-TR" sz="2400" b="1" dirty="0">
              <a:solidFill>
                <a:srgbClr val="DADADA"/>
              </a:solidFill>
            </a:endParaRPr>
          </a:p>
        </p:txBody>
      </p:sp>
      <p:sp>
        <p:nvSpPr>
          <p:cNvPr id="27" name="Rectangle 13">
            <a:extLst>
              <a:ext uri="{FF2B5EF4-FFF2-40B4-BE49-F238E27FC236}">
                <a16:creationId xmlns:a16="http://schemas.microsoft.com/office/drawing/2014/main" id="{0180255B-6B31-254B-8B16-C1DED9A3C1F0}"/>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Tree>
    <p:extLst>
      <p:ext uri="{BB962C8B-B14F-4D97-AF65-F5344CB8AC3E}">
        <p14:creationId xmlns:p14="http://schemas.microsoft.com/office/powerpoint/2010/main" val="1154115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nodeType="after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250"/>
                                        <p:tgtEl>
                                          <p:spTgt spid="39"/>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fade">
                                      <p:cBhvr>
                                        <p:cTn id="16" dur="250"/>
                                        <p:tgtEl>
                                          <p:spTgt spid="42"/>
                                        </p:tgtEl>
                                      </p:cBhvr>
                                    </p:animEffect>
                                  </p:childTnLst>
                                </p:cTn>
                              </p:par>
                            </p:childTnLst>
                          </p:cTn>
                        </p:par>
                        <p:par>
                          <p:cTn id="17" fill="hold">
                            <p:stCondLst>
                              <p:cond delay="750"/>
                            </p:stCondLst>
                            <p:childTnLst>
                              <p:par>
                                <p:cTn id="18" presetID="10" presetClass="entr" presetSubtype="0" fill="hold" nodeType="after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fade">
                                      <p:cBhvr>
                                        <p:cTn id="20" dur="250"/>
                                        <p:tgtEl>
                                          <p:spTgt spid="45"/>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48"/>
                                        </p:tgtEl>
                                        <p:attrNameLst>
                                          <p:attrName>style.visibility</p:attrName>
                                        </p:attrNameLst>
                                      </p:cBhvr>
                                      <p:to>
                                        <p:strVal val="visible"/>
                                      </p:to>
                                    </p:set>
                                    <p:animEffect transition="in" filter="fade">
                                      <p:cBhvr>
                                        <p:cTn id="24" dur="250"/>
                                        <p:tgtEl>
                                          <p:spTgt spid="48"/>
                                        </p:tgtEl>
                                      </p:cBhvr>
                                    </p:animEffect>
                                  </p:childTnLst>
                                </p:cTn>
                              </p:par>
                            </p:childTnLst>
                          </p:cTn>
                        </p:par>
                        <p:par>
                          <p:cTn id="25" fill="hold">
                            <p:stCondLst>
                              <p:cond delay="1250"/>
                            </p:stCondLst>
                            <p:childTnLst>
                              <p:par>
                                <p:cTn id="26" presetID="10" presetClass="entr" presetSubtype="0" fill="hold" grpId="0" nodeType="afterEffect">
                                  <p:stCondLst>
                                    <p:cond delay="0"/>
                                  </p:stCondLst>
                                  <p:childTnLst>
                                    <p:set>
                                      <p:cBhvr>
                                        <p:cTn id="27" dur="1" fill="hold">
                                          <p:stCondLst>
                                            <p:cond delay="0"/>
                                          </p:stCondLst>
                                        </p:cTn>
                                        <p:tgtEl>
                                          <p:spTgt spid="51"/>
                                        </p:tgtEl>
                                        <p:attrNameLst>
                                          <p:attrName>style.visibility</p:attrName>
                                        </p:attrNameLst>
                                      </p:cBhvr>
                                      <p:to>
                                        <p:strVal val="visible"/>
                                      </p:to>
                                    </p:set>
                                    <p:animEffect transition="in" filter="fade">
                                      <p:cBhvr>
                                        <p:cTn id="28" dur="250"/>
                                        <p:tgtEl>
                                          <p:spTgt spid="51"/>
                                        </p:tgtEl>
                                      </p:cBhvr>
                                    </p:animEffect>
                                  </p:childTnLst>
                                </p:cTn>
                              </p:par>
                            </p:childTnLst>
                          </p:cTn>
                        </p:par>
                        <p:par>
                          <p:cTn id="29" fill="hold">
                            <p:stCondLst>
                              <p:cond delay="1500"/>
                            </p:stCondLst>
                            <p:childTnLst>
                              <p:par>
                                <p:cTn id="30" presetID="10" presetClass="entr" presetSubtype="0" fill="hold" grpId="0" nodeType="afterEffect">
                                  <p:stCondLst>
                                    <p:cond delay="0"/>
                                  </p:stCondLst>
                                  <p:childTnLst>
                                    <p:set>
                                      <p:cBhvr>
                                        <p:cTn id="31" dur="1" fill="hold">
                                          <p:stCondLst>
                                            <p:cond delay="0"/>
                                          </p:stCondLst>
                                        </p:cTn>
                                        <p:tgtEl>
                                          <p:spTgt spid="52"/>
                                        </p:tgtEl>
                                        <p:attrNameLst>
                                          <p:attrName>style.visibility</p:attrName>
                                        </p:attrNameLst>
                                      </p:cBhvr>
                                      <p:to>
                                        <p:strVal val="visible"/>
                                      </p:to>
                                    </p:set>
                                    <p:animEffect transition="in" filter="fade">
                                      <p:cBhvr>
                                        <p:cTn id="32" dur="250"/>
                                        <p:tgtEl>
                                          <p:spTgt spid="52"/>
                                        </p:tgtEl>
                                      </p:cBhvr>
                                    </p:animEffect>
                                  </p:childTnLst>
                                </p:cTn>
                              </p:par>
                            </p:childTnLst>
                          </p:cTn>
                        </p:par>
                        <p:par>
                          <p:cTn id="33" fill="hold">
                            <p:stCondLst>
                              <p:cond delay="1750"/>
                            </p:stCondLst>
                            <p:childTnLst>
                              <p:par>
                                <p:cTn id="34" presetID="10" presetClass="entr" presetSubtype="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2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1" grpId="0" animBg="1"/>
      <p:bldP spid="52" grpId="0" animBg="1"/>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 name="Grup 79"/>
          <p:cNvGrpSpPr/>
          <p:nvPr/>
        </p:nvGrpSpPr>
        <p:grpSpPr>
          <a:xfrm>
            <a:off x="328420" y="807667"/>
            <a:ext cx="10993312" cy="4888549"/>
            <a:chOff x="328420" y="1226767"/>
            <a:chExt cx="10993312" cy="4888549"/>
          </a:xfrm>
        </p:grpSpPr>
        <p:pic>
          <p:nvPicPr>
            <p:cNvPr id="82" name="Resim 81"/>
            <p:cNvPicPr>
              <a:picLocks noChangeAspect="1"/>
            </p:cNvPicPr>
            <p:nvPr/>
          </p:nvPicPr>
          <p:blipFill>
            <a:blip r:embed="rId3"/>
            <a:stretch>
              <a:fillRect/>
            </a:stretch>
          </p:blipFill>
          <p:spPr>
            <a:xfrm>
              <a:off x="328420" y="2875894"/>
              <a:ext cx="1996416" cy="1869946"/>
            </a:xfrm>
            <a:prstGeom prst="rect">
              <a:avLst/>
            </a:prstGeom>
          </p:spPr>
        </p:pic>
        <p:pic>
          <p:nvPicPr>
            <p:cNvPr id="83" name="Resim 82"/>
            <p:cNvPicPr>
              <a:picLocks noChangeAspect="1"/>
            </p:cNvPicPr>
            <p:nvPr/>
          </p:nvPicPr>
          <p:blipFill>
            <a:blip r:embed="rId4"/>
            <a:stretch>
              <a:fillRect/>
            </a:stretch>
          </p:blipFill>
          <p:spPr>
            <a:xfrm>
              <a:off x="9520788" y="4420880"/>
              <a:ext cx="1800944" cy="1694436"/>
            </a:xfrm>
            <a:prstGeom prst="rect">
              <a:avLst/>
            </a:prstGeom>
          </p:spPr>
        </p:pic>
        <p:pic>
          <p:nvPicPr>
            <p:cNvPr id="84" name="Resim 83"/>
            <p:cNvPicPr>
              <a:picLocks noChangeAspect="1"/>
            </p:cNvPicPr>
            <p:nvPr/>
          </p:nvPicPr>
          <p:blipFill>
            <a:blip r:embed="rId5"/>
            <a:stretch>
              <a:fillRect/>
            </a:stretch>
          </p:blipFill>
          <p:spPr>
            <a:xfrm>
              <a:off x="8213263" y="1226767"/>
              <a:ext cx="1631250" cy="1530000"/>
            </a:xfrm>
            <a:prstGeom prst="rect">
              <a:avLst/>
            </a:prstGeom>
          </p:spPr>
        </p:pic>
      </p:grpSp>
      <p:sp>
        <p:nvSpPr>
          <p:cNvPr id="28" name="Metin kutusu 27"/>
          <p:cNvSpPr txBox="1"/>
          <p:nvPr/>
        </p:nvSpPr>
        <p:spPr>
          <a:xfrm>
            <a:off x="356650" y="388099"/>
            <a:ext cx="11575155"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5400" b="1" i="0" u="none" strike="noStrike" kern="1200" cap="none" spc="0" normalizeH="0" baseline="0" noProof="0" dirty="0">
                <a:ln>
                  <a:noFill/>
                </a:ln>
                <a:solidFill>
                  <a:prstClr val="black"/>
                </a:solidFill>
                <a:effectLst/>
                <a:uLnTx/>
                <a:uFillTx/>
                <a:latin typeface="Calibri" panose="020F0502020204030204"/>
                <a:ea typeface="+mn-ea"/>
                <a:cs typeface="+mn-cs"/>
              </a:rPr>
              <a:t>Sağlıklı beslenmek için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5400" b="1" i="0" u="none" strike="noStrike" kern="1200" cap="none" spc="0" normalizeH="0" baseline="0" noProof="0" dirty="0">
                <a:ln>
                  <a:noFill/>
                </a:ln>
                <a:solidFill>
                  <a:prstClr val="black"/>
                </a:solidFill>
                <a:effectLst/>
                <a:uLnTx/>
                <a:uFillTx/>
                <a:latin typeface="Calibri" panose="020F0502020204030204"/>
                <a:ea typeface="+mn-ea"/>
                <a:cs typeface="+mn-cs"/>
              </a:rPr>
              <a:t>4 yapraklı yoncayı tanı!</a:t>
            </a:r>
          </a:p>
        </p:txBody>
      </p:sp>
      <p:sp>
        <p:nvSpPr>
          <p:cNvPr id="43" name="Freeform 9"/>
          <p:cNvSpPr>
            <a:spLocks/>
          </p:cNvSpPr>
          <p:nvPr/>
        </p:nvSpPr>
        <p:spPr bwMode="auto">
          <a:xfrm>
            <a:off x="2726157" y="5108455"/>
            <a:ext cx="2692400" cy="1668463"/>
          </a:xfrm>
          <a:custGeom>
            <a:avLst/>
            <a:gdLst>
              <a:gd name="T0" fmla="*/ 876 w 876"/>
              <a:gd name="T1" fmla="*/ 4 h 543"/>
              <a:gd name="T2" fmla="*/ 874 w 876"/>
              <a:gd name="T3" fmla="*/ 50 h 543"/>
              <a:gd name="T4" fmla="*/ 864 w 876"/>
              <a:gd name="T5" fmla="*/ 107 h 543"/>
              <a:gd name="T6" fmla="*/ 850 w 876"/>
              <a:gd name="T7" fmla="*/ 159 h 543"/>
              <a:gd name="T8" fmla="*/ 843 w 876"/>
              <a:gd name="T9" fmla="*/ 179 h 543"/>
              <a:gd name="T10" fmla="*/ 826 w 876"/>
              <a:gd name="T11" fmla="*/ 218 h 543"/>
              <a:gd name="T12" fmla="*/ 811 w 876"/>
              <a:gd name="T13" fmla="*/ 249 h 543"/>
              <a:gd name="T14" fmla="*/ 746 w 876"/>
              <a:gd name="T15" fmla="*/ 340 h 543"/>
              <a:gd name="T16" fmla="*/ 708 w 876"/>
              <a:gd name="T17" fmla="*/ 378 h 543"/>
              <a:gd name="T18" fmla="*/ 688 w 876"/>
              <a:gd name="T19" fmla="*/ 396 h 543"/>
              <a:gd name="T20" fmla="*/ 644 w 876"/>
              <a:gd name="T21" fmla="*/ 429 h 543"/>
              <a:gd name="T22" fmla="*/ 621 w 876"/>
              <a:gd name="T23" fmla="*/ 444 h 543"/>
              <a:gd name="T24" fmla="*/ 584 w 876"/>
              <a:gd name="T25" fmla="*/ 464 h 543"/>
              <a:gd name="T26" fmla="*/ 559 w 876"/>
              <a:gd name="T27" fmla="*/ 476 h 543"/>
              <a:gd name="T28" fmla="*/ 521 w 876"/>
              <a:gd name="T29" fmla="*/ 492 h 543"/>
              <a:gd name="T30" fmla="*/ 495 w 876"/>
              <a:gd name="T31" fmla="*/ 501 h 543"/>
              <a:gd name="T32" fmla="*/ 456 w 876"/>
              <a:gd name="T33" fmla="*/ 514 h 543"/>
              <a:gd name="T34" fmla="*/ 417 w 876"/>
              <a:gd name="T35" fmla="*/ 523 h 543"/>
              <a:gd name="T36" fmla="*/ 391 w 876"/>
              <a:gd name="T37" fmla="*/ 528 h 543"/>
              <a:gd name="T38" fmla="*/ 352 w 876"/>
              <a:gd name="T39" fmla="*/ 534 h 543"/>
              <a:gd name="T40" fmla="*/ 340 w 876"/>
              <a:gd name="T41" fmla="*/ 536 h 543"/>
              <a:gd name="T42" fmla="*/ 291 w 876"/>
              <a:gd name="T43" fmla="*/ 541 h 543"/>
              <a:gd name="T44" fmla="*/ 267 w 876"/>
              <a:gd name="T45" fmla="*/ 542 h 543"/>
              <a:gd name="T46" fmla="*/ 179 w 876"/>
              <a:gd name="T47" fmla="*/ 541 h 543"/>
              <a:gd name="T48" fmla="*/ 149 w 876"/>
              <a:gd name="T49" fmla="*/ 540 h 543"/>
              <a:gd name="T50" fmla="*/ 105 w 876"/>
              <a:gd name="T51" fmla="*/ 536 h 543"/>
              <a:gd name="T52" fmla="*/ 48 w 876"/>
              <a:gd name="T53" fmla="*/ 528 h 543"/>
              <a:gd name="T54" fmla="*/ 0 w 876"/>
              <a:gd name="T55" fmla="*/ 520 h 543"/>
              <a:gd name="T56" fmla="*/ 49 w 876"/>
              <a:gd name="T57" fmla="*/ 520 h 543"/>
              <a:gd name="T58" fmla="*/ 106 w 876"/>
              <a:gd name="T59" fmla="*/ 519 h 543"/>
              <a:gd name="T60" fmla="*/ 220 w 876"/>
              <a:gd name="T61" fmla="*/ 513 h 543"/>
              <a:gd name="T62" fmla="*/ 276 w 876"/>
              <a:gd name="T63" fmla="*/ 507 h 543"/>
              <a:gd name="T64" fmla="*/ 310 w 876"/>
              <a:gd name="T65" fmla="*/ 502 h 543"/>
              <a:gd name="T66" fmla="*/ 340 w 876"/>
              <a:gd name="T67" fmla="*/ 498 h 543"/>
              <a:gd name="T68" fmla="*/ 358 w 876"/>
              <a:gd name="T69" fmla="*/ 494 h 543"/>
              <a:gd name="T70" fmla="*/ 395 w 876"/>
              <a:gd name="T71" fmla="*/ 486 h 543"/>
              <a:gd name="T72" fmla="*/ 432 w 876"/>
              <a:gd name="T73" fmla="*/ 476 h 543"/>
              <a:gd name="T74" fmla="*/ 456 w 876"/>
              <a:gd name="T75" fmla="*/ 469 h 543"/>
              <a:gd name="T76" fmla="*/ 493 w 876"/>
              <a:gd name="T77" fmla="*/ 456 h 543"/>
              <a:gd name="T78" fmla="*/ 529 w 876"/>
              <a:gd name="T79" fmla="*/ 442 h 543"/>
              <a:gd name="T80" fmla="*/ 553 w 876"/>
              <a:gd name="T81" fmla="*/ 430 h 543"/>
              <a:gd name="T82" fmla="*/ 576 w 876"/>
              <a:gd name="T83" fmla="*/ 419 h 543"/>
              <a:gd name="T84" fmla="*/ 610 w 876"/>
              <a:gd name="T85" fmla="*/ 400 h 543"/>
              <a:gd name="T86" fmla="*/ 642 w 876"/>
              <a:gd name="T87" fmla="*/ 378 h 543"/>
              <a:gd name="T88" fmla="*/ 777 w 876"/>
              <a:gd name="T89" fmla="*/ 241 h 543"/>
              <a:gd name="T90" fmla="*/ 848 w 876"/>
              <a:gd name="T91" fmla="*/ 102 h 543"/>
              <a:gd name="T92" fmla="*/ 865 w 876"/>
              <a:gd name="T93" fmla="*/ 49 h 543"/>
              <a:gd name="T94" fmla="*/ 875 w 876"/>
              <a:gd name="T95"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76" h="543">
                <a:moveTo>
                  <a:pt x="875" y="0"/>
                </a:moveTo>
                <a:cubicBezTo>
                  <a:pt x="875" y="0"/>
                  <a:pt x="876" y="2"/>
                  <a:pt x="876" y="4"/>
                </a:cubicBezTo>
                <a:cubicBezTo>
                  <a:pt x="876" y="6"/>
                  <a:pt x="876" y="9"/>
                  <a:pt x="876" y="13"/>
                </a:cubicBezTo>
                <a:cubicBezTo>
                  <a:pt x="876" y="22"/>
                  <a:pt x="875" y="34"/>
                  <a:pt x="874" y="50"/>
                </a:cubicBezTo>
                <a:cubicBezTo>
                  <a:pt x="873" y="58"/>
                  <a:pt x="872" y="67"/>
                  <a:pt x="870" y="76"/>
                </a:cubicBezTo>
                <a:cubicBezTo>
                  <a:pt x="869" y="86"/>
                  <a:pt x="867" y="96"/>
                  <a:pt x="864" y="107"/>
                </a:cubicBezTo>
                <a:cubicBezTo>
                  <a:pt x="862" y="118"/>
                  <a:pt x="859" y="129"/>
                  <a:pt x="856" y="141"/>
                </a:cubicBezTo>
                <a:cubicBezTo>
                  <a:pt x="854" y="147"/>
                  <a:pt x="852" y="153"/>
                  <a:pt x="850" y="159"/>
                </a:cubicBezTo>
                <a:cubicBezTo>
                  <a:pt x="849" y="163"/>
                  <a:pt x="848" y="166"/>
                  <a:pt x="847" y="169"/>
                </a:cubicBezTo>
                <a:cubicBezTo>
                  <a:pt x="846" y="172"/>
                  <a:pt x="844" y="175"/>
                  <a:pt x="843" y="179"/>
                </a:cubicBezTo>
                <a:cubicBezTo>
                  <a:pt x="841" y="185"/>
                  <a:pt x="838" y="192"/>
                  <a:pt x="835" y="198"/>
                </a:cubicBezTo>
                <a:cubicBezTo>
                  <a:pt x="832" y="205"/>
                  <a:pt x="829" y="211"/>
                  <a:pt x="826" y="218"/>
                </a:cubicBezTo>
                <a:cubicBezTo>
                  <a:pt x="823" y="225"/>
                  <a:pt x="820" y="232"/>
                  <a:pt x="816" y="238"/>
                </a:cubicBezTo>
                <a:cubicBezTo>
                  <a:pt x="814" y="242"/>
                  <a:pt x="812" y="245"/>
                  <a:pt x="811" y="249"/>
                </a:cubicBezTo>
                <a:cubicBezTo>
                  <a:pt x="809" y="252"/>
                  <a:pt x="807" y="256"/>
                  <a:pt x="805" y="259"/>
                </a:cubicBezTo>
                <a:cubicBezTo>
                  <a:pt x="789" y="287"/>
                  <a:pt x="769" y="314"/>
                  <a:pt x="746" y="340"/>
                </a:cubicBezTo>
                <a:cubicBezTo>
                  <a:pt x="740" y="346"/>
                  <a:pt x="734" y="353"/>
                  <a:pt x="728" y="359"/>
                </a:cubicBezTo>
                <a:cubicBezTo>
                  <a:pt x="722" y="366"/>
                  <a:pt x="715" y="372"/>
                  <a:pt x="708" y="378"/>
                </a:cubicBezTo>
                <a:cubicBezTo>
                  <a:pt x="705" y="381"/>
                  <a:pt x="702" y="384"/>
                  <a:pt x="699" y="387"/>
                </a:cubicBezTo>
                <a:cubicBezTo>
                  <a:pt x="695" y="390"/>
                  <a:pt x="692" y="393"/>
                  <a:pt x="688" y="396"/>
                </a:cubicBezTo>
                <a:cubicBezTo>
                  <a:pt x="681" y="401"/>
                  <a:pt x="674" y="407"/>
                  <a:pt x="667" y="413"/>
                </a:cubicBezTo>
                <a:cubicBezTo>
                  <a:pt x="659" y="418"/>
                  <a:pt x="652" y="423"/>
                  <a:pt x="644" y="429"/>
                </a:cubicBezTo>
                <a:cubicBezTo>
                  <a:pt x="633" y="436"/>
                  <a:pt x="633" y="436"/>
                  <a:pt x="633" y="436"/>
                </a:cubicBezTo>
                <a:cubicBezTo>
                  <a:pt x="629" y="439"/>
                  <a:pt x="625" y="441"/>
                  <a:pt x="621" y="444"/>
                </a:cubicBezTo>
                <a:cubicBezTo>
                  <a:pt x="613" y="448"/>
                  <a:pt x="605" y="453"/>
                  <a:pt x="597" y="458"/>
                </a:cubicBezTo>
                <a:cubicBezTo>
                  <a:pt x="593" y="460"/>
                  <a:pt x="588" y="462"/>
                  <a:pt x="584" y="464"/>
                </a:cubicBezTo>
                <a:cubicBezTo>
                  <a:pt x="572" y="470"/>
                  <a:pt x="572" y="470"/>
                  <a:pt x="572" y="470"/>
                </a:cubicBezTo>
                <a:cubicBezTo>
                  <a:pt x="559" y="476"/>
                  <a:pt x="559" y="476"/>
                  <a:pt x="559" y="476"/>
                </a:cubicBezTo>
                <a:cubicBezTo>
                  <a:pt x="555" y="478"/>
                  <a:pt x="551" y="480"/>
                  <a:pt x="547" y="482"/>
                </a:cubicBezTo>
                <a:cubicBezTo>
                  <a:pt x="538" y="485"/>
                  <a:pt x="529" y="489"/>
                  <a:pt x="521" y="492"/>
                </a:cubicBezTo>
                <a:cubicBezTo>
                  <a:pt x="508" y="497"/>
                  <a:pt x="508" y="497"/>
                  <a:pt x="508" y="497"/>
                </a:cubicBezTo>
                <a:cubicBezTo>
                  <a:pt x="504" y="499"/>
                  <a:pt x="499" y="500"/>
                  <a:pt x="495" y="501"/>
                </a:cubicBezTo>
                <a:cubicBezTo>
                  <a:pt x="486" y="504"/>
                  <a:pt x="478" y="507"/>
                  <a:pt x="469" y="510"/>
                </a:cubicBezTo>
                <a:cubicBezTo>
                  <a:pt x="465" y="511"/>
                  <a:pt x="460" y="512"/>
                  <a:pt x="456" y="514"/>
                </a:cubicBezTo>
                <a:cubicBezTo>
                  <a:pt x="451" y="515"/>
                  <a:pt x="447" y="516"/>
                  <a:pt x="443" y="517"/>
                </a:cubicBezTo>
                <a:cubicBezTo>
                  <a:pt x="434" y="519"/>
                  <a:pt x="425" y="521"/>
                  <a:pt x="417" y="523"/>
                </a:cubicBezTo>
                <a:cubicBezTo>
                  <a:pt x="412" y="524"/>
                  <a:pt x="408" y="525"/>
                  <a:pt x="404" y="526"/>
                </a:cubicBezTo>
                <a:cubicBezTo>
                  <a:pt x="399" y="527"/>
                  <a:pt x="395" y="527"/>
                  <a:pt x="391" y="528"/>
                </a:cubicBezTo>
                <a:cubicBezTo>
                  <a:pt x="382" y="529"/>
                  <a:pt x="374" y="531"/>
                  <a:pt x="365" y="532"/>
                </a:cubicBezTo>
                <a:cubicBezTo>
                  <a:pt x="361" y="533"/>
                  <a:pt x="357" y="534"/>
                  <a:pt x="352" y="534"/>
                </a:cubicBezTo>
                <a:cubicBezTo>
                  <a:pt x="346" y="535"/>
                  <a:pt x="346" y="535"/>
                  <a:pt x="346" y="535"/>
                </a:cubicBezTo>
                <a:cubicBezTo>
                  <a:pt x="340" y="536"/>
                  <a:pt x="340" y="536"/>
                  <a:pt x="340" y="536"/>
                </a:cubicBezTo>
                <a:cubicBezTo>
                  <a:pt x="331" y="537"/>
                  <a:pt x="323" y="538"/>
                  <a:pt x="315" y="538"/>
                </a:cubicBezTo>
                <a:cubicBezTo>
                  <a:pt x="307" y="539"/>
                  <a:pt x="299" y="540"/>
                  <a:pt x="291" y="541"/>
                </a:cubicBezTo>
                <a:cubicBezTo>
                  <a:pt x="287" y="541"/>
                  <a:pt x="283" y="541"/>
                  <a:pt x="279" y="541"/>
                </a:cubicBezTo>
                <a:cubicBezTo>
                  <a:pt x="275" y="541"/>
                  <a:pt x="271" y="542"/>
                  <a:pt x="267" y="542"/>
                </a:cubicBezTo>
                <a:cubicBezTo>
                  <a:pt x="251" y="542"/>
                  <a:pt x="236" y="542"/>
                  <a:pt x="221" y="543"/>
                </a:cubicBezTo>
                <a:cubicBezTo>
                  <a:pt x="207" y="542"/>
                  <a:pt x="192" y="542"/>
                  <a:pt x="179" y="541"/>
                </a:cubicBezTo>
                <a:cubicBezTo>
                  <a:pt x="172" y="541"/>
                  <a:pt x="165" y="541"/>
                  <a:pt x="159" y="541"/>
                </a:cubicBezTo>
                <a:cubicBezTo>
                  <a:pt x="156" y="541"/>
                  <a:pt x="152" y="540"/>
                  <a:pt x="149" y="540"/>
                </a:cubicBezTo>
                <a:cubicBezTo>
                  <a:pt x="146" y="540"/>
                  <a:pt x="143" y="540"/>
                  <a:pt x="140" y="539"/>
                </a:cubicBezTo>
                <a:cubicBezTo>
                  <a:pt x="128" y="538"/>
                  <a:pt x="116" y="537"/>
                  <a:pt x="105" y="536"/>
                </a:cubicBezTo>
                <a:cubicBezTo>
                  <a:pt x="94" y="535"/>
                  <a:pt x="84" y="534"/>
                  <a:pt x="74" y="532"/>
                </a:cubicBezTo>
                <a:cubicBezTo>
                  <a:pt x="65" y="531"/>
                  <a:pt x="56" y="530"/>
                  <a:pt x="48" y="528"/>
                </a:cubicBezTo>
                <a:cubicBezTo>
                  <a:pt x="33" y="526"/>
                  <a:pt x="21" y="523"/>
                  <a:pt x="12" y="522"/>
                </a:cubicBezTo>
                <a:cubicBezTo>
                  <a:pt x="4" y="521"/>
                  <a:pt x="0" y="520"/>
                  <a:pt x="0" y="520"/>
                </a:cubicBezTo>
                <a:cubicBezTo>
                  <a:pt x="0" y="520"/>
                  <a:pt x="4" y="520"/>
                  <a:pt x="13" y="520"/>
                </a:cubicBezTo>
                <a:cubicBezTo>
                  <a:pt x="21" y="520"/>
                  <a:pt x="33" y="519"/>
                  <a:pt x="49" y="520"/>
                </a:cubicBezTo>
                <a:cubicBezTo>
                  <a:pt x="57" y="520"/>
                  <a:pt x="66" y="520"/>
                  <a:pt x="75" y="520"/>
                </a:cubicBezTo>
                <a:cubicBezTo>
                  <a:pt x="85" y="519"/>
                  <a:pt x="95" y="519"/>
                  <a:pt x="106" y="519"/>
                </a:cubicBezTo>
                <a:cubicBezTo>
                  <a:pt x="127" y="518"/>
                  <a:pt x="152" y="518"/>
                  <a:pt x="179" y="516"/>
                </a:cubicBezTo>
                <a:cubicBezTo>
                  <a:pt x="192" y="515"/>
                  <a:pt x="206" y="514"/>
                  <a:pt x="220" y="513"/>
                </a:cubicBezTo>
                <a:cubicBezTo>
                  <a:pt x="234" y="512"/>
                  <a:pt x="249" y="510"/>
                  <a:pt x="264" y="509"/>
                </a:cubicBezTo>
                <a:cubicBezTo>
                  <a:pt x="268" y="508"/>
                  <a:pt x="272" y="508"/>
                  <a:pt x="276" y="507"/>
                </a:cubicBezTo>
                <a:cubicBezTo>
                  <a:pt x="279" y="507"/>
                  <a:pt x="283" y="507"/>
                  <a:pt x="287" y="506"/>
                </a:cubicBezTo>
                <a:cubicBezTo>
                  <a:pt x="295" y="505"/>
                  <a:pt x="303" y="503"/>
                  <a:pt x="310" y="502"/>
                </a:cubicBezTo>
                <a:cubicBezTo>
                  <a:pt x="318" y="501"/>
                  <a:pt x="326" y="500"/>
                  <a:pt x="334" y="499"/>
                </a:cubicBezTo>
                <a:cubicBezTo>
                  <a:pt x="340" y="498"/>
                  <a:pt x="340" y="498"/>
                  <a:pt x="340" y="498"/>
                </a:cubicBezTo>
                <a:cubicBezTo>
                  <a:pt x="346" y="496"/>
                  <a:pt x="346" y="496"/>
                  <a:pt x="346" y="496"/>
                </a:cubicBezTo>
                <a:cubicBezTo>
                  <a:pt x="350" y="496"/>
                  <a:pt x="354" y="495"/>
                  <a:pt x="358" y="494"/>
                </a:cubicBezTo>
                <a:cubicBezTo>
                  <a:pt x="366" y="492"/>
                  <a:pt x="375" y="490"/>
                  <a:pt x="383" y="489"/>
                </a:cubicBezTo>
                <a:cubicBezTo>
                  <a:pt x="387" y="488"/>
                  <a:pt x="391" y="487"/>
                  <a:pt x="395" y="486"/>
                </a:cubicBezTo>
                <a:cubicBezTo>
                  <a:pt x="399" y="485"/>
                  <a:pt x="403" y="484"/>
                  <a:pt x="407" y="483"/>
                </a:cubicBezTo>
                <a:cubicBezTo>
                  <a:pt x="415" y="481"/>
                  <a:pt x="424" y="478"/>
                  <a:pt x="432" y="476"/>
                </a:cubicBezTo>
                <a:cubicBezTo>
                  <a:pt x="436" y="475"/>
                  <a:pt x="440" y="474"/>
                  <a:pt x="444" y="473"/>
                </a:cubicBezTo>
                <a:cubicBezTo>
                  <a:pt x="448" y="472"/>
                  <a:pt x="452" y="470"/>
                  <a:pt x="456" y="469"/>
                </a:cubicBezTo>
                <a:cubicBezTo>
                  <a:pt x="464" y="466"/>
                  <a:pt x="473" y="463"/>
                  <a:pt x="481" y="461"/>
                </a:cubicBezTo>
                <a:cubicBezTo>
                  <a:pt x="485" y="459"/>
                  <a:pt x="489" y="458"/>
                  <a:pt x="493" y="456"/>
                </a:cubicBezTo>
                <a:cubicBezTo>
                  <a:pt x="505" y="451"/>
                  <a:pt x="505" y="451"/>
                  <a:pt x="505" y="451"/>
                </a:cubicBezTo>
                <a:cubicBezTo>
                  <a:pt x="513" y="448"/>
                  <a:pt x="521" y="445"/>
                  <a:pt x="529" y="442"/>
                </a:cubicBezTo>
                <a:cubicBezTo>
                  <a:pt x="533" y="440"/>
                  <a:pt x="537" y="438"/>
                  <a:pt x="541" y="436"/>
                </a:cubicBezTo>
                <a:cubicBezTo>
                  <a:pt x="553" y="430"/>
                  <a:pt x="553" y="430"/>
                  <a:pt x="553" y="430"/>
                </a:cubicBezTo>
                <a:cubicBezTo>
                  <a:pt x="564" y="425"/>
                  <a:pt x="564" y="425"/>
                  <a:pt x="564" y="425"/>
                </a:cubicBezTo>
                <a:cubicBezTo>
                  <a:pt x="568" y="423"/>
                  <a:pt x="572" y="421"/>
                  <a:pt x="576" y="419"/>
                </a:cubicBezTo>
                <a:cubicBezTo>
                  <a:pt x="583" y="415"/>
                  <a:pt x="591" y="410"/>
                  <a:pt x="598" y="406"/>
                </a:cubicBezTo>
                <a:cubicBezTo>
                  <a:pt x="602" y="404"/>
                  <a:pt x="606" y="402"/>
                  <a:pt x="610" y="400"/>
                </a:cubicBezTo>
                <a:cubicBezTo>
                  <a:pt x="620" y="393"/>
                  <a:pt x="620" y="393"/>
                  <a:pt x="620" y="393"/>
                </a:cubicBezTo>
                <a:cubicBezTo>
                  <a:pt x="627" y="388"/>
                  <a:pt x="635" y="383"/>
                  <a:pt x="642" y="378"/>
                </a:cubicBezTo>
                <a:cubicBezTo>
                  <a:pt x="669" y="358"/>
                  <a:pt x="695" y="337"/>
                  <a:pt x="717" y="314"/>
                </a:cubicBezTo>
                <a:cubicBezTo>
                  <a:pt x="740" y="290"/>
                  <a:pt x="760" y="266"/>
                  <a:pt x="777" y="241"/>
                </a:cubicBezTo>
                <a:cubicBezTo>
                  <a:pt x="794" y="217"/>
                  <a:pt x="808" y="192"/>
                  <a:pt x="820" y="168"/>
                </a:cubicBezTo>
                <a:cubicBezTo>
                  <a:pt x="832" y="145"/>
                  <a:pt x="841" y="122"/>
                  <a:pt x="848" y="102"/>
                </a:cubicBezTo>
                <a:cubicBezTo>
                  <a:pt x="852" y="92"/>
                  <a:pt x="855" y="82"/>
                  <a:pt x="858" y="73"/>
                </a:cubicBezTo>
                <a:cubicBezTo>
                  <a:pt x="861" y="64"/>
                  <a:pt x="863" y="56"/>
                  <a:pt x="865" y="49"/>
                </a:cubicBezTo>
                <a:cubicBezTo>
                  <a:pt x="869" y="33"/>
                  <a:pt x="872" y="21"/>
                  <a:pt x="873" y="13"/>
                </a:cubicBezTo>
                <a:cubicBezTo>
                  <a:pt x="875" y="5"/>
                  <a:pt x="875" y="0"/>
                  <a:pt x="875" y="0"/>
                </a:cubicBezTo>
                <a:close/>
              </a:path>
            </a:pathLst>
          </a:custGeom>
          <a:solidFill>
            <a:srgbClr val="B17F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4" name="Grup 43"/>
          <p:cNvGrpSpPr/>
          <p:nvPr/>
        </p:nvGrpSpPr>
        <p:grpSpPr>
          <a:xfrm>
            <a:off x="5415382" y="3799754"/>
            <a:ext cx="1951038" cy="1808163"/>
            <a:chOff x="3365500" y="2435225"/>
            <a:chExt cx="1951038" cy="1808163"/>
          </a:xfrm>
        </p:grpSpPr>
        <p:sp>
          <p:nvSpPr>
            <p:cNvPr id="45" name="Freeform 10"/>
            <p:cNvSpPr>
              <a:spLocks/>
            </p:cNvSpPr>
            <p:nvPr/>
          </p:nvSpPr>
          <p:spPr bwMode="auto">
            <a:xfrm>
              <a:off x="3365500" y="2457450"/>
              <a:ext cx="1938338" cy="1785938"/>
            </a:xfrm>
            <a:custGeom>
              <a:avLst/>
              <a:gdLst>
                <a:gd name="T0" fmla="*/ 128 w 631"/>
                <a:gd name="T1" fmla="*/ 545 h 581"/>
                <a:gd name="T2" fmla="*/ 351 w 631"/>
                <a:gd name="T3" fmla="*/ 452 h 581"/>
                <a:gd name="T4" fmla="*/ 358 w 631"/>
                <a:gd name="T5" fmla="*/ 440 h 581"/>
                <a:gd name="T6" fmla="*/ 372 w 631"/>
                <a:gd name="T7" fmla="*/ 446 h 581"/>
                <a:gd name="T8" fmla="*/ 595 w 631"/>
                <a:gd name="T9" fmla="*/ 353 h 581"/>
                <a:gd name="T10" fmla="*/ 502 w 631"/>
                <a:gd name="T11" fmla="*/ 130 h 581"/>
                <a:gd name="T12" fmla="*/ 488 w 631"/>
                <a:gd name="T13" fmla="*/ 124 h 581"/>
                <a:gd name="T14" fmla="*/ 175 w 631"/>
                <a:gd name="T15" fmla="*/ 0 h 581"/>
                <a:gd name="T16" fmla="*/ 42 w 631"/>
                <a:gd name="T17" fmla="*/ 308 h 581"/>
                <a:gd name="T18" fmla="*/ 36 w 631"/>
                <a:gd name="T19" fmla="*/ 322 h 581"/>
                <a:gd name="T20" fmla="*/ 128 w 631"/>
                <a:gd name="T21" fmla="*/ 545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1" h="581">
                  <a:moveTo>
                    <a:pt x="128" y="545"/>
                  </a:moveTo>
                  <a:cubicBezTo>
                    <a:pt x="216" y="581"/>
                    <a:pt x="315" y="539"/>
                    <a:pt x="351" y="452"/>
                  </a:cubicBezTo>
                  <a:cubicBezTo>
                    <a:pt x="358" y="440"/>
                    <a:pt x="358" y="440"/>
                    <a:pt x="358" y="440"/>
                  </a:cubicBezTo>
                  <a:cubicBezTo>
                    <a:pt x="372" y="446"/>
                    <a:pt x="372" y="446"/>
                    <a:pt x="372" y="446"/>
                  </a:cubicBezTo>
                  <a:cubicBezTo>
                    <a:pt x="459" y="482"/>
                    <a:pt x="559" y="441"/>
                    <a:pt x="595" y="353"/>
                  </a:cubicBezTo>
                  <a:cubicBezTo>
                    <a:pt x="631" y="266"/>
                    <a:pt x="590" y="166"/>
                    <a:pt x="502" y="130"/>
                  </a:cubicBezTo>
                  <a:cubicBezTo>
                    <a:pt x="488" y="124"/>
                    <a:pt x="488" y="124"/>
                    <a:pt x="488" y="124"/>
                  </a:cubicBezTo>
                  <a:cubicBezTo>
                    <a:pt x="488" y="124"/>
                    <a:pt x="274" y="57"/>
                    <a:pt x="175" y="0"/>
                  </a:cubicBezTo>
                  <a:cubicBezTo>
                    <a:pt x="145" y="108"/>
                    <a:pt x="42" y="308"/>
                    <a:pt x="42" y="308"/>
                  </a:cubicBezTo>
                  <a:cubicBezTo>
                    <a:pt x="36" y="322"/>
                    <a:pt x="36" y="322"/>
                    <a:pt x="36" y="322"/>
                  </a:cubicBezTo>
                  <a:cubicBezTo>
                    <a:pt x="0" y="409"/>
                    <a:pt x="41" y="509"/>
                    <a:pt x="128" y="545"/>
                  </a:cubicBezTo>
                  <a:close/>
                </a:path>
              </a:pathLst>
            </a:custGeom>
            <a:solidFill>
              <a:srgbClr val="DADA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11"/>
            <p:cNvSpPr>
              <a:spLocks/>
            </p:cNvSpPr>
            <p:nvPr/>
          </p:nvSpPr>
          <p:spPr bwMode="auto">
            <a:xfrm>
              <a:off x="3376613" y="2435225"/>
              <a:ext cx="1939925" cy="1785938"/>
            </a:xfrm>
            <a:custGeom>
              <a:avLst/>
              <a:gdLst>
                <a:gd name="T0" fmla="*/ 128 w 631"/>
                <a:gd name="T1" fmla="*/ 545 h 581"/>
                <a:gd name="T2" fmla="*/ 351 w 631"/>
                <a:gd name="T3" fmla="*/ 452 h 581"/>
                <a:gd name="T4" fmla="*/ 358 w 631"/>
                <a:gd name="T5" fmla="*/ 440 h 581"/>
                <a:gd name="T6" fmla="*/ 372 w 631"/>
                <a:gd name="T7" fmla="*/ 446 h 581"/>
                <a:gd name="T8" fmla="*/ 595 w 631"/>
                <a:gd name="T9" fmla="*/ 353 h 581"/>
                <a:gd name="T10" fmla="*/ 502 w 631"/>
                <a:gd name="T11" fmla="*/ 131 h 581"/>
                <a:gd name="T12" fmla="*/ 488 w 631"/>
                <a:gd name="T13" fmla="*/ 125 h 581"/>
                <a:gd name="T14" fmla="*/ 175 w 631"/>
                <a:gd name="T15" fmla="*/ 0 h 581"/>
                <a:gd name="T16" fmla="*/ 42 w 631"/>
                <a:gd name="T17" fmla="*/ 308 h 581"/>
                <a:gd name="T18" fmla="*/ 36 w 631"/>
                <a:gd name="T19" fmla="*/ 322 h 581"/>
                <a:gd name="T20" fmla="*/ 128 w 631"/>
                <a:gd name="T21" fmla="*/ 545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1" h="581">
                  <a:moveTo>
                    <a:pt x="128" y="545"/>
                  </a:moveTo>
                  <a:cubicBezTo>
                    <a:pt x="216" y="581"/>
                    <a:pt x="315" y="540"/>
                    <a:pt x="351" y="452"/>
                  </a:cubicBezTo>
                  <a:cubicBezTo>
                    <a:pt x="358" y="440"/>
                    <a:pt x="358" y="440"/>
                    <a:pt x="358" y="440"/>
                  </a:cubicBezTo>
                  <a:cubicBezTo>
                    <a:pt x="372" y="446"/>
                    <a:pt x="372" y="446"/>
                    <a:pt x="372" y="446"/>
                  </a:cubicBezTo>
                  <a:cubicBezTo>
                    <a:pt x="459" y="482"/>
                    <a:pt x="559" y="441"/>
                    <a:pt x="595" y="353"/>
                  </a:cubicBezTo>
                  <a:cubicBezTo>
                    <a:pt x="631" y="266"/>
                    <a:pt x="590" y="167"/>
                    <a:pt x="502" y="131"/>
                  </a:cubicBezTo>
                  <a:cubicBezTo>
                    <a:pt x="488" y="125"/>
                    <a:pt x="488" y="125"/>
                    <a:pt x="488" y="125"/>
                  </a:cubicBezTo>
                  <a:cubicBezTo>
                    <a:pt x="488" y="125"/>
                    <a:pt x="274" y="58"/>
                    <a:pt x="175" y="0"/>
                  </a:cubicBezTo>
                  <a:cubicBezTo>
                    <a:pt x="145" y="109"/>
                    <a:pt x="42" y="308"/>
                    <a:pt x="42" y="308"/>
                  </a:cubicBezTo>
                  <a:cubicBezTo>
                    <a:pt x="36" y="322"/>
                    <a:pt x="36" y="322"/>
                    <a:pt x="36" y="322"/>
                  </a:cubicBezTo>
                  <a:cubicBezTo>
                    <a:pt x="0" y="410"/>
                    <a:pt x="41" y="509"/>
                    <a:pt x="128" y="545"/>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7" name="Grup 46"/>
          <p:cNvGrpSpPr/>
          <p:nvPr/>
        </p:nvGrpSpPr>
        <p:grpSpPr>
          <a:xfrm>
            <a:off x="4483520" y="1912217"/>
            <a:ext cx="1954213" cy="1795463"/>
            <a:chOff x="2433638" y="547688"/>
            <a:chExt cx="1954213" cy="1795463"/>
          </a:xfrm>
        </p:grpSpPr>
        <p:sp>
          <p:nvSpPr>
            <p:cNvPr id="48" name="Freeform 14"/>
            <p:cNvSpPr>
              <a:spLocks/>
            </p:cNvSpPr>
            <p:nvPr/>
          </p:nvSpPr>
          <p:spPr bwMode="auto">
            <a:xfrm>
              <a:off x="2433638" y="560388"/>
              <a:ext cx="1939925" cy="1782763"/>
            </a:xfrm>
            <a:custGeom>
              <a:avLst/>
              <a:gdLst>
                <a:gd name="T0" fmla="*/ 502 w 631"/>
                <a:gd name="T1" fmla="*/ 36 h 580"/>
                <a:gd name="T2" fmla="*/ 280 w 631"/>
                <a:gd name="T3" fmla="*/ 128 h 580"/>
                <a:gd name="T4" fmla="*/ 273 w 631"/>
                <a:gd name="T5" fmla="*/ 140 h 580"/>
                <a:gd name="T6" fmla="*/ 259 w 631"/>
                <a:gd name="T7" fmla="*/ 135 h 580"/>
                <a:gd name="T8" fmla="*/ 36 w 631"/>
                <a:gd name="T9" fmla="*/ 227 h 580"/>
                <a:gd name="T10" fmla="*/ 129 w 631"/>
                <a:gd name="T11" fmla="*/ 450 h 580"/>
                <a:gd name="T12" fmla="*/ 143 w 631"/>
                <a:gd name="T13" fmla="*/ 456 h 580"/>
                <a:gd name="T14" fmla="*/ 456 w 631"/>
                <a:gd name="T15" fmla="*/ 580 h 580"/>
                <a:gd name="T16" fmla="*/ 589 w 631"/>
                <a:gd name="T17" fmla="*/ 271 h 580"/>
                <a:gd name="T18" fmla="*/ 594 w 631"/>
                <a:gd name="T19" fmla="*/ 257 h 580"/>
                <a:gd name="T20" fmla="*/ 502 w 631"/>
                <a:gd name="T21" fmla="*/ 36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1" h="580">
                  <a:moveTo>
                    <a:pt x="502" y="36"/>
                  </a:moveTo>
                  <a:cubicBezTo>
                    <a:pt x="415" y="0"/>
                    <a:pt x="316" y="41"/>
                    <a:pt x="280" y="128"/>
                  </a:cubicBezTo>
                  <a:cubicBezTo>
                    <a:pt x="273" y="140"/>
                    <a:pt x="273" y="140"/>
                    <a:pt x="273" y="140"/>
                  </a:cubicBezTo>
                  <a:cubicBezTo>
                    <a:pt x="259" y="135"/>
                    <a:pt x="259" y="135"/>
                    <a:pt x="259" y="135"/>
                  </a:cubicBezTo>
                  <a:cubicBezTo>
                    <a:pt x="171" y="99"/>
                    <a:pt x="72" y="140"/>
                    <a:pt x="36" y="227"/>
                  </a:cubicBezTo>
                  <a:cubicBezTo>
                    <a:pt x="0" y="315"/>
                    <a:pt x="41" y="414"/>
                    <a:pt x="129" y="450"/>
                  </a:cubicBezTo>
                  <a:cubicBezTo>
                    <a:pt x="143" y="456"/>
                    <a:pt x="143" y="456"/>
                    <a:pt x="143" y="456"/>
                  </a:cubicBezTo>
                  <a:cubicBezTo>
                    <a:pt x="143" y="456"/>
                    <a:pt x="357" y="523"/>
                    <a:pt x="456" y="580"/>
                  </a:cubicBezTo>
                  <a:cubicBezTo>
                    <a:pt x="484" y="468"/>
                    <a:pt x="589" y="271"/>
                    <a:pt x="589" y="271"/>
                  </a:cubicBezTo>
                  <a:cubicBezTo>
                    <a:pt x="594" y="257"/>
                    <a:pt x="594" y="257"/>
                    <a:pt x="594" y="257"/>
                  </a:cubicBezTo>
                  <a:cubicBezTo>
                    <a:pt x="631" y="171"/>
                    <a:pt x="590" y="72"/>
                    <a:pt x="502" y="36"/>
                  </a:cubicBezTo>
                  <a:close/>
                </a:path>
              </a:pathLst>
            </a:custGeom>
            <a:solidFill>
              <a:srgbClr val="3AA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15"/>
            <p:cNvSpPr>
              <a:spLocks/>
            </p:cNvSpPr>
            <p:nvPr/>
          </p:nvSpPr>
          <p:spPr bwMode="auto">
            <a:xfrm>
              <a:off x="2449513" y="547688"/>
              <a:ext cx="1938338" cy="1782763"/>
            </a:xfrm>
            <a:custGeom>
              <a:avLst/>
              <a:gdLst>
                <a:gd name="T0" fmla="*/ 502 w 631"/>
                <a:gd name="T1" fmla="*/ 36 h 580"/>
                <a:gd name="T2" fmla="*/ 280 w 631"/>
                <a:gd name="T3" fmla="*/ 128 h 580"/>
                <a:gd name="T4" fmla="*/ 273 w 631"/>
                <a:gd name="T5" fmla="*/ 140 h 580"/>
                <a:gd name="T6" fmla="*/ 259 w 631"/>
                <a:gd name="T7" fmla="*/ 135 h 580"/>
                <a:gd name="T8" fmla="*/ 36 w 631"/>
                <a:gd name="T9" fmla="*/ 227 h 580"/>
                <a:gd name="T10" fmla="*/ 129 w 631"/>
                <a:gd name="T11" fmla="*/ 450 h 580"/>
                <a:gd name="T12" fmla="*/ 143 w 631"/>
                <a:gd name="T13" fmla="*/ 456 h 580"/>
                <a:gd name="T14" fmla="*/ 456 w 631"/>
                <a:gd name="T15" fmla="*/ 580 h 580"/>
                <a:gd name="T16" fmla="*/ 589 w 631"/>
                <a:gd name="T17" fmla="*/ 271 h 580"/>
                <a:gd name="T18" fmla="*/ 594 w 631"/>
                <a:gd name="T19" fmla="*/ 257 h 580"/>
                <a:gd name="T20" fmla="*/ 502 w 631"/>
                <a:gd name="T21" fmla="*/ 36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1" h="580">
                  <a:moveTo>
                    <a:pt x="502" y="36"/>
                  </a:moveTo>
                  <a:cubicBezTo>
                    <a:pt x="415" y="0"/>
                    <a:pt x="316" y="41"/>
                    <a:pt x="280" y="128"/>
                  </a:cubicBezTo>
                  <a:cubicBezTo>
                    <a:pt x="273" y="140"/>
                    <a:pt x="273" y="140"/>
                    <a:pt x="273" y="140"/>
                  </a:cubicBezTo>
                  <a:cubicBezTo>
                    <a:pt x="259" y="135"/>
                    <a:pt x="259" y="135"/>
                    <a:pt x="259" y="135"/>
                  </a:cubicBezTo>
                  <a:cubicBezTo>
                    <a:pt x="171" y="99"/>
                    <a:pt x="72" y="140"/>
                    <a:pt x="36" y="227"/>
                  </a:cubicBezTo>
                  <a:cubicBezTo>
                    <a:pt x="0" y="315"/>
                    <a:pt x="41" y="414"/>
                    <a:pt x="129" y="450"/>
                  </a:cubicBezTo>
                  <a:cubicBezTo>
                    <a:pt x="143" y="456"/>
                    <a:pt x="143" y="456"/>
                    <a:pt x="143" y="456"/>
                  </a:cubicBezTo>
                  <a:cubicBezTo>
                    <a:pt x="143" y="456"/>
                    <a:pt x="357" y="523"/>
                    <a:pt x="456" y="580"/>
                  </a:cubicBezTo>
                  <a:cubicBezTo>
                    <a:pt x="484" y="468"/>
                    <a:pt x="589" y="271"/>
                    <a:pt x="589" y="271"/>
                  </a:cubicBezTo>
                  <a:cubicBezTo>
                    <a:pt x="594" y="257"/>
                    <a:pt x="594" y="257"/>
                    <a:pt x="594" y="257"/>
                  </a:cubicBezTo>
                  <a:cubicBezTo>
                    <a:pt x="631" y="171"/>
                    <a:pt x="590" y="72"/>
                    <a:pt x="502" y="36"/>
                  </a:cubicBezTo>
                  <a:close/>
                </a:path>
              </a:pathLst>
            </a:custGeom>
            <a:solidFill>
              <a:srgbClr val="95C1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0" name="Grup 49"/>
          <p:cNvGrpSpPr/>
          <p:nvPr/>
        </p:nvGrpSpPr>
        <p:grpSpPr>
          <a:xfrm>
            <a:off x="4096170" y="3228254"/>
            <a:ext cx="1795463" cy="1962150"/>
            <a:chOff x="2046288" y="1863725"/>
            <a:chExt cx="1795463" cy="1962150"/>
          </a:xfrm>
        </p:grpSpPr>
        <p:sp>
          <p:nvSpPr>
            <p:cNvPr id="51" name="Freeform 20"/>
            <p:cNvSpPr>
              <a:spLocks/>
            </p:cNvSpPr>
            <p:nvPr/>
          </p:nvSpPr>
          <p:spPr bwMode="auto">
            <a:xfrm>
              <a:off x="2046288" y="1885950"/>
              <a:ext cx="1785938" cy="1939925"/>
            </a:xfrm>
            <a:custGeom>
              <a:avLst/>
              <a:gdLst>
                <a:gd name="T0" fmla="*/ 36 w 581"/>
                <a:gd name="T1" fmla="*/ 128 h 631"/>
                <a:gd name="T2" fmla="*/ 129 w 581"/>
                <a:gd name="T3" fmla="*/ 351 h 631"/>
                <a:gd name="T4" fmla="*/ 141 w 581"/>
                <a:gd name="T5" fmla="*/ 358 h 631"/>
                <a:gd name="T6" fmla="*/ 135 w 581"/>
                <a:gd name="T7" fmla="*/ 372 h 631"/>
                <a:gd name="T8" fmla="*/ 228 w 581"/>
                <a:gd name="T9" fmla="*/ 595 h 631"/>
                <a:gd name="T10" fmla="*/ 451 w 581"/>
                <a:gd name="T11" fmla="*/ 502 h 631"/>
                <a:gd name="T12" fmla="*/ 457 w 581"/>
                <a:gd name="T13" fmla="*/ 488 h 631"/>
                <a:gd name="T14" fmla="*/ 581 w 581"/>
                <a:gd name="T15" fmla="*/ 175 h 631"/>
                <a:gd name="T16" fmla="*/ 271 w 581"/>
                <a:gd name="T17" fmla="*/ 42 h 631"/>
                <a:gd name="T18" fmla="*/ 257 w 581"/>
                <a:gd name="T19" fmla="*/ 36 h 631"/>
                <a:gd name="T20" fmla="*/ 36 w 581"/>
                <a:gd name="T21" fmla="*/ 128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1" h="631">
                  <a:moveTo>
                    <a:pt x="36" y="128"/>
                  </a:moveTo>
                  <a:cubicBezTo>
                    <a:pt x="0" y="216"/>
                    <a:pt x="42" y="315"/>
                    <a:pt x="129" y="351"/>
                  </a:cubicBezTo>
                  <a:cubicBezTo>
                    <a:pt x="141" y="358"/>
                    <a:pt x="141" y="358"/>
                    <a:pt x="141" y="358"/>
                  </a:cubicBezTo>
                  <a:cubicBezTo>
                    <a:pt x="135" y="372"/>
                    <a:pt x="135" y="372"/>
                    <a:pt x="135" y="372"/>
                  </a:cubicBezTo>
                  <a:cubicBezTo>
                    <a:pt x="99" y="459"/>
                    <a:pt x="141" y="559"/>
                    <a:pt x="228" y="595"/>
                  </a:cubicBezTo>
                  <a:cubicBezTo>
                    <a:pt x="315" y="631"/>
                    <a:pt x="415" y="590"/>
                    <a:pt x="451" y="502"/>
                  </a:cubicBezTo>
                  <a:cubicBezTo>
                    <a:pt x="457" y="488"/>
                    <a:pt x="457" y="488"/>
                    <a:pt x="457" y="488"/>
                  </a:cubicBezTo>
                  <a:cubicBezTo>
                    <a:pt x="457" y="488"/>
                    <a:pt x="524" y="273"/>
                    <a:pt x="581" y="175"/>
                  </a:cubicBezTo>
                  <a:cubicBezTo>
                    <a:pt x="469" y="147"/>
                    <a:pt x="271" y="42"/>
                    <a:pt x="271" y="42"/>
                  </a:cubicBezTo>
                  <a:cubicBezTo>
                    <a:pt x="257" y="36"/>
                    <a:pt x="257" y="36"/>
                    <a:pt x="257" y="36"/>
                  </a:cubicBezTo>
                  <a:cubicBezTo>
                    <a:pt x="172" y="0"/>
                    <a:pt x="72" y="41"/>
                    <a:pt x="36" y="128"/>
                  </a:cubicBezTo>
                  <a:close/>
                </a:path>
              </a:pathLst>
            </a:custGeom>
            <a:solidFill>
              <a:srgbClr val="BE16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21"/>
            <p:cNvSpPr>
              <a:spLocks/>
            </p:cNvSpPr>
            <p:nvPr/>
          </p:nvSpPr>
          <p:spPr bwMode="auto">
            <a:xfrm>
              <a:off x="2055813" y="1863725"/>
              <a:ext cx="1785938" cy="1939925"/>
            </a:xfrm>
            <a:custGeom>
              <a:avLst/>
              <a:gdLst>
                <a:gd name="T0" fmla="*/ 36 w 581"/>
                <a:gd name="T1" fmla="*/ 129 h 631"/>
                <a:gd name="T2" fmla="*/ 129 w 581"/>
                <a:gd name="T3" fmla="*/ 352 h 631"/>
                <a:gd name="T4" fmla="*/ 141 w 581"/>
                <a:gd name="T5" fmla="*/ 358 h 631"/>
                <a:gd name="T6" fmla="*/ 135 w 581"/>
                <a:gd name="T7" fmla="*/ 372 h 631"/>
                <a:gd name="T8" fmla="*/ 228 w 581"/>
                <a:gd name="T9" fmla="*/ 595 h 631"/>
                <a:gd name="T10" fmla="*/ 451 w 581"/>
                <a:gd name="T11" fmla="*/ 503 h 631"/>
                <a:gd name="T12" fmla="*/ 456 w 581"/>
                <a:gd name="T13" fmla="*/ 488 h 631"/>
                <a:gd name="T14" fmla="*/ 581 w 581"/>
                <a:gd name="T15" fmla="*/ 175 h 631"/>
                <a:gd name="T16" fmla="*/ 271 w 581"/>
                <a:gd name="T17" fmla="*/ 43 h 631"/>
                <a:gd name="T18" fmla="*/ 257 w 581"/>
                <a:gd name="T19" fmla="*/ 37 h 631"/>
                <a:gd name="T20" fmla="*/ 36 w 581"/>
                <a:gd name="T21" fmla="*/ 129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1" h="631">
                  <a:moveTo>
                    <a:pt x="36" y="129"/>
                  </a:moveTo>
                  <a:cubicBezTo>
                    <a:pt x="0" y="216"/>
                    <a:pt x="41" y="316"/>
                    <a:pt x="129" y="352"/>
                  </a:cubicBezTo>
                  <a:cubicBezTo>
                    <a:pt x="141" y="358"/>
                    <a:pt x="141" y="358"/>
                    <a:pt x="141" y="358"/>
                  </a:cubicBezTo>
                  <a:cubicBezTo>
                    <a:pt x="135" y="372"/>
                    <a:pt x="135" y="372"/>
                    <a:pt x="135" y="372"/>
                  </a:cubicBezTo>
                  <a:cubicBezTo>
                    <a:pt x="99" y="460"/>
                    <a:pt x="140" y="559"/>
                    <a:pt x="228" y="595"/>
                  </a:cubicBezTo>
                  <a:cubicBezTo>
                    <a:pt x="315" y="631"/>
                    <a:pt x="415" y="590"/>
                    <a:pt x="451" y="503"/>
                  </a:cubicBezTo>
                  <a:cubicBezTo>
                    <a:pt x="456" y="488"/>
                    <a:pt x="456" y="488"/>
                    <a:pt x="456" y="488"/>
                  </a:cubicBezTo>
                  <a:cubicBezTo>
                    <a:pt x="456" y="488"/>
                    <a:pt x="524" y="274"/>
                    <a:pt x="581" y="175"/>
                  </a:cubicBezTo>
                  <a:cubicBezTo>
                    <a:pt x="469" y="147"/>
                    <a:pt x="271" y="43"/>
                    <a:pt x="271" y="43"/>
                  </a:cubicBezTo>
                  <a:cubicBezTo>
                    <a:pt x="257" y="37"/>
                    <a:pt x="257" y="37"/>
                    <a:pt x="257" y="37"/>
                  </a:cubicBezTo>
                  <a:cubicBezTo>
                    <a:pt x="172" y="0"/>
                    <a:pt x="72" y="41"/>
                    <a:pt x="36" y="129"/>
                  </a:cubicBezTo>
                  <a:close/>
                </a:path>
              </a:pathLst>
            </a:custGeom>
            <a:solidFill>
              <a:srgbClr val="E633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3" name="Grup 52"/>
          <p:cNvGrpSpPr/>
          <p:nvPr/>
        </p:nvGrpSpPr>
        <p:grpSpPr>
          <a:xfrm>
            <a:off x="5951957" y="2328142"/>
            <a:ext cx="1787810" cy="1947863"/>
            <a:chOff x="3902075" y="963613"/>
            <a:chExt cx="1787810" cy="1947863"/>
          </a:xfrm>
        </p:grpSpPr>
        <p:sp>
          <p:nvSpPr>
            <p:cNvPr id="54" name="Freeform 23"/>
            <p:cNvSpPr>
              <a:spLocks/>
            </p:cNvSpPr>
            <p:nvPr/>
          </p:nvSpPr>
          <p:spPr bwMode="auto">
            <a:xfrm>
              <a:off x="3902075" y="973138"/>
              <a:ext cx="1785938" cy="1938338"/>
            </a:xfrm>
            <a:custGeom>
              <a:avLst/>
              <a:gdLst>
                <a:gd name="T0" fmla="*/ 545 w 581"/>
                <a:gd name="T1" fmla="*/ 503 h 631"/>
                <a:gd name="T2" fmla="*/ 452 w 581"/>
                <a:gd name="T3" fmla="*/ 280 h 631"/>
                <a:gd name="T4" fmla="*/ 440 w 581"/>
                <a:gd name="T5" fmla="*/ 273 h 631"/>
                <a:gd name="T6" fmla="*/ 446 w 581"/>
                <a:gd name="T7" fmla="*/ 259 h 631"/>
                <a:gd name="T8" fmla="*/ 353 w 581"/>
                <a:gd name="T9" fmla="*/ 36 h 631"/>
                <a:gd name="T10" fmla="*/ 130 w 581"/>
                <a:gd name="T11" fmla="*/ 129 h 631"/>
                <a:gd name="T12" fmla="*/ 124 w 581"/>
                <a:gd name="T13" fmla="*/ 143 h 631"/>
                <a:gd name="T14" fmla="*/ 0 w 581"/>
                <a:gd name="T15" fmla="*/ 456 h 631"/>
                <a:gd name="T16" fmla="*/ 308 w 581"/>
                <a:gd name="T17" fmla="*/ 589 h 631"/>
                <a:gd name="T18" fmla="*/ 322 w 581"/>
                <a:gd name="T19" fmla="*/ 595 h 631"/>
                <a:gd name="T20" fmla="*/ 545 w 581"/>
                <a:gd name="T21" fmla="*/ 503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1" h="631">
                  <a:moveTo>
                    <a:pt x="545" y="503"/>
                  </a:moveTo>
                  <a:cubicBezTo>
                    <a:pt x="581" y="415"/>
                    <a:pt x="540" y="316"/>
                    <a:pt x="452" y="280"/>
                  </a:cubicBezTo>
                  <a:cubicBezTo>
                    <a:pt x="440" y="273"/>
                    <a:pt x="440" y="273"/>
                    <a:pt x="440" y="273"/>
                  </a:cubicBezTo>
                  <a:cubicBezTo>
                    <a:pt x="446" y="259"/>
                    <a:pt x="446" y="259"/>
                    <a:pt x="446" y="259"/>
                  </a:cubicBezTo>
                  <a:cubicBezTo>
                    <a:pt x="482" y="172"/>
                    <a:pt x="441" y="72"/>
                    <a:pt x="353" y="36"/>
                  </a:cubicBezTo>
                  <a:cubicBezTo>
                    <a:pt x="266" y="0"/>
                    <a:pt x="166" y="41"/>
                    <a:pt x="130" y="129"/>
                  </a:cubicBezTo>
                  <a:cubicBezTo>
                    <a:pt x="124" y="143"/>
                    <a:pt x="124" y="143"/>
                    <a:pt x="124" y="143"/>
                  </a:cubicBezTo>
                  <a:cubicBezTo>
                    <a:pt x="124" y="143"/>
                    <a:pt x="57" y="357"/>
                    <a:pt x="0" y="456"/>
                  </a:cubicBezTo>
                  <a:cubicBezTo>
                    <a:pt x="108" y="486"/>
                    <a:pt x="308" y="589"/>
                    <a:pt x="308" y="589"/>
                  </a:cubicBezTo>
                  <a:cubicBezTo>
                    <a:pt x="322" y="595"/>
                    <a:pt x="322" y="595"/>
                    <a:pt x="322" y="595"/>
                  </a:cubicBezTo>
                  <a:cubicBezTo>
                    <a:pt x="409" y="631"/>
                    <a:pt x="509" y="590"/>
                    <a:pt x="545" y="503"/>
                  </a:cubicBezTo>
                  <a:close/>
                </a:path>
              </a:pathLst>
            </a:custGeom>
            <a:solidFill>
              <a:srgbClr val="E94E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24"/>
            <p:cNvSpPr>
              <a:spLocks/>
            </p:cNvSpPr>
            <p:nvPr/>
          </p:nvSpPr>
          <p:spPr bwMode="auto">
            <a:xfrm>
              <a:off x="3903947" y="963613"/>
              <a:ext cx="1785938" cy="1943100"/>
            </a:xfrm>
            <a:custGeom>
              <a:avLst/>
              <a:gdLst>
                <a:gd name="T0" fmla="*/ 545 w 581"/>
                <a:gd name="T1" fmla="*/ 503 h 632"/>
                <a:gd name="T2" fmla="*/ 452 w 581"/>
                <a:gd name="T3" fmla="*/ 280 h 632"/>
                <a:gd name="T4" fmla="*/ 440 w 581"/>
                <a:gd name="T5" fmla="*/ 274 h 632"/>
                <a:gd name="T6" fmla="*/ 446 w 581"/>
                <a:gd name="T7" fmla="*/ 259 h 632"/>
                <a:gd name="T8" fmla="*/ 353 w 581"/>
                <a:gd name="T9" fmla="*/ 36 h 632"/>
                <a:gd name="T10" fmla="*/ 130 w 581"/>
                <a:gd name="T11" fmla="*/ 129 h 632"/>
                <a:gd name="T12" fmla="*/ 124 w 581"/>
                <a:gd name="T13" fmla="*/ 143 h 632"/>
                <a:gd name="T14" fmla="*/ 0 w 581"/>
                <a:gd name="T15" fmla="*/ 456 h 632"/>
                <a:gd name="T16" fmla="*/ 308 w 581"/>
                <a:gd name="T17" fmla="*/ 590 h 632"/>
                <a:gd name="T18" fmla="*/ 322 w 581"/>
                <a:gd name="T19" fmla="*/ 596 h 632"/>
                <a:gd name="T20" fmla="*/ 545 w 581"/>
                <a:gd name="T21" fmla="*/ 503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1" h="632">
                  <a:moveTo>
                    <a:pt x="545" y="503"/>
                  </a:moveTo>
                  <a:cubicBezTo>
                    <a:pt x="581" y="416"/>
                    <a:pt x="540" y="316"/>
                    <a:pt x="452" y="280"/>
                  </a:cubicBezTo>
                  <a:cubicBezTo>
                    <a:pt x="440" y="274"/>
                    <a:pt x="440" y="274"/>
                    <a:pt x="440" y="274"/>
                  </a:cubicBezTo>
                  <a:cubicBezTo>
                    <a:pt x="446" y="259"/>
                    <a:pt x="446" y="259"/>
                    <a:pt x="446" y="259"/>
                  </a:cubicBezTo>
                  <a:cubicBezTo>
                    <a:pt x="482" y="172"/>
                    <a:pt x="441" y="73"/>
                    <a:pt x="353" y="36"/>
                  </a:cubicBezTo>
                  <a:cubicBezTo>
                    <a:pt x="266" y="0"/>
                    <a:pt x="166" y="42"/>
                    <a:pt x="130" y="129"/>
                  </a:cubicBezTo>
                  <a:cubicBezTo>
                    <a:pt x="124" y="143"/>
                    <a:pt x="124" y="143"/>
                    <a:pt x="124" y="143"/>
                  </a:cubicBezTo>
                  <a:cubicBezTo>
                    <a:pt x="124" y="143"/>
                    <a:pt x="57" y="358"/>
                    <a:pt x="0" y="456"/>
                  </a:cubicBezTo>
                  <a:cubicBezTo>
                    <a:pt x="108" y="486"/>
                    <a:pt x="308" y="590"/>
                    <a:pt x="308" y="590"/>
                  </a:cubicBezTo>
                  <a:cubicBezTo>
                    <a:pt x="322" y="596"/>
                    <a:pt x="322" y="596"/>
                    <a:pt x="322" y="596"/>
                  </a:cubicBezTo>
                  <a:cubicBezTo>
                    <a:pt x="409" y="632"/>
                    <a:pt x="509" y="590"/>
                    <a:pt x="545" y="503"/>
                  </a:cubicBezTo>
                  <a:close/>
                </a:path>
              </a:pathLst>
            </a:custGeom>
            <a:solidFill>
              <a:srgbClr val="F39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8" name="Grup 57"/>
          <p:cNvGrpSpPr/>
          <p:nvPr/>
        </p:nvGrpSpPr>
        <p:grpSpPr>
          <a:xfrm>
            <a:off x="6053557" y="4255367"/>
            <a:ext cx="883869" cy="685800"/>
            <a:chOff x="4003675" y="2890838"/>
            <a:chExt cx="883869" cy="685800"/>
          </a:xfrm>
        </p:grpSpPr>
        <p:sp>
          <p:nvSpPr>
            <p:cNvPr id="59" name="Freeform 12"/>
            <p:cNvSpPr>
              <a:spLocks noEditPoints="1"/>
            </p:cNvSpPr>
            <p:nvPr/>
          </p:nvSpPr>
          <p:spPr bwMode="auto">
            <a:xfrm>
              <a:off x="4035425" y="2943225"/>
              <a:ext cx="482600" cy="633413"/>
            </a:xfrm>
            <a:custGeom>
              <a:avLst/>
              <a:gdLst>
                <a:gd name="T0" fmla="*/ 93 w 157"/>
                <a:gd name="T1" fmla="*/ 48 h 206"/>
                <a:gd name="T2" fmla="*/ 52 w 157"/>
                <a:gd name="T3" fmla="*/ 12 h 206"/>
                <a:gd name="T4" fmla="*/ 44 w 157"/>
                <a:gd name="T5" fmla="*/ 4 h 206"/>
                <a:gd name="T6" fmla="*/ 33 w 157"/>
                <a:gd name="T7" fmla="*/ 2 h 206"/>
                <a:gd name="T8" fmla="*/ 5 w 157"/>
                <a:gd name="T9" fmla="*/ 17 h 206"/>
                <a:gd name="T10" fmla="*/ 2 w 157"/>
                <a:gd name="T11" fmla="*/ 28 h 206"/>
                <a:gd name="T12" fmla="*/ 4 w 157"/>
                <a:gd name="T13" fmla="*/ 39 h 206"/>
                <a:gd name="T14" fmla="*/ 12 w 157"/>
                <a:gd name="T15" fmla="*/ 94 h 206"/>
                <a:gd name="T16" fmla="*/ 20 w 157"/>
                <a:gd name="T17" fmla="*/ 119 h 206"/>
                <a:gd name="T18" fmla="*/ 63 w 157"/>
                <a:gd name="T19" fmla="*/ 194 h 206"/>
                <a:gd name="T20" fmla="*/ 89 w 157"/>
                <a:gd name="T21" fmla="*/ 201 h 206"/>
                <a:gd name="T22" fmla="*/ 145 w 157"/>
                <a:gd name="T23" fmla="*/ 169 h 206"/>
                <a:gd name="T24" fmla="*/ 152 w 157"/>
                <a:gd name="T25" fmla="*/ 143 h 206"/>
                <a:gd name="T26" fmla="*/ 110 w 157"/>
                <a:gd name="T27" fmla="*/ 68 h 206"/>
                <a:gd name="T28" fmla="*/ 93 w 157"/>
                <a:gd name="T29" fmla="*/ 48 h 206"/>
                <a:gd name="T30" fmla="*/ 26 w 157"/>
                <a:gd name="T31" fmla="*/ 92 h 206"/>
                <a:gd name="T32" fmla="*/ 18 w 157"/>
                <a:gd name="T33" fmla="*/ 37 h 206"/>
                <a:gd name="T34" fmla="*/ 16 w 157"/>
                <a:gd name="T35" fmla="*/ 27 h 206"/>
                <a:gd name="T36" fmla="*/ 36 w 157"/>
                <a:gd name="T37" fmla="*/ 17 h 206"/>
                <a:gd name="T38" fmla="*/ 43 w 157"/>
                <a:gd name="T39" fmla="*/ 23 h 206"/>
                <a:gd name="T40" fmla="*/ 84 w 157"/>
                <a:gd name="T41" fmla="*/ 59 h 206"/>
                <a:gd name="T42" fmla="*/ 97 w 157"/>
                <a:gd name="T43" fmla="*/ 75 h 206"/>
                <a:gd name="T44" fmla="*/ 103 w 157"/>
                <a:gd name="T45" fmla="*/ 85 h 206"/>
                <a:gd name="T46" fmla="*/ 103 w 157"/>
                <a:gd name="T47" fmla="*/ 87 h 206"/>
                <a:gd name="T48" fmla="*/ 92 w 157"/>
                <a:gd name="T49" fmla="*/ 109 h 206"/>
                <a:gd name="T50" fmla="*/ 74 w 157"/>
                <a:gd name="T51" fmla="*/ 111 h 206"/>
                <a:gd name="T52" fmla="*/ 55 w 157"/>
                <a:gd name="T53" fmla="*/ 113 h 206"/>
                <a:gd name="T54" fmla="*/ 42 w 157"/>
                <a:gd name="T55" fmla="*/ 128 h 206"/>
                <a:gd name="T56" fmla="*/ 33 w 157"/>
                <a:gd name="T57" fmla="*/ 112 h 206"/>
                <a:gd name="T58" fmla="*/ 26 w 157"/>
                <a:gd name="T59" fmla="*/ 9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7" h="206">
                  <a:moveTo>
                    <a:pt x="93" y="48"/>
                  </a:moveTo>
                  <a:cubicBezTo>
                    <a:pt x="52" y="12"/>
                    <a:pt x="52" y="12"/>
                    <a:pt x="52" y="12"/>
                  </a:cubicBezTo>
                  <a:cubicBezTo>
                    <a:pt x="47" y="8"/>
                    <a:pt x="44" y="5"/>
                    <a:pt x="44" y="4"/>
                  </a:cubicBezTo>
                  <a:cubicBezTo>
                    <a:pt x="41" y="1"/>
                    <a:pt x="36" y="0"/>
                    <a:pt x="33" y="2"/>
                  </a:cubicBezTo>
                  <a:cubicBezTo>
                    <a:pt x="5" y="17"/>
                    <a:pt x="5" y="17"/>
                    <a:pt x="5" y="17"/>
                  </a:cubicBezTo>
                  <a:cubicBezTo>
                    <a:pt x="2" y="19"/>
                    <a:pt x="0" y="24"/>
                    <a:pt x="2" y="28"/>
                  </a:cubicBezTo>
                  <a:cubicBezTo>
                    <a:pt x="2" y="29"/>
                    <a:pt x="3" y="33"/>
                    <a:pt x="4" y="39"/>
                  </a:cubicBezTo>
                  <a:cubicBezTo>
                    <a:pt x="12" y="94"/>
                    <a:pt x="12" y="94"/>
                    <a:pt x="12" y="94"/>
                  </a:cubicBezTo>
                  <a:cubicBezTo>
                    <a:pt x="13" y="101"/>
                    <a:pt x="17" y="112"/>
                    <a:pt x="20" y="119"/>
                  </a:cubicBezTo>
                  <a:cubicBezTo>
                    <a:pt x="63" y="194"/>
                    <a:pt x="63" y="194"/>
                    <a:pt x="63" y="194"/>
                  </a:cubicBezTo>
                  <a:cubicBezTo>
                    <a:pt x="68" y="203"/>
                    <a:pt x="79" y="206"/>
                    <a:pt x="89" y="201"/>
                  </a:cubicBezTo>
                  <a:cubicBezTo>
                    <a:pt x="145" y="169"/>
                    <a:pt x="145" y="169"/>
                    <a:pt x="145" y="169"/>
                  </a:cubicBezTo>
                  <a:cubicBezTo>
                    <a:pt x="154" y="164"/>
                    <a:pt x="157" y="153"/>
                    <a:pt x="152" y="143"/>
                  </a:cubicBezTo>
                  <a:cubicBezTo>
                    <a:pt x="110" y="68"/>
                    <a:pt x="110" y="68"/>
                    <a:pt x="110" y="68"/>
                  </a:cubicBezTo>
                  <a:cubicBezTo>
                    <a:pt x="106" y="62"/>
                    <a:pt x="99" y="53"/>
                    <a:pt x="93" y="48"/>
                  </a:cubicBezTo>
                  <a:close/>
                  <a:moveTo>
                    <a:pt x="26" y="92"/>
                  </a:moveTo>
                  <a:cubicBezTo>
                    <a:pt x="18" y="37"/>
                    <a:pt x="18" y="37"/>
                    <a:pt x="18" y="37"/>
                  </a:cubicBezTo>
                  <a:cubicBezTo>
                    <a:pt x="17" y="33"/>
                    <a:pt x="17" y="30"/>
                    <a:pt x="16" y="27"/>
                  </a:cubicBezTo>
                  <a:cubicBezTo>
                    <a:pt x="36" y="17"/>
                    <a:pt x="36" y="17"/>
                    <a:pt x="36" y="17"/>
                  </a:cubicBezTo>
                  <a:cubicBezTo>
                    <a:pt x="37" y="18"/>
                    <a:pt x="39" y="20"/>
                    <a:pt x="43" y="23"/>
                  </a:cubicBezTo>
                  <a:cubicBezTo>
                    <a:pt x="84" y="59"/>
                    <a:pt x="84" y="59"/>
                    <a:pt x="84" y="59"/>
                  </a:cubicBezTo>
                  <a:cubicBezTo>
                    <a:pt x="88" y="63"/>
                    <a:pt x="95" y="70"/>
                    <a:pt x="97" y="75"/>
                  </a:cubicBezTo>
                  <a:cubicBezTo>
                    <a:pt x="103" y="85"/>
                    <a:pt x="103" y="85"/>
                    <a:pt x="103" y="85"/>
                  </a:cubicBezTo>
                  <a:cubicBezTo>
                    <a:pt x="103" y="86"/>
                    <a:pt x="103" y="86"/>
                    <a:pt x="103" y="87"/>
                  </a:cubicBezTo>
                  <a:cubicBezTo>
                    <a:pt x="102" y="91"/>
                    <a:pt x="99" y="105"/>
                    <a:pt x="92" y="109"/>
                  </a:cubicBezTo>
                  <a:cubicBezTo>
                    <a:pt x="87" y="112"/>
                    <a:pt x="80" y="111"/>
                    <a:pt x="74" y="111"/>
                  </a:cubicBezTo>
                  <a:cubicBezTo>
                    <a:pt x="68" y="110"/>
                    <a:pt x="61" y="110"/>
                    <a:pt x="55" y="113"/>
                  </a:cubicBezTo>
                  <a:cubicBezTo>
                    <a:pt x="50" y="116"/>
                    <a:pt x="45" y="122"/>
                    <a:pt x="42" y="128"/>
                  </a:cubicBezTo>
                  <a:cubicBezTo>
                    <a:pt x="33" y="112"/>
                    <a:pt x="33" y="112"/>
                    <a:pt x="33" y="112"/>
                  </a:cubicBezTo>
                  <a:cubicBezTo>
                    <a:pt x="30" y="107"/>
                    <a:pt x="27" y="98"/>
                    <a:pt x="26" y="92"/>
                  </a:cubicBezTo>
                  <a:close/>
                </a:path>
              </a:pathLst>
            </a:custGeom>
            <a:solidFill>
              <a:srgbClr val="5757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13"/>
            <p:cNvSpPr>
              <a:spLocks/>
            </p:cNvSpPr>
            <p:nvPr/>
          </p:nvSpPr>
          <p:spPr bwMode="auto">
            <a:xfrm>
              <a:off x="4003675" y="2890838"/>
              <a:ext cx="141288" cy="98425"/>
            </a:xfrm>
            <a:custGeom>
              <a:avLst/>
              <a:gdLst>
                <a:gd name="T0" fmla="*/ 12 w 46"/>
                <a:gd name="T1" fmla="*/ 31 h 32"/>
                <a:gd name="T2" fmla="*/ 41 w 46"/>
                <a:gd name="T3" fmla="*/ 14 h 32"/>
                <a:gd name="T4" fmla="*/ 44 w 46"/>
                <a:gd name="T5" fmla="*/ 4 h 32"/>
                <a:gd name="T6" fmla="*/ 34 w 46"/>
                <a:gd name="T7" fmla="*/ 2 h 32"/>
                <a:gd name="T8" fmla="*/ 5 w 46"/>
                <a:gd name="T9" fmla="*/ 18 h 32"/>
                <a:gd name="T10" fmla="*/ 2 w 46"/>
                <a:gd name="T11" fmla="*/ 28 h 32"/>
                <a:gd name="T12" fmla="*/ 12 w 46"/>
                <a:gd name="T13" fmla="*/ 31 h 32"/>
              </a:gdLst>
              <a:ahLst/>
              <a:cxnLst>
                <a:cxn ang="0">
                  <a:pos x="T0" y="T1"/>
                </a:cxn>
                <a:cxn ang="0">
                  <a:pos x="T2" y="T3"/>
                </a:cxn>
                <a:cxn ang="0">
                  <a:pos x="T4" y="T5"/>
                </a:cxn>
                <a:cxn ang="0">
                  <a:pos x="T6" y="T7"/>
                </a:cxn>
                <a:cxn ang="0">
                  <a:pos x="T8" y="T9"/>
                </a:cxn>
                <a:cxn ang="0">
                  <a:pos x="T10" y="T11"/>
                </a:cxn>
                <a:cxn ang="0">
                  <a:pos x="T12" y="T13"/>
                </a:cxn>
              </a:cxnLst>
              <a:rect l="0" t="0" r="r" b="b"/>
              <a:pathLst>
                <a:path w="46" h="32">
                  <a:moveTo>
                    <a:pt x="12" y="31"/>
                  </a:moveTo>
                  <a:cubicBezTo>
                    <a:pt x="41" y="14"/>
                    <a:pt x="41" y="14"/>
                    <a:pt x="41" y="14"/>
                  </a:cubicBezTo>
                  <a:cubicBezTo>
                    <a:pt x="45" y="12"/>
                    <a:pt x="46" y="8"/>
                    <a:pt x="44" y="4"/>
                  </a:cubicBezTo>
                  <a:cubicBezTo>
                    <a:pt x="42" y="1"/>
                    <a:pt x="38" y="0"/>
                    <a:pt x="34" y="2"/>
                  </a:cubicBezTo>
                  <a:cubicBezTo>
                    <a:pt x="5" y="18"/>
                    <a:pt x="5" y="18"/>
                    <a:pt x="5" y="18"/>
                  </a:cubicBezTo>
                  <a:cubicBezTo>
                    <a:pt x="2" y="20"/>
                    <a:pt x="0" y="24"/>
                    <a:pt x="2" y="28"/>
                  </a:cubicBezTo>
                  <a:cubicBezTo>
                    <a:pt x="4" y="31"/>
                    <a:pt x="9" y="32"/>
                    <a:pt x="12" y="31"/>
                  </a:cubicBezTo>
                  <a:close/>
                </a:path>
              </a:pathLst>
            </a:custGeom>
            <a:solidFill>
              <a:srgbClr val="5757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Rectangle 32"/>
            <p:cNvSpPr>
              <a:spLocks noChangeArrowheads="1"/>
            </p:cNvSpPr>
            <p:nvPr/>
          </p:nvSpPr>
          <p:spPr bwMode="auto">
            <a:xfrm>
              <a:off x="4597400" y="3322638"/>
              <a:ext cx="29014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tr-TR" altLang="tr-TR" sz="1400" b="1" i="0" u="none" strike="noStrike" kern="1200" cap="none" spc="0" normalizeH="0" baseline="0" noProof="0">
                  <a:ln>
                    <a:noFill/>
                  </a:ln>
                  <a:solidFill>
                    <a:srgbClr val="575756"/>
                  </a:solidFill>
                  <a:effectLst/>
                  <a:uLnTx/>
                  <a:uFillTx/>
                  <a:latin typeface="Calibri" panose="020F0502020204030204"/>
                  <a:ea typeface="+mn-ea"/>
                  <a:cs typeface="+mn-cs"/>
                </a:rPr>
                <a:t>SÜT</a:t>
              </a:r>
              <a:endParaRPr kumimoji="0" lang="tr-TR" alt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2" name="Grup 61"/>
          <p:cNvGrpSpPr/>
          <p:nvPr/>
        </p:nvGrpSpPr>
        <p:grpSpPr>
          <a:xfrm>
            <a:off x="4781970" y="3837854"/>
            <a:ext cx="596900" cy="635001"/>
            <a:chOff x="2732088" y="2473325"/>
            <a:chExt cx="596900" cy="635001"/>
          </a:xfrm>
        </p:grpSpPr>
        <p:sp>
          <p:nvSpPr>
            <p:cNvPr id="63" name="Freeform 22"/>
            <p:cNvSpPr>
              <a:spLocks noEditPoints="1"/>
            </p:cNvSpPr>
            <p:nvPr/>
          </p:nvSpPr>
          <p:spPr bwMode="auto">
            <a:xfrm>
              <a:off x="2732088" y="2516188"/>
              <a:ext cx="596900" cy="592138"/>
            </a:xfrm>
            <a:custGeom>
              <a:avLst/>
              <a:gdLst>
                <a:gd name="T0" fmla="*/ 172 w 194"/>
                <a:gd name="T1" fmla="*/ 22 h 193"/>
                <a:gd name="T2" fmla="*/ 144 w 194"/>
                <a:gd name="T3" fmla="*/ 0 h 193"/>
                <a:gd name="T4" fmla="*/ 116 w 194"/>
                <a:gd name="T5" fmla="*/ 28 h 193"/>
                <a:gd name="T6" fmla="*/ 118 w 194"/>
                <a:gd name="T7" fmla="*/ 39 h 193"/>
                <a:gd name="T8" fmla="*/ 100 w 194"/>
                <a:gd name="T9" fmla="*/ 56 h 193"/>
                <a:gd name="T10" fmla="*/ 96 w 194"/>
                <a:gd name="T11" fmla="*/ 56 h 193"/>
                <a:gd name="T12" fmla="*/ 18 w 194"/>
                <a:gd name="T13" fmla="*/ 94 h 193"/>
                <a:gd name="T14" fmla="*/ 0 w 194"/>
                <a:gd name="T15" fmla="*/ 135 h 193"/>
                <a:gd name="T16" fmla="*/ 58 w 194"/>
                <a:gd name="T17" fmla="*/ 193 h 193"/>
                <a:gd name="T18" fmla="*/ 100 w 194"/>
                <a:gd name="T19" fmla="*/ 176 h 193"/>
                <a:gd name="T20" fmla="*/ 138 w 194"/>
                <a:gd name="T21" fmla="*/ 98 h 193"/>
                <a:gd name="T22" fmla="*/ 137 w 194"/>
                <a:gd name="T23" fmla="*/ 93 h 193"/>
                <a:gd name="T24" fmla="*/ 155 w 194"/>
                <a:gd name="T25" fmla="*/ 76 h 193"/>
                <a:gd name="T26" fmla="*/ 166 w 194"/>
                <a:gd name="T27" fmla="*/ 78 h 193"/>
                <a:gd name="T28" fmla="*/ 194 w 194"/>
                <a:gd name="T29" fmla="*/ 49 h 193"/>
                <a:gd name="T30" fmla="*/ 172 w 194"/>
                <a:gd name="T31" fmla="*/ 22 h 193"/>
                <a:gd name="T32" fmla="*/ 166 w 194"/>
                <a:gd name="T33" fmla="*/ 66 h 193"/>
                <a:gd name="T34" fmla="*/ 157 w 194"/>
                <a:gd name="T35" fmla="*/ 63 h 193"/>
                <a:gd name="T36" fmla="*/ 153 w 194"/>
                <a:gd name="T37" fmla="*/ 61 h 193"/>
                <a:gd name="T38" fmla="*/ 134 w 194"/>
                <a:gd name="T39" fmla="*/ 80 h 193"/>
                <a:gd name="T40" fmla="*/ 114 w 194"/>
                <a:gd name="T41" fmla="*/ 60 h 193"/>
                <a:gd name="T42" fmla="*/ 133 w 194"/>
                <a:gd name="T43" fmla="*/ 41 h 193"/>
                <a:gd name="T44" fmla="*/ 130 w 194"/>
                <a:gd name="T45" fmla="*/ 36 h 193"/>
                <a:gd name="T46" fmla="*/ 128 w 194"/>
                <a:gd name="T47" fmla="*/ 28 h 193"/>
                <a:gd name="T48" fmla="*/ 144 w 194"/>
                <a:gd name="T49" fmla="*/ 12 h 193"/>
                <a:gd name="T50" fmla="*/ 161 w 194"/>
                <a:gd name="T51" fmla="*/ 27 h 193"/>
                <a:gd name="T52" fmla="*/ 161 w 194"/>
                <a:gd name="T53" fmla="*/ 33 h 193"/>
                <a:gd name="T54" fmla="*/ 166 w 194"/>
                <a:gd name="T55" fmla="*/ 33 h 193"/>
                <a:gd name="T56" fmla="*/ 182 w 194"/>
                <a:gd name="T57" fmla="*/ 49 h 193"/>
                <a:gd name="T58" fmla="*/ 166 w 194"/>
                <a:gd name="T59" fmla="*/ 6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4" h="193">
                  <a:moveTo>
                    <a:pt x="172" y="22"/>
                  </a:moveTo>
                  <a:cubicBezTo>
                    <a:pt x="169" y="9"/>
                    <a:pt x="158" y="0"/>
                    <a:pt x="144" y="0"/>
                  </a:cubicBezTo>
                  <a:cubicBezTo>
                    <a:pt x="129" y="0"/>
                    <a:pt x="116" y="12"/>
                    <a:pt x="116" y="28"/>
                  </a:cubicBezTo>
                  <a:cubicBezTo>
                    <a:pt x="116" y="32"/>
                    <a:pt x="117" y="35"/>
                    <a:pt x="118" y="39"/>
                  </a:cubicBezTo>
                  <a:cubicBezTo>
                    <a:pt x="100" y="56"/>
                    <a:pt x="100" y="56"/>
                    <a:pt x="100" y="56"/>
                  </a:cubicBezTo>
                  <a:cubicBezTo>
                    <a:pt x="99" y="56"/>
                    <a:pt x="98" y="56"/>
                    <a:pt x="96" y="56"/>
                  </a:cubicBezTo>
                  <a:cubicBezTo>
                    <a:pt x="81" y="56"/>
                    <a:pt x="28" y="83"/>
                    <a:pt x="18" y="94"/>
                  </a:cubicBezTo>
                  <a:cubicBezTo>
                    <a:pt x="7" y="104"/>
                    <a:pt x="0" y="119"/>
                    <a:pt x="0" y="135"/>
                  </a:cubicBezTo>
                  <a:cubicBezTo>
                    <a:pt x="0" y="167"/>
                    <a:pt x="26" y="193"/>
                    <a:pt x="58" y="193"/>
                  </a:cubicBezTo>
                  <a:cubicBezTo>
                    <a:pt x="75" y="193"/>
                    <a:pt x="89" y="187"/>
                    <a:pt x="100" y="176"/>
                  </a:cubicBezTo>
                  <a:cubicBezTo>
                    <a:pt x="110" y="166"/>
                    <a:pt x="138" y="113"/>
                    <a:pt x="138" y="98"/>
                  </a:cubicBezTo>
                  <a:cubicBezTo>
                    <a:pt x="138" y="96"/>
                    <a:pt x="138" y="95"/>
                    <a:pt x="137" y="93"/>
                  </a:cubicBezTo>
                  <a:cubicBezTo>
                    <a:pt x="155" y="76"/>
                    <a:pt x="155" y="76"/>
                    <a:pt x="155" y="76"/>
                  </a:cubicBezTo>
                  <a:cubicBezTo>
                    <a:pt x="158" y="77"/>
                    <a:pt x="162" y="78"/>
                    <a:pt x="166" y="78"/>
                  </a:cubicBezTo>
                  <a:cubicBezTo>
                    <a:pt x="181" y="78"/>
                    <a:pt x="194" y="65"/>
                    <a:pt x="194" y="49"/>
                  </a:cubicBezTo>
                  <a:cubicBezTo>
                    <a:pt x="194" y="36"/>
                    <a:pt x="185" y="25"/>
                    <a:pt x="172" y="22"/>
                  </a:cubicBezTo>
                  <a:close/>
                  <a:moveTo>
                    <a:pt x="166" y="66"/>
                  </a:moveTo>
                  <a:cubicBezTo>
                    <a:pt x="163" y="66"/>
                    <a:pt x="160" y="65"/>
                    <a:pt x="157" y="63"/>
                  </a:cubicBezTo>
                  <a:cubicBezTo>
                    <a:pt x="153" y="61"/>
                    <a:pt x="153" y="61"/>
                    <a:pt x="153" y="61"/>
                  </a:cubicBezTo>
                  <a:cubicBezTo>
                    <a:pt x="134" y="80"/>
                    <a:pt x="134" y="80"/>
                    <a:pt x="134" y="80"/>
                  </a:cubicBezTo>
                  <a:cubicBezTo>
                    <a:pt x="130" y="71"/>
                    <a:pt x="122" y="64"/>
                    <a:pt x="114" y="60"/>
                  </a:cubicBezTo>
                  <a:cubicBezTo>
                    <a:pt x="133" y="41"/>
                    <a:pt x="133" y="41"/>
                    <a:pt x="133" y="41"/>
                  </a:cubicBezTo>
                  <a:cubicBezTo>
                    <a:pt x="130" y="36"/>
                    <a:pt x="130" y="36"/>
                    <a:pt x="130" y="36"/>
                  </a:cubicBezTo>
                  <a:cubicBezTo>
                    <a:pt x="129" y="34"/>
                    <a:pt x="128" y="31"/>
                    <a:pt x="128" y="28"/>
                  </a:cubicBezTo>
                  <a:cubicBezTo>
                    <a:pt x="128" y="19"/>
                    <a:pt x="135" y="12"/>
                    <a:pt x="144" y="12"/>
                  </a:cubicBezTo>
                  <a:cubicBezTo>
                    <a:pt x="153" y="12"/>
                    <a:pt x="160" y="19"/>
                    <a:pt x="161" y="27"/>
                  </a:cubicBezTo>
                  <a:cubicBezTo>
                    <a:pt x="161" y="33"/>
                    <a:pt x="161" y="33"/>
                    <a:pt x="161" y="33"/>
                  </a:cubicBezTo>
                  <a:cubicBezTo>
                    <a:pt x="166" y="33"/>
                    <a:pt x="166" y="33"/>
                    <a:pt x="166" y="33"/>
                  </a:cubicBezTo>
                  <a:cubicBezTo>
                    <a:pt x="175" y="33"/>
                    <a:pt x="182" y="41"/>
                    <a:pt x="182" y="49"/>
                  </a:cubicBezTo>
                  <a:cubicBezTo>
                    <a:pt x="182" y="58"/>
                    <a:pt x="175" y="66"/>
                    <a:pt x="166" y="6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Rectangle 33"/>
            <p:cNvSpPr>
              <a:spLocks noChangeArrowheads="1"/>
            </p:cNvSpPr>
            <p:nvPr/>
          </p:nvSpPr>
          <p:spPr bwMode="auto">
            <a:xfrm>
              <a:off x="2744788" y="2473325"/>
              <a:ext cx="8816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tr-TR" altLang="tr-TR" sz="1400" b="1" i="0" u="none" strike="noStrike" kern="1200" cap="none" spc="0" normalizeH="0" baseline="0" noProof="0" dirty="0">
                  <a:ln>
                    <a:noFill/>
                  </a:ln>
                  <a:solidFill>
                    <a:srgbClr val="FFFFFF"/>
                  </a:solidFill>
                  <a:effectLst/>
                  <a:uLnTx/>
                  <a:uFillTx/>
                  <a:latin typeface="Calibri" panose="020F0502020204030204"/>
                  <a:ea typeface="+mn-ea"/>
                  <a:cs typeface="+mn-cs"/>
                </a:rPr>
                <a:t>E</a:t>
              </a:r>
              <a:endParaRPr kumimoji="0" lang="tr-TR" altLang="tr-T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5" name="Rectangle 34"/>
            <p:cNvSpPr>
              <a:spLocks noChangeArrowheads="1"/>
            </p:cNvSpPr>
            <p:nvPr/>
          </p:nvSpPr>
          <p:spPr bwMode="auto">
            <a:xfrm>
              <a:off x="2840038" y="2473325"/>
              <a:ext cx="8816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tr-TR" altLang="tr-TR" sz="1400" b="1" i="0" u="none" strike="noStrike" kern="1200" cap="none" spc="0" normalizeH="0" baseline="0" noProof="0">
                  <a:ln>
                    <a:noFill/>
                  </a:ln>
                  <a:solidFill>
                    <a:srgbClr val="FFFFFF"/>
                  </a:solidFill>
                  <a:effectLst/>
                  <a:uLnTx/>
                  <a:uFillTx/>
                  <a:latin typeface="Calibri" panose="020F0502020204030204"/>
                  <a:ea typeface="+mn-ea"/>
                  <a:cs typeface="+mn-cs"/>
                </a:rPr>
                <a:t>T</a:t>
              </a:r>
              <a:endParaRPr kumimoji="0" lang="tr-TR" alt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6" name="Grup 65"/>
          <p:cNvGrpSpPr/>
          <p:nvPr/>
        </p:nvGrpSpPr>
        <p:grpSpPr>
          <a:xfrm>
            <a:off x="4754982" y="2629767"/>
            <a:ext cx="1146175" cy="558800"/>
            <a:chOff x="2705100" y="1265238"/>
            <a:chExt cx="1146175" cy="558800"/>
          </a:xfrm>
        </p:grpSpPr>
        <p:sp>
          <p:nvSpPr>
            <p:cNvPr id="67" name="Freeform 16"/>
            <p:cNvSpPr>
              <a:spLocks/>
            </p:cNvSpPr>
            <p:nvPr/>
          </p:nvSpPr>
          <p:spPr bwMode="auto">
            <a:xfrm>
              <a:off x="3355975" y="1397000"/>
              <a:ext cx="358775" cy="427038"/>
            </a:xfrm>
            <a:custGeom>
              <a:avLst/>
              <a:gdLst>
                <a:gd name="T0" fmla="*/ 73 w 117"/>
                <a:gd name="T1" fmla="*/ 7 h 139"/>
                <a:gd name="T2" fmla="*/ 109 w 117"/>
                <a:gd name="T3" fmla="*/ 81 h 139"/>
                <a:gd name="T4" fmla="*/ 44 w 117"/>
                <a:gd name="T5" fmla="*/ 133 h 139"/>
                <a:gd name="T6" fmla="*/ 8 w 117"/>
                <a:gd name="T7" fmla="*/ 58 h 139"/>
                <a:gd name="T8" fmla="*/ 73 w 117"/>
                <a:gd name="T9" fmla="*/ 7 h 139"/>
              </a:gdLst>
              <a:ahLst/>
              <a:cxnLst>
                <a:cxn ang="0">
                  <a:pos x="T0" y="T1"/>
                </a:cxn>
                <a:cxn ang="0">
                  <a:pos x="T2" y="T3"/>
                </a:cxn>
                <a:cxn ang="0">
                  <a:pos x="T4" y="T5"/>
                </a:cxn>
                <a:cxn ang="0">
                  <a:pos x="T6" y="T7"/>
                </a:cxn>
                <a:cxn ang="0">
                  <a:pos x="T8" y="T9"/>
                </a:cxn>
              </a:cxnLst>
              <a:rect l="0" t="0" r="r" b="b"/>
              <a:pathLst>
                <a:path w="117" h="139">
                  <a:moveTo>
                    <a:pt x="73" y="7"/>
                  </a:moveTo>
                  <a:cubicBezTo>
                    <a:pt x="101" y="13"/>
                    <a:pt x="117" y="47"/>
                    <a:pt x="109" y="81"/>
                  </a:cubicBezTo>
                  <a:cubicBezTo>
                    <a:pt x="101" y="116"/>
                    <a:pt x="72" y="139"/>
                    <a:pt x="44" y="133"/>
                  </a:cubicBezTo>
                  <a:cubicBezTo>
                    <a:pt x="16" y="126"/>
                    <a:pt x="0" y="93"/>
                    <a:pt x="8" y="58"/>
                  </a:cubicBezTo>
                  <a:cubicBezTo>
                    <a:pt x="16" y="23"/>
                    <a:pt x="45" y="0"/>
                    <a:pt x="73"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17"/>
            <p:cNvSpPr>
              <a:spLocks/>
            </p:cNvSpPr>
            <p:nvPr/>
          </p:nvSpPr>
          <p:spPr bwMode="auto">
            <a:xfrm>
              <a:off x="3625850" y="1403350"/>
              <a:ext cx="225425" cy="414338"/>
            </a:xfrm>
            <a:custGeom>
              <a:avLst/>
              <a:gdLst>
                <a:gd name="T0" fmla="*/ 29 w 73"/>
                <a:gd name="T1" fmla="*/ 2 h 135"/>
                <a:gd name="T2" fmla="*/ 4 w 73"/>
                <a:gd name="T3" fmla="*/ 4 h 135"/>
                <a:gd name="T4" fmla="*/ 30 w 73"/>
                <a:gd name="T5" fmla="*/ 81 h 135"/>
                <a:gd name="T6" fmla="*/ 0 w 73"/>
                <a:gd name="T7" fmla="*/ 128 h 135"/>
                <a:gd name="T8" fmla="*/ 66 w 73"/>
                <a:gd name="T9" fmla="*/ 77 h 135"/>
                <a:gd name="T10" fmla="*/ 29 w 73"/>
                <a:gd name="T11" fmla="*/ 2 h 135"/>
              </a:gdLst>
              <a:ahLst/>
              <a:cxnLst>
                <a:cxn ang="0">
                  <a:pos x="T0" y="T1"/>
                </a:cxn>
                <a:cxn ang="0">
                  <a:pos x="T2" y="T3"/>
                </a:cxn>
                <a:cxn ang="0">
                  <a:pos x="T4" y="T5"/>
                </a:cxn>
                <a:cxn ang="0">
                  <a:pos x="T6" y="T7"/>
                </a:cxn>
                <a:cxn ang="0">
                  <a:pos x="T8" y="T9"/>
                </a:cxn>
                <a:cxn ang="0">
                  <a:pos x="T10" y="T11"/>
                </a:cxn>
              </a:cxnLst>
              <a:rect l="0" t="0" r="r" b="b"/>
              <a:pathLst>
                <a:path w="73" h="135">
                  <a:moveTo>
                    <a:pt x="29" y="2"/>
                  </a:moveTo>
                  <a:cubicBezTo>
                    <a:pt x="21" y="0"/>
                    <a:pt x="12" y="1"/>
                    <a:pt x="4" y="4"/>
                  </a:cubicBezTo>
                  <a:cubicBezTo>
                    <a:pt x="26" y="18"/>
                    <a:pt x="37" y="49"/>
                    <a:pt x="30" y="81"/>
                  </a:cubicBezTo>
                  <a:cubicBezTo>
                    <a:pt x="25" y="101"/>
                    <a:pt x="14" y="118"/>
                    <a:pt x="0" y="128"/>
                  </a:cubicBezTo>
                  <a:cubicBezTo>
                    <a:pt x="28" y="135"/>
                    <a:pt x="58" y="112"/>
                    <a:pt x="66" y="77"/>
                  </a:cubicBezTo>
                  <a:cubicBezTo>
                    <a:pt x="73" y="42"/>
                    <a:pt x="57" y="9"/>
                    <a:pt x="29"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18"/>
            <p:cNvSpPr>
              <a:spLocks/>
            </p:cNvSpPr>
            <p:nvPr/>
          </p:nvSpPr>
          <p:spPr bwMode="auto">
            <a:xfrm>
              <a:off x="3238500" y="1331913"/>
              <a:ext cx="292100" cy="409575"/>
            </a:xfrm>
            <a:custGeom>
              <a:avLst/>
              <a:gdLst>
                <a:gd name="T0" fmla="*/ 38 w 95"/>
                <a:gd name="T1" fmla="*/ 77 h 133"/>
                <a:gd name="T2" fmla="*/ 95 w 95"/>
                <a:gd name="T3" fmla="*/ 19 h 133"/>
                <a:gd name="T4" fmla="*/ 73 w 95"/>
                <a:gd name="T5" fmla="*/ 7 h 133"/>
                <a:gd name="T6" fmla="*/ 8 w 95"/>
                <a:gd name="T7" fmla="*/ 58 h 133"/>
                <a:gd name="T8" fmla="*/ 44 w 95"/>
                <a:gd name="T9" fmla="*/ 133 h 133"/>
                <a:gd name="T10" fmla="*/ 38 w 95"/>
                <a:gd name="T11" fmla="*/ 77 h 133"/>
              </a:gdLst>
              <a:ahLst/>
              <a:cxnLst>
                <a:cxn ang="0">
                  <a:pos x="T0" y="T1"/>
                </a:cxn>
                <a:cxn ang="0">
                  <a:pos x="T2" y="T3"/>
                </a:cxn>
                <a:cxn ang="0">
                  <a:pos x="T4" y="T5"/>
                </a:cxn>
                <a:cxn ang="0">
                  <a:pos x="T6" y="T7"/>
                </a:cxn>
                <a:cxn ang="0">
                  <a:pos x="T8" y="T9"/>
                </a:cxn>
                <a:cxn ang="0">
                  <a:pos x="T10" y="T11"/>
                </a:cxn>
              </a:cxnLst>
              <a:rect l="0" t="0" r="r" b="b"/>
              <a:pathLst>
                <a:path w="95" h="133">
                  <a:moveTo>
                    <a:pt x="38" y="77"/>
                  </a:moveTo>
                  <a:cubicBezTo>
                    <a:pt x="45" y="45"/>
                    <a:pt x="69" y="22"/>
                    <a:pt x="95" y="19"/>
                  </a:cubicBezTo>
                  <a:cubicBezTo>
                    <a:pt x="89" y="13"/>
                    <a:pt x="82" y="8"/>
                    <a:pt x="73" y="7"/>
                  </a:cubicBezTo>
                  <a:cubicBezTo>
                    <a:pt x="45" y="0"/>
                    <a:pt x="16" y="23"/>
                    <a:pt x="8" y="58"/>
                  </a:cubicBezTo>
                  <a:cubicBezTo>
                    <a:pt x="0" y="93"/>
                    <a:pt x="16" y="126"/>
                    <a:pt x="44" y="133"/>
                  </a:cubicBezTo>
                  <a:cubicBezTo>
                    <a:pt x="36" y="117"/>
                    <a:pt x="33" y="97"/>
                    <a:pt x="38" y="7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19"/>
            <p:cNvSpPr>
              <a:spLocks/>
            </p:cNvSpPr>
            <p:nvPr/>
          </p:nvSpPr>
          <p:spPr bwMode="auto">
            <a:xfrm>
              <a:off x="3559175" y="1265238"/>
              <a:ext cx="177800" cy="138113"/>
            </a:xfrm>
            <a:custGeom>
              <a:avLst/>
              <a:gdLst>
                <a:gd name="T0" fmla="*/ 9 w 58"/>
                <a:gd name="T1" fmla="*/ 42 h 45"/>
                <a:gd name="T2" fmla="*/ 18 w 58"/>
                <a:gd name="T3" fmla="*/ 45 h 45"/>
                <a:gd name="T4" fmla="*/ 58 w 58"/>
                <a:gd name="T5" fmla="*/ 21 h 45"/>
                <a:gd name="T6" fmla="*/ 51 w 58"/>
                <a:gd name="T7" fmla="*/ 0 h 45"/>
                <a:gd name="T8" fmla="*/ 0 w 58"/>
                <a:gd name="T9" fmla="*/ 41 h 45"/>
                <a:gd name="T10" fmla="*/ 9 w 58"/>
                <a:gd name="T11" fmla="*/ 42 h 45"/>
              </a:gdLst>
              <a:ahLst/>
              <a:cxnLst>
                <a:cxn ang="0">
                  <a:pos x="T0" y="T1"/>
                </a:cxn>
                <a:cxn ang="0">
                  <a:pos x="T2" y="T3"/>
                </a:cxn>
                <a:cxn ang="0">
                  <a:pos x="T4" y="T5"/>
                </a:cxn>
                <a:cxn ang="0">
                  <a:pos x="T6" y="T7"/>
                </a:cxn>
                <a:cxn ang="0">
                  <a:pos x="T8" y="T9"/>
                </a:cxn>
                <a:cxn ang="0">
                  <a:pos x="T10" y="T11"/>
                </a:cxn>
              </a:cxnLst>
              <a:rect l="0" t="0" r="r" b="b"/>
              <a:pathLst>
                <a:path w="58" h="45">
                  <a:moveTo>
                    <a:pt x="9" y="42"/>
                  </a:moveTo>
                  <a:cubicBezTo>
                    <a:pt x="12" y="43"/>
                    <a:pt x="15" y="44"/>
                    <a:pt x="18" y="45"/>
                  </a:cubicBezTo>
                  <a:cubicBezTo>
                    <a:pt x="30" y="24"/>
                    <a:pt x="58" y="21"/>
                    <a:pt x="58" y="21"/>
                  </a:cubicBezTo>
                  <a:cubicBezTo>
                    <a:pt x="51" y="0"/>
                    <a:pt x="51" y="0"/>
                    <a:pt x="51" y="0"/>
                  </a:cubicBezTo>
                  <a:cubicBezTo>
                    <a:pt x="20" y="3"/>
                    <a:pt x="6" y="28"/>
                    <a:pt x="0" y="41"/>
                  </a:cubicBezTo>
                  <a:cubicBezTo>
                    <a:pt x="3" y="41"/>
                    <a:pt x="6" y="41"/>
                    <a:pt x="9" y="4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Rectangle 35"/>
            <p:cNvSpPr>
              <a:spLocks noChangeArrowheads="1"/>
            </p:cNvSpPr>
            <p:nvPr/>
          </p:nvSpPr>
          <p:spPr bwMode="auto">
            <a:xfrm>
              <a:off x="2705100" y="1320800"/>
              <a:ext cx="44711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tr-TR" altLang="tr-TR" sz="1400" b="1" i="0" u="none" strike="noStrike" kern="1200" cap="none" spc="0" normalizeH="0" baseline="0" noProof="0" dirty="0">
                  <a:ln>
                    <a:noFill/>
                  </a:ln>
                  <a:solidFill>
                    <a:srgbClr val="FFFFFF"/>
                  </a:solidFill>
                  <a:effectLst/>
                  <a:uLnTx/>
                  <a:uFillTx/>
                  <a:latin typeface="Calibri" panose="020F0502020204030204"/>
                  <a:ea typeface="+mn-ea"/>
                  <a:cs typeface="+mn-cs"/>
                </a:rPr>
                <a:t>SEBZE</a:t>
              </a:r>
              <a:endParaRPr kumimoji="0" lang="tr-TR" altLang="tr-T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72" name="Grup 71"/>
          <p:cNvGrpSpPr/>
          <p:nvPr/>
        </p:nvGrpSpPr>
        <p:grpSpPr>
          <a:xfrm>
            <a:off x="6532982" y="2921867"/>
            <a:ext cx="584200" cy="762000"/>
            <a:chOff x="4483100" y="1557338"/>
            <a:chExt cx="584200" cy="762000"/>
          </a:xfrm>
        </p:grpSpPr>
        <p:sp>
          <p:nvSpPr>
            <p:cNvPr id="73" name="Freeform 25"/>
            <p:cNvSpPr>
              <a:spLocks/>
            </p:cNvSpPr>
            <p:nvPr/>
          </p:nvSpPr>
          <p:spPr bwMode="auto">
            <a:xfrm>
              <a:off x="4699000" y="1827213"/>
              <a:ext cx="246063" cy="128588"/>
            </a:xfrm>
            <a:custGeom>
              <a:avLst/>
              <a:gdLst>
                <a:gd name="T0" fmla="*/ 80 w 80"/>
                <a:gd name="T1" fmla="*/ 5 h 42"/>
                <a:gd name="T2" fmla="*/ 54 w 80"/>
                <a:gd name="T3" fmla="*/ 30 h 42"/>
                <a:gd name="T4" fmla="*/ 28 w 80"/>
                <a:gd name="T5" fmla="*/ 40 h 42"/>
                <a:gd name="T6" fmla="*/ 13 w 80"/>
                <a:gd name="T7" fmla="*/ 42 h 42"/>
                <a:gd name="T8" fmla="*/ 2 w 80"/>
                <a:gd name="T9" fmla="*/ 37 h 42"/>
                <a:gd name="T10" fmla="*/ 7 w 80"/>
                <a:gd name="T11" fmla="*/ 26 h 42"/>
                <a:gd name="T12" fmla="*/ 68 w 80"/>
                <a:gd name="T13" fmla="*/ 0 h 42"/>
                <a:gd name="T14" fmla="*/ 80 w 80"/>
                <a:gd name="T15" fmla="*/ 5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 h="42">
                  <a:moveTo>
                    <a:pt x="80" y="5"/>
                  </a:moveTo>
                  <a:cubicBezTo>
                    <a:pt x="72" y="16"/>
                    <a:pt x="66" y="26"/>
                    <a:pt x="54" y="30"/>
                  </a:cubicBezTo>
                  <a:cubicBezTo>
                    <a:pt x="45" y="34"/>
                    <a:pt x="36" y="37"/>
                    <a:pt x="28" y="40"/>
                  </a:cubicBezTo>
                  <a:cubicBezTo>
                    <a:pt x="23" y="41"/>
                    <a:pt x="18" y="42"/>
                    <a:pt x="13" y="42"/>
                  </a:cubicBezTo>
                  <a:cubicBezTo>
                    <a:pt x="9" y="42"/>
                    <a:pt x="4" y="42"/>
                    <a:pt x="2" y="37"/>
                  </a:cubicBezTo>
                  <a:cubicBezTo>
                    <a:pt x="0" y="33"/>
                    <a:pt x="3" y="29"/>
                    <a:pt x="7" y="26"/>
                  </a:cubicBezTo>
                  <a:cubicBezTo>
                    <a:pt x="24" y="11"/>
                    <a:pt x="44" y="2"/>
                    <a:pt x="68" y="0"/>
                  </a:cubicBezTo>
                  <a:cubicBezTo>
                    <a:pt x="73" y="0"/>
                    <a:pt x="73" y="0"/>
                    <a:pt x="80"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26"/>
            <p:cNvSpPr>
              <a:spLocks/>
            </p:cNvSpPr>
            <p:nvPr/>
          </p:nvSpPr>
          <p:spPr bwMode="auto">
            <a:xfrm>
              <a:off x="4616450" y="2008188"/>
              <a:ext cx="236538" cy="160338"/>
            </a:xfrm>
            <a:custGeom>
              <a:avLst/>
              <a:gdLst>
                <a:gd name="T0" fmla="*/ 76 w 77"/>
                <a:gd name="T1" fmla="*/ 1 h 52"/>
                <a:gd name="T2" fmla="*/ 71 w 77"/>
                <a:gd name="T3" fmla="*/ 16 h 52"/>
                <a:gd name="T4" fmla="*/ 17 w 77"/>
                <a:gd name="T5" fmla="*/ 49 h 52"/>
                <a:gd name="T6" fmla="*/ 3 w 77"/>
                <a:gd name="T7" fmla="*/ 46 h 52"/>
                <a:gd name="T8" fmla="*/ 8 w 77"/>
                <a:gd name="T9" fmla="*/ 33 h 52"/>
                <a:gd name="T10" fmla="*/ 48 w 77"/>
                <a:gd name="T11" fmla="*/ 4 h 52"/>
                <a:gd name="T12" fmla="*/ 76 w 77"/>
                <a:gd name="T13" fmla="*/ 1 h 52"/>
              </a:gdLst>
              <a:ahLst/>
              <a:cxnLst>
                <a:cxn ang="0">
                  <a:pos x="T0" y="T1"/>
                </a:cxn>
                <a:cxn ang="0">
                  <a:pos x="T2" y="T3"/>
                </a:cxn>
                <a:cxn ang="0">
                  <a:pos x="T4" y="T5"/>
                </a:cxn>
                <a:cxn ang="0">
                  <a:pos x="T6" y="T7"/>
                </a:cxn>
                <a:cxn ang="0">
                  <a:pos x="T8" y="T9"/>
                </a:cxn>
                <a:cxn ang="0">
                  <a:pos x="T10" y="T11"/>
                </a:cxn>
                <a:cxn ang="0">
                  <a:pos x="T12" y="T13"/>
                </a:cxn>
              </a:cxnLst>
              <a:rect l="0" t="0" r="r" b="b"/>
              <a:pathLst>
                <a:path w="77" h="52">
                  <a:moveTo>
                    <a:pt x="76" y="1"/>
                  </a:moveTo>
                  <a:cubicBezTo>
                    <a:pt x="77" y="8"/>
                    <a:pt x="75" y="12"/>
                    <a:pt x="71" y="16"/>
                  </a:cubicBezTo>
                  <a:cubicBezTo>
                    <a:pt x="56" y="32"/>
                    <a:pt x="38" y="43"/>
                    <a:pt x="17" y="49"/>
                  </a:cubicBezTo>
                  <a:cubicBezTo>
                    <a:pt x="12" y="50"/>
                    <a:pt x="6" y="52"/>
                    <a:pt x="3" y="46"/>
                  </a:cubicBezTo>
                  <a:cubicBezTo>
                    <a:pt x="0" y="41"/>
                    <a:pt x="4" y="37"/>
                    <a:pt x="8" y="33"/>
                  </a:cubicBezTo>
                  <a:cubicBezTo>
                    <a:pt x="19" y="20"/>
                    <a:pt x="33" y="11"/>
                    <a:pt x="48" y="4"/>
                  </a:cubicBezTo>
                  <a:cubicBezTo>
                    <a:pt x="57" y="0"/>
                    <a:pt x="66" y="2"/>
                    <a:pt x="76"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27"/>
            <p:cNvSpPr>
              <a:spLocks/>
            </p:cNvSpPr>
            <p:nvPr/>
          </p:nvSpPr>
          <p:spPr bwMode="auto">
            <a:xfrm>
              <a:off x="4483100" y="1870075"/>
              <a:ext cx="144463" cy="252413"/>
            </a:xfrm>
            <a:custGeom>
              <a:avLst/>
              <a:gdLst>
                <a:gd name="T0" fmla="*/ 42 w 47"/>
                <a:gd name="T1" fmla="*/ 1 h 82"/>
                <a:gd name="T2" fmla="*/ 42 w 47"/>
                <a:gd name="T3" fmla="*/ 35 h 82"/>
                <a:gd name="T4" fmla="*/ 21 w 47"/>
                <a:gd name="T5" fmla="*/ 71 h 82"/>
                <a:gd name="T6" fmla="*/ 6 w 47"/>
                <a:gd name="T7" fmla="*/ 78 h 82"/>
                <a:gd name="T8" fmla="*/ 3 w 47"/>
                <a:gd name="T9" fmla="*/ 62 h 82"/>
                <a:gd name="T10" fmla="*/ 29 w 47"/>
                <a:gd name="T11" fmla="*/ 8 h 82"/>
                <a:gd name="T12" fmla="*/ 42 w 47"/>
                <a:gd name="T13" fmla="*/ 1 h 82"/>
              </a:gdLst>
              <a:ahLst/>
              <a:cxnLst>
                <a:cxn ang="0">
                  <a:pos x="T0" y="T1"/>
                </a:cxn>
                <a:cxn ang="0">
                  <a:pos x="T2" y="T3"/>
                </a:cxn>
                <a:cxn ang="0">
                  <a:pos x="T4" y="T5"/>
                </a:cxn>
                <a:cxn ang="0">
                  <a:pos x="T6" y="T7"/>
                </a:cxn>
                <a:cxn ang="0">
                  <a:pos x="T8" y="T9"/>
                </a:cxn>
                <a:cxn ang="0">
                  <a:pos x="T10" y="T11"/>
                </a:cxn>
                <a:cxn ang="0">
                  <a:pos x="T12" y="T13"/>
                </a:cxn>
              </a:cxnLst>
              <a:rect l="0" t="0" r="r" b="b"/>
              <a:pathLst>
                <a:path w="47" h="82">
                  <a:moveTo>
                    <a:pt x="42" y="1"/>
                  </a:moveTo>
                  <a:cubicBezTo>
                    <a:pt x="45" y="13"/>
                    <a:pt x="47" y="24"/>
                    <a:pt x="42" y="35"/>
                  </a:cubicBezTo>
                  <a:cubicBezTo>
                    <a:pt x="36" y="48"/>
                    <a:pt x="30" y="60"/>
                    <a:pt x="21" y="71"/>
                  </a:cubicBezTo>
                  <a:cubicBezTo>
                    <a:pt x="17" y="75"/>
                    <a:pt x="12" y="82"/>
                    <a:pt x="6" y="78"/>
                  </a:cubicBezTo>
                  <a:cubicBezTo>
                    <a:pt x="0" y="75"/>
                    <a:pt x="2" y="68"/>
                    <a:pt x="3" y="62"/>
                  </a:cubicBezTo>
                  <a:cubicBezTo>
                    <a:pt x="7" y="42"/>
                    <a:pt x="15" y="23"/>
                    <a:pt x="29" y="8"/>
                  </a:cubicBezTo>
                  <a:cubicBezTo>
                    <a:pt x="32" y="5"/>
                    <a:pt x="35" y="0"/>
                    <a:pt x="4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28"/>
            <p:cNvSpPr>
              <a:spLocks/>
            </p:cNvSpPr>
            <p:nvPr/>
          </p:nvSpPr>
          <p:spPr bwMode="auto">
            <a:xfrm>
              <a:off x="4870450" y="1919288"/>
              <a:ext cx="196850" cy="215900"/>
            </a:xfrm>
            <a:custGeom>
              <a:avLst/>
              <a:gdLst>
                <a:gd name="T0" fmla="*/ 64 w 64"/>
                <a:gd name="T1" fmla="*/ 4 h 70"/>
                <a:gd name="T2" fmla="*/ 54 w 64"/>
                <a:gd name="T3" fmla="*/ 33 h 70"/>
                <a:gd name="T4" fmla="*/ 21 w 64"/>
                <a:gd name="T5" fmla="*/ 63 h 70"/>
                <a:gd name="T6" fmla="*/ 5 w 64"/>
                <a:gd name="T7" fmla="*/ 65 h 70"/>
                <a:gd name="T8" fmla="*/ 7 w 64"/>
                <a:gd name="T9" fmla="*/ 49 h 70"/>
                <a:gd name="T10" fmla="*/ 49 w 64"/>
                <a:gd name="T11" fmla="*/ 5 h 70"/>
                <a:gd name="T12" fmla="*/ 64 w 64"/>
                <a:gd name="T13" fmla="*/ 4 h 70"/>
              </a:gdLst>
              <a:ahLst/>
              <a:cxnLst>
                <a:cxn ang="0">
                  <a:pos x="T0" y="T1"/>
                </a:cxn>
                <a:cxn ang="0">
                  <a:pos x="T2" y="T3"/>
                </a:cxn>
                <a:cxn ang="0">
                  <a:pos x="T4" y="T5"/>
                </a:cxn>
                <a:cxn ang="0">
                  <a:pos x="T6" y="T7"/>
                </a:cxn>
                <a:cxn ang="0">
                  <a:pos x="T8" y="T9"/>
                </a:cxn>
                <a:cxn ang="0">
                  <a:pos x="T10" y="T11"/>
                </a:cxn>
                <a:cxn ang="0">
                  <a:pos x="T12" y="T13"/>
                </a:cxn>
              </a:cxnLst>
              <a:rect l="0" t="0" r="r" b="b"/>
              <a:pathLst>
                <a:path w="64" h="70">
                  <a:moveTo>
                    <a:pt x="64" y="4"/>
                  </a:moveTo>
                  <a:cubicBezTo>
                    <a:pt x="62" y="14"/>
                    <a:pt x="61" y="24"/>
                    <a:pt x="54" y="33"/>
                  </a:cubicBezTo>
                  <a:cubicBezTo>
                    <a:pt x="44" y="44"/>
                    <a:pt x="34" y="55"/>
                    <a:pt x="21" y="63"/>
                  </a:cubicBezTo>
                  <a:cubicBezTo>
                    <a:pt x="16" y="65"/>
                    <a:pt x="10" y="70"/>
                    <a:pt x="5" y="65"/>
                  </a:cubicBezTo>
                  <a:cubicBezTo>
                    <a:pt x="0" y="60"/>
                    <a:pt x="4" y="54"/>
                    <a:pt x="7" y="49"/>
                  </a:cubicBezTo>
                  <a:cubicBezTo>
                    <a:pt x="17" y="31"/>
                    <a:pt x="30" y="16"/>
                    <a:pt x="49" y="5"/>
                  </a:cubicBezTo>
                  <a:cubicBezTo>
                    <a:pt x="53" y="3"/>
                    <a:pt x="58" y="0"/>
                    <a:pt x="64"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29"/>
            <p:cNvSpPr>
              <a:spLocks/>
            </p:cNvSpPr>
            <p:nvPr/>
          </p:nvSpPr>
          <p:spPr bwMode="auto">
            <a:xfrm>
              <a:off x="4729163" y="2178050"/>
              <a:ext cx="249238" cy="141288"/>
            </a:xfrm>
            <a:custGeom>
              <a:avLst/>
              <a:gdLst>
                <a:gd name="T0" fmla="*/ 81 w 81"/>
                <a:gd name="T1" fmla="*/ 40 h 46"/>
                <a:gd name="T2" fmla="*/ 67 w 81"/>
                <a:gd name="T3" fmla="*/ 45 h 46"/>
                <a:gd name="T4" fmla="*/ 7 w 81"/>
                <a:gd name="T5" fmla="*/ 15 h 46"/>
                <a:gd name="T6" fmla="*/ 5 w 81"/>
                <a:gd name="T7" fmla="*/ 12 h 46"/>
                <a:gd name="T8" fmla="*/ 11 w 81"/>
                <a:gd name="T9" fmla="*/ 0 h 46"/>
                <a:gd name="T10" fmla="*/ 21 w 81"/>
                <a:gd name="T11" fmla="*/ 1 h 46"/>
                <a:gd name="T12" fmla="*/ 65 w 81"/>
                <a:gd name="T13" fmla="*/ 21 h 46"/>
                <a:gd name="T14" fmla="*/ 81 w 81"/>
                <a:gd name="T15" fmla="*/ 40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46">
                  <a:moveTo>
                    <a:pt x="81" y="40"/>
                  </a:moveTo>
                  <a:cubicBezTo>
                    <a:pt x="76" y="46"/>
                    <a:pt x="72" y="46"/>
                    <a:pt x="67" y="45"/>
                  </a:cubicBezTo>
                  <a:cubicBezTo>
                    <a:pt x="44" y="41"/>
                    <a:pt x="24" y="32"/>
                    <a:pt x="7" y="15"/>
                  </a:cubicBezTo>
                  <a:cubicBezTo>
                    <a:pt x="6" y="14"/>
                    <a:pt x="6" y="13"/>
                    <a:pt x="5" y="12"/>
                  </a:cubicBezTo>
                  <a:cubicBezTo>
                    <a:pt x="0" y="6"/>
                    <a:pt x="3" y="1"/>
                    <a:pt x="11" y="0"/>
                  </a:cubicBezTo>
                  <a:cubicBezTo>
                    <a:pt x="14" y="0"/>
                    <a:pt x="17" y="1"/>
                    <a:pt x="21" y="1"/>
                  </a:cubicBezTo>
                  <a:cubicBezTo>
                    <a:pt x="37" y="4"/>
                    <a:pt x="52" y="11"/>
                    <a:pt x="65" y="21"/>
                  </a:cubicBezTo>
                  <a:cubicBezTo>
                    <a:pt x="71" y="26"/>
                    <a:pt x="76" y="34"/>
                    <a:pt x="81" y="4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Rectangle 36"/>
            <p:cNvSpPr>
              <a:spLocks noChangeArrowheads="1"/>
            </p:cNvSpPr>
            <p:nvPr/>
          </p:nvSpPr>
          <p:spPr bwMode="auto">
            <a:xfrm>
              <a:off x="4557713" y="1557338"/>
              <a:ext cx="8816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tr-TR" altLang="tr-TR" sz="1400" b="1" i="0" u="none" strike="noStrike" kern="1200" cap="none" spc="0" normalizeH="0" baseline="0" noProof="0" dirty="0">
                  <a:ln>
                    <a:noFill/>
                  </a:ln>
                  <a:solidFill>
                    <a:srgbClr val="FFFFFF"/>
                  </a:solidFill>
                  <a:effectLst/>
                  <a:uLnTx/>
                  <a:uFillTx/>
                  <a:latin typeface="Calibri" panose="020F0502020204030204"/>
                  <a:ea typeface="+mn-ea"/>
                  <a:cs typeface="+mn-cs"/>
                </a:rPr>
                <a:t>T</a:t>
              </a:r>
              <a:endParaRPr kumimoji="0" lang="tr-TR" altLang="tr-T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9" name="Rectangle 37"/>
            <p:cNvSpPr>
              <a:spLocks noChangeArrowheads="1"/>
            </p:cNvSpPr>
            <p:nvPr/>
          </p:nvSpPr>
          <p:spPr bwMode="auto">
            <a:xfrm>
              <a:off x="4640263" y="1557338"/>
              <a:ext cx="34624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tr-TR" altLang="tr-TR" sz="1400" b="1" i="0" u="none" strike="noStrike" kern="1200" cap="none" spc="0" normalizeH="0" baseline="0" noProof="0" dirty="0">
                  <a:ln>
                    <a:noFill/>
                  </a:ln>
                  <a:solidFill>
                    <a:srgbClr val="FFFFFF"/>
                  </a:solidFill>
                  <a:effectLst/>
                  <a:uLnTx/>
                  <a:uFillTx/>
                  <a:latin typeface="Calibri" panose="020F0502020204030204"/>
                  <a:ea typeface="+mn-ea"/>
                  <a:cs typeface="+mn-cs"/>
                </a:rPr>
                <a:t>AHIL</a:t>
              </a:r>
              <a:endParaRPr kumimoji="0" lang="tr-TR" altLang="tr-T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2" name="Dikdörtgen 1"/>
          <p:cNvSpPr/>
          <p:nvPr/>
        </p:nvSpPr>
        <p:spPr>
          <a:xfrm>
            <a:off x="2185313" y="2241594"/>
            <a:ext cx="2271519"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a:ln>
                  <a:noFill/>
                </a:ln>
                <a:solidFill>
                  <a:srgbClr val="575757"/>
                </a:solidFill>
                <a:effectLst/>
                <a:uLnTx/>
                <a:uFillTx/>
                <a:latin typeface="Calibri" panose="020F0502020204030204"/>
                <a:ea typeface="+mn-ea"/>
                <a:cs typeface="+mn-cs"/>
              </a:rPr>
              <a:t>Meyve ve Sebze Grubu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srgbClr val="575757"/>
                </a:solidFill>
                <a:effectLst/>
                <a:uLnTx/>
                <a:uFillTx/>
                <a:latin typeface="Calibri" panose="020F0502020204030204"/>
                <a:ea typeface="+mn-ea"/>
                <a:cs typeface="+mn-cs"/>
              </a:rPr>
              <a:t>Her çeşit meyve ve sebze</a:t>
            </a:r>
            <a:endParaRPr kumimoji="0" lang="tr-TR" sz="1600" b="0" i="0" u="none" strike="noStrike" kern="1200" cap="none" spc="0" normalizeH="0" baseline="0" noProof="0" dirty="0">
              <a:ln>
                <a:noFill/>
              </a:ln>
              <a:solidFill>
                <a:srgbClr val="575757"/>
              </a:solidFill>
              <a:effectLst/>
              <a:uLnTx/>
              <a:uFillTx/>
              <a:latin typeface="Calibri" panose="020F0502020204030204"/>
              <a:ea typeface="+mn-ea"/>
              <a:cs typeface="+mn-cs"/>
            </a:endParaRPr>
          </a:p>
        </p:txBody>
      </p:sp>
      <p:sp>
        <p:nvSpPr>
          <p:cNvPr id="85" name="Dikdörtgen 84"/>
          <p:cNvSpPr/>
          <p:nvPr/>
        </p:nvSpPr>
        <p:spPr>
          <a:xfrm>
            <a:off x="2082304" y="4026953"/>
            <a:ext cx="2795830" cy="132343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a:ln>
                  <a:noFill/>
                </a:ln>
                <a:solidFill>
                  <a:srgbClr val="575757"/>
                </a:solidFill>
                <a:effectLst/>
                <a:uLnTx/>
                <a:uFillTx/>
                <a:latin typeface="Calibri" panose="020F0502020204030204"/>
                <a:ea typeface="+mn-ea"/>
                <a:cs typeface="+mn-cs"/>
              </a:rPr>
              <a:t>Et, Yumurta ve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a:ln>
                  <a:noFill/>
                </a:ln>
                <a:solidFill>
                  <a:srgbClr val="575757"/>
                </a:solidFill>
                <a:effectLst/>
                <a:uLnTx/>
                <a:uFillTx/>
                <a:latin typeface="Calibri" panose="020F0502020204030204"/>
                <a:ea typeface="+mn-ea"/>
                <a:cs typeface="+mn-cs"/>
              </a:rPr>
              <a:t>Kuru Bakliyatlar Grubu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srgbClr val="575757"/>
                </a:solidFill>
                <a:effectLst/>
                <a:uLnTx/>
                <a:uFillTx/>
                <a:latin typeface="Calibri" panose="020F0502020204030204"/>
                <a:ea typeface="+mn-ea"/>
                <a:cs typeface="+mn-cs"/>
              </a:rPr>
              <a:t>Dana, kuzu, tavuk, hindi,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srgbClr val="575757"/>
                </a:solidFill>
                <a:effectLst/>
                <a:uLnTx/>
                <a:uFillTx/>
                <a:latin typeface="Calibri" panose="020F0502020204030204"/>
                <a:ea typeface="+mn-ea"/>
                <a:cs typeface="+mn-cs"/>
              </a:rPr>
              <a:t>av etleri, balıklar, yumurta,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srgbClr val="575757"/>
                </a:solidFill>
                <a:effectLst/>
                <a:uLnTx/>
                <a:uFillTx/>
                <a:latin typeface="Calibri" panose="020F0502020204030204"/>
                <a:ea typeface="+mn-ea"/>
                <a:cs typeface="+mn-cs"/>
              </a:rPr>
              <a:t>kuru baklagiller, fındık, fıstık</a:t>
            </a:r>
            <a:r>
              <a:rPr kumimoji="0" lang="tr-TR" sz="1600" b="0" i="0" u="none" strike="noStrike" kern="1200" cap="none" spc="0" normalizeH="0" baseline="0" noProof="0" dirty="0">
                <a:ln>
                  <a:noFill/>
                </a:ln>
                <a:solidFill>
                  <a:srgbClr val="575757"/>
                </a:solidFill>
                <a:effectLst/>
                <a:uLnTx/>
                <a:uFillTx/>
                <a:latin typeface="Calibri" panose="020F0502020204030204"/>
                <a:ea typeface="+mn-ea"/>
                <a:cs typeface="+mn-cs"/>
              </a:rPr>
              <a:t> vb.</a:t>
            </a:r>
          </a:p>
        </p:txBody>
      </p:sp>
      <p:sp>
        <p:nvSpPr>
          <p:cNvPr id="86" name="Dikdörtgen 85"/>
          <p:cNvSpPr/>
          <p:nvPr/>
        </p:nvSpPr>
        <p:spPr>
          <a:xfrm>
            <a:off x="7533107" y="2409799"/>
            <a:ext cx="3420039" cy="1077218"/>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a:ln>
                  <a:noFill/>
                </a:ln>
                <a:solidFill>
                  <a:srgbClr val="575757"/>
                </a:solidFill>
                <a:effectLst/>
                <a:uLnTx/>
                <a:uFillTx/>
                <a:latin typeface="Calibri" panose="020F0502020204030204"/>
                <a:ea typeface="+mn-ea"/>
                <a:cs typeface="+mn-cs"/>
              </a:rPr>
              <a:t>Ekmek ve Tahıl Grubu</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srgbClr val="575757"/>
                </a:solidFill>
                <a:effectLst/>
                <a:uLnTx/>
                <a:uFillTx/>
                <a:latin typeface="Calibri" panose="020F0502020204030204"/>
                <a:ea typeface="+mn-ea"/>
                <a:cs typeface="+mn-cs"/>
              </a:rPr>
              <a:t>Buğday, pirinç, mısır, çavdar, yulaf gibi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srgbClr val="575757"/>
                </a:solidFill>
                <a:effectLst/>
                <a:uLnTx/>
                <a:uFillTx/>
                <a:latin typeface="Calibri" panose="020F0502020204030204"/>
                <a:ea typeface="+mn-ea"/>
                <a:cs typeface="+mn-cs"/>
              </a:rPr>
              <a:t>tahıllardan üretilen un, bulgur, nişasta,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srgbClr val="575757"/>
                </a:solidFill>
                <a:effectLst/>
                <a:uLnTx/>
                <a:uFillTx/>
                <a:latin typeface="Calibri" panose="020F0502020204030204"/>
                <a:ea typeface="+mn-ea"/>
                <a:cs typeface="+mn-cs"/>
              </a:rPr>
              <a:t>ekmek, makarna, şehriye vb.</a:t>
            </a:r>
            <a:endParaRPr kumimoji="0" lang="tr-TR" sz="1600" b="0" i="0" u="none" strike="noStrike" kern="1200" cap="none" spc="0" normalizeH="0" baseline="0" noProof="0" dirty="0">
              <a:ln>
                <a:noFill/>
              </a:ln>
              <a:solidFill>
                <a:srgbClr val="575757"/>
              </a:solidFill>
              <a:effectLst/>
              <a:uLnTx/>
              <a:uFillTx/>
              <a:latin typeface="Calibri" panose="020F0502020204030204"/>
              <a:ea typeface="+mn-ea"/>
              <a:cs typeface="+mn-cs"/>
            </a:endParaRPr>
          </a:p>
        </p:txBody>
      </p:sp>
      <p:sp>
        <p:nvSpPr>
          <p:cNvPr id="87" name="Dikdörtgen 86"/>
          <p:cNvSpPr/>
          <p:nvPr/>
        </p:nvSpPr>
        <p:spPr>
          <a:xfrm>
            <a:off x="7252121" y="4783296"/>
            <a:ext cx="2202719" cy="1077218"/>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a:ln>
                  <a:noFill/>
                </a:ln>
                <a:solidFill>
                  <a:srgbClr val="575757"/>
                </a:solidFill>
                <a:effectLst/>
                <a:uLnTx/>
                <a:uFillTx/>
                <a:latin typeface="Calibri" panose="020F0502020204030204"/>
                <a:ea typeface="+mn-ea"/>
                <a:cs typeface="+mn-cs"/>
              </a:rPr>
              <a:t>Süt ve süt ürünleri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srgbClr val="575757"/>
                </a:solidFill>
                <a:effectLst/>
                <a:uLnTx/>
                <a:uFillTx/>
                <a:latin typeface="Calibri" panose="020F0502020204030204"/>
                <a:ea typeface="+mn-ea"/>
                <a:cs typeface="+mn-cs"/>
              </a:rPr>
              <a:t>Süt ve sütten üretilen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srgbClr val="575757"/>
                </a:solidFill>
                <a:effectLst/>
                <a:uLnTx/>
                <a:uFillTx/>
                <a:latin typeface="Calibri" panose="020F0502020204030204"/>
                <a:ea typeface="+mn-ea"/>
                <a:cs typeface="+mn-cs"/>
              </a:rPr>
              <a:t>peynir, yoğurt, tereyağı,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srgbClr val="575757"/>
                </a:solidFill>
                <a:effectLst/>
                <a:uLnTx/>
                <a:uFillTx/>
                <a:latin typeface="Calibri" panose="020F0502020204030204"/>
                <a:ea typeface="+mn-ea"/>
                <a:cs typeface="+mn-cs"/>
              </a:rPr>
              <a:t>dondurma vb..</a:t>
            </a:r>
            <a:endParaRPr kumimoji="0" lang="tr-TR" sz="1600" b="0" i="0" u="none" strike="noStrike" kern="1200" cap="none" spc="0" normalizeH="0" baseline="0" noProof="0" dirty="0">
              <a:ln>
                <a:noFill/>
              </a:ln>
              <a:solidFill>
                <a:srgbClr val="575757"/>
              </a:solidFill>
              <a:effectLst/>
              <a:uLnTx/>
              <a:uFillTx/>
              <a:latin typeface="Calibri" panose="020F0502020204030204"/>
              <a:ea typeface="+mn-ea"/>
              <a:cs typeface="+mn-cs"/>
            </a:endParaRPr>
          </a:p>
        </p:txBody>
      </p:sp>
      <p:sp>
        <p:nvSpPr>
          <p:cNvPr id="56" name="Freeform 5">
            <a:extLst>
              <a:ext uri="{FF2B5EF4-FFF2-40B4-BE49-F238E27FC236}">
                <a16:creationId xmlns:a16="http://schemas.microsoft.com/office/drawing/2014/main" id="{C8C598C8-2C62-704E-860F-370A91180D52}"/>
              </a:ext>
            </a:extLst>
          </p:cNvPr>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3328748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250"/>
                                        <p:tgtEl>
                                          <p:spTgt spid="28"/>
                                        </p:tgtEl>
                                      </p:cBhvr>
                                    </p:animEffect>
                                  </p:childTnLst>
                                </p:cTn>
                              </p:par>
                              <p:par>
                                <p:cTn id="8" presetID="10" presetClass="entr" presetSubtype="0" fill="hold" nodeType="withEffect">
                                  <p:stCondLst>
                                    <p:cond delay="0"/>
                                  </p:stCondLst>
                                  <p:childTnLst>
                                    <p:set>
                                      <p:cBhvr>
                                        <p:cTn id="9" dur="1" fill="hold">
                                          <p:stCondLst>
                                            <p:cond delay="0"/>
                                          </p:stCondLst>
                                        </p:cTn>
                                        <p:tgtEl>
                                          <p:spTgt spid="80"/>
                                        </p:tgtEl>
                                        <p:attrNameLst>
                                          <p:attrName>style.visibility</p:attrName>
                                        </p:attrNameLst>
                                      </p:cBhvr>
                                      <p:to>
                                        <p:strVal val="visible"/>
                                      </p:to>
                                    </p:set>
                                    <p:animEffect transition="in" filter="fade">
                                      <p:cBhvr>
                                        <p:cTn id="10" dur="250"/>
                                        <p:tgtEl>
                                          <p:spTgt spid="80"/>
                                        </p:tgtEl>
                                      </p:cBhvr>
                                    </p:animEffect>
                                  </p:childTnLst>
                                </p:cTn>
                              </p:par>
                            </p:childTnLst>
                          </p:cTn>
                        </p:par>
                        <p:par>
                          <p:cTn id="11" fill="hold">
                            <p:stCondLst>
                              <p:cond delay="250"/>
                            </p:stCondLst>
                            <p:childTnLst>
                              <p:par>
                                <p:cTn id="12" presetID="22" presetClass="entr" presetSubtype="4" fill="hold" grpId="0" nodeType="after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wipe(down)">
                                      <p:cBhvr>
                                        <p:cTn id="14" dur="250"/>
                                        <p:tgtEl>
                                          <p:spTgt spid="43"/>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50"/>
                                        </p:tgtEl>
                                        <p:attrNameLst>
                                          <p:attrName>style.visibility</p:attrName>
                                        </p:attrNameLst>
                                      </p:cBhvr>
                                      <p:to>
                                        <p:strVal val="visible"/>
                                      </p:to>
                                    </p:set>
                                    <p:anim calcmode="lin" valueType="num">
                                      <p:cBhvr>
                                        <p:cTn id="18" dur="100" fill="hold"/>
                                        <p:tgtEl>
                                          <p:spTgt spid="50"/>
                                        </p:tgtEl>
                                        <p:attrNameLst>
                                          <p:attrName>ppt_w</p:attrName>
                                        </p:attrNameLst>
                                      </p:cBhvr>
                                      <p:tavLst>
                                        <p:tav tm="0">
                                          <p:val>
                                            <p:fltVal val="0"/>
                                          </p:val>
                                        </p:tav>
                                        <p:tav tm="100000">
                                          <p:val>
                                            <p:strVal val="#ppt_w"/>
                                          </p:val>
                                        </p:tav>
                                      </p:tavLst>
                                    </p:anim>
                                    <p:anim calcmode="lin" valueType="num">
                                      <p:cBhvr>
                                        <p:cTn id="19" dur="100" fill="hold"/>
                                        <p:tgtEl>
                                          <p:spTgt spid="50"/>
                                        </p:tgtEl>
                                        <p:attrNameLst>
                                          <p:attrName>ppt_h</p:attrName>
                                        </p:attrNameLst>
                                      </p:cBhvr>
                                      <p:tavLst>
                                        <p:tav tm="0">
                                          <p:val>
                                            <p:fltVal val="0"/>
                                          </p:val>
                                        </p:tav>
                                        <p:tav tm="100000">
                                          <p:val>
                                            <p:strVal val="#ppt_h"/>
                                          </p:val>
                                        </p:tav>
                                      </p:tavLst>
                                    </p:anim>
                                    <p:animEffect transition="in" filter="fade">
                                      <p:cBhvr>
                                        <p:cTn id="20" dur="100"/>
                                        <p:tgtEl>
                                          <p:spTgt spid="50"/>
                                        </p:tgtEl>
                                      </p:cBhvr>
                                    </p:animEffect>
                                  </p:childTnLst>
                                </p:cTn>
                              </p:par>
                              <p:par>
                                <p:cTn id="21" presetID="53" presetClass="entr" presetSubtype="16" fill="hold" nodeType="withEffect">
                                  <p:stCondLst>
                                    <p:cond delay="0"/>
                                  </p:stCondLst>
                                  <p:childTnLst>
                                    <p:set>
                                      <p:cBhvr>
                                        <p:cTn id="22" dur="1" fill="hold">
                                          <p:stCondLst>
                                            <p:cond delay="0"/>
                                          </p:stCondLst>
                                        </p:cTn>
                                        <p:tgtEl>
                                          <p:spTgt spid="44"/>
                                        </p:tgtEl>
                                        <p:attrNameLst>
                                          <p:attrName>style.visibility</p:attrName>
                                        </p:attrNameLst>
                                      </p:cBhvr>
                                      <p:to>
                                        <p:strVal val="visible"/>
                                      </p:to>
                                    </p:set>
                                    <p:anim calcmode="lin" valueType="num">
                                      <p:cBhvr>
                                        <p:cTn id="23" dur="100" fill="hold"/>
                                        <p:tgtEl>
                                          <p:spTgt spid="44"/>
                                        </p:tgtEl>
                                        <p:attrNameLst>
                                          <p:attrName>ppt_w</p:attrName>
                                        </p:attrNameLst>
                                      </p:cBhvr>
                                      <p:tavLst>
                                        <p:tav tm="0">
                                          <p:val>
                                            <p:fltVal val="0"/>
                                          </p:val>
                                        </p:tav>
                                        <p:tav tm="100000">
                                          <p:val>
                                            <p:strVal val="#ppt_w"/>
                                          </p:val>
                                        </p:tav>
                                      </p:tavLst>
                                    </p:anim>
                                    <p:anim calcmode="lin" valueType="num">
                                      <p:cBhvr>
                                        <p:cTn id="24" dur="100" fill="hold"/>
                                        <p:tgtEl>
                                          <p:spTgt spid="44"/>
                                        </p:tgtEl>
                                        <p:attrNameLst>
                                          <p:attrName>ppt_h</p:attrName>
                                        </p:attrNameLst>
                                      </p:cBhvr>
                                      <p:tavLst>
                                        <p:tav tm="0">
                                          <p:val>
                                            <p:fltVal val="0"/>
                                          </p:val>
                                        </p:tav>
                                        <p:tav tm="100000">
                                          <p:val>
                                            <p:strVal val="#ppt_h"/>
                                          </p:val>
                                        </p:tav>
                                      </p:tavLst>
                                    </p:anim>
                                    <p:animEffect transition="in" filter="fade">
                                      <p:cBhvr>
                                        <p:cTn id="25" dur="100"/>
                                        <p:tgtEl>
                                          <p:spTgt spid="44"/>
                                        </p:tgtEl>
                                      </p:cBhvr>
                                    </p:animEffect>
                                  </p:childTnLst>
                                </p:cTn>
                              </p:par>
                            </p:childTnLst>
                          </p:cTn>
                        </p:par>
                        <p:par>
                          <p:cTn id="26" fill="hold">
                            <p:stCondLst>
                              <p:cond delay="600"/>
                            </p:stCondLst>
                            <p:childTnLst>
                              <p:par>
                                <p:cTn id="27" presetID="53" presetClass="entr" presetSubtype="16" fill="hold" nodeType="afterEffect">
                                  <p:stCondLst>
                                    <p:cond delay="0"/>
                                  </p:stCondLst>
                                  <p:childTnLst>
                                    <p:set>
                                      <p:cBhvr>
                                        <p:cTn id="28" dur="1" fill="hold">
                                          <p:stCondLst>
                                            <p:cond delay="0"/>
                                          </p:stCondLst>
                                        </p:cTn>
                                        <p:tgtEl>
                                          <p:spTgt spid="47"/>
                                        </p:tgtEl>
                                        <p:attrNameLst>
                                          <p:attrName>style.visibility</p:attrName>
                                        </p:attrNameLst>
                                      </p:cBhvr>
                                      <p:to>
                                        <p:strVal val="visible"/>
                                      </p:to>
                                    </p:set>
                                    <p:anim calcmode="lin" valueType="num">
                                      <p:cBhvr>
                                        <p:cTn id="29" dur="100" fill="hold"/>
                                        <p:tgtEl>
                                          <p:spTgt spid="47"/>
                                        </p:tgtEl>
                                        <p:attrNameLst>
                                          <p:attrName>ppt_w</p:attrName>
                                        </p:attrNameLst>
                                      </p:cBhvr>
                                      <p:tavLst>
                                        <p:tav tm="0">
                                          <p:val>
                                            <p:fltVal val="0"/>
                                          </p:val>
                                        </p:tav>
                                        <p:tav tm="100000">
                                          <p:val>
                                            <p:strVal val="#ppt_w"/>
                                          </p:val>
                                        </p:tav>
                                      </p:tavLst>
                                    </p:anim>
                                    <p:anim calcmode="lin" valueType="num">
                                      <p:cBhvr>
                                        <p:cTn id="30" dur="100" fill="hold"/>
                                        <p:tgtEl>
                                          <p:spTgt spid="47"/>
                                        </p:tgtEl>
                                        <p:attrNameLst>
                                          <p:attrName>ppt_h</p:attrName>
                                        </p:attrNameLst>
                                      </p:cBhvr>
                                      <p:tavLst>
                                        <p:tav tm="0">
                                          <p:val>
                                            <p:fltVal val="0"/>
                                          </p:val>
                                        </p:tav>
                                        <p:tav tm="100000">
                                          <p:val>
                                            <p:strVal val="#ppt_h"/>
                                          </p:val>
                                        </p:tav>
                                      </p:tavLst>
                                    </p:anim>
                                    <p:animEffect transition="in" filter="fade">
                                      <p:cBhvr>
                                        <p:cTn id="31" dur="100"/>
                                        <p:tgtEl>
                                          <p:spTgt spid="47"/>
                                        </p:tgtEl>
                                      </p:cBhvr>
                                    </p:animEffect>
                                  </p:childTnLst>
                                </p:cTn>
                              </p:par>
                            </p:childTnLst>
                          </p:cTn>
                        </p:par>
                        <p:par>
                          <p:cTn id="32" fill="hold">
                            <p:stCondLst>
                              <p:cond delay="700"/>
                            </p:stCondLst>
                            <p:childTnLst>
                              <p:par>
                                <p:cTn id="33" presetID="53" presetClass="entr" presetSubtype="16" fill="hold" nodeType="afterEffect">
                                  <p:stCondLst>
                                    <p:cond delay="0"/>
                                  </p:stCondLst>
                                  <p:childTnLst>
                                    <p:set>
                                      <p:cBhvr>
                                        <p:cTn id="34" dur="1" fill="hold">
                                          <p:stCondLst>
                                            <p:cond delay="0"/>
                                          </p:stCondLst>
                                        </p:cTn>
                                        <p:tgtEl>
                                          <p:spTgt spid="53"/>
                                        </p:tgtEl>
                                        <p:attrNameLst>
                                          <p:attrName>style.visibility</p:attrName>
                                        </p:attrNameLst>
                                      </p:cBhvr>
                                      <p:to>
                                        <p:strVal val="visible"/>
                                      </p:to>
                                    </p:set>
                                    <p:anim calcmode="lin" valueType="num">
                                      <p:cBhvr>
                                        <p:cTn id="35" dur="100" fill="hold"/>
                                        <p:tgtEl>
                                          <p:spTgt spid="53"/>
                                        </p:tgtEl>
                                        <p:attrNameLst>
                                          <p:attrName>ppt_w</p:attrName>
                                        </p:attrNameLst>
                                      </p:cBhvr>
                                      <p:tavLst>
                                        <p:tav tm="0">
                                          <p:val>
                                            <p:fltVal val="0"/>
                                          </p:val>
                                        </p:tav>
                                        <p:tav tm="100000">
                                          <p:val>
                                            <p:strVal val="#ppt_w"/>
                                          </p:val>
                                        </p:tav>
                                      </p:tavLst>
                                    </p:anim>
                                    <p:anim calcmode="lin" valueType="num">
                                      <p:cBhvr>
                                        <p:cTn id="36" dur="100" fill="hold"/>
                                        <p:tgtEl>
                                          <p:spTgt spid="53"/>
                                        </p:tgtEl>
                                        <p:attrNameLst>
                                          <p:attrName>ppt_h</p:attrName>
                                        </p:attrNameLst>
                                      </p:cBhvr>
                                      <p:tavLst>
                                        <p:tav tm="0">
                                          <p:val>
                                            <p:fltVal val="0"/>
                                          </p:val>
                                        </p:tav>
                                        <p:tav tm="100000">
                                          <p:val>
                                            <p:strVal val="#ppt_h"/>
                                          </p:val>
                                        </p:tav>
                                      </p:tavLst>
                                    </p:anim>
                                    <p:animEffect transition="in" filter="fade">
                                      <p:cBhvr>
                                        <p:cTn id="37" dur="100"/>
                                        <p:tgtEl>
                                          <p:spTgt spid="53"/>
                                        </p:tgtEl>
                                      </p:cBhvr>
                                    </p:animEffect>
                                  </p:childTnLst>
                                </p:cTn>
                              </p:par>
                            </p:childTnLst>
                          </p:cTn>
                        </p:par>
                        <p:par>
                          <p:cTn id="38" fill="hold">
                            <p:stCondLst>
                              <p:cond delay="800"/>
                            </p:stCondLst>
                            <p:childTnLst>
                              <p:par>
                                <p:cTn id="39" presetID="10" presetClass="entr" presetSubtype="0" fill="hold" nodeType="afterEffect">
                                  <p:stCondLst>
                                    <p:cond delay="0"/>
                                  </p:stCondLst>
                                  <p:childTnLst>
                                    <p:set>
                                      <p:cBhvr>
                                        <p:cTn id="40" dur="1" fill="hold">
                                          <p:stCondLst>
                                            <p:cond delay="0"/>
                                          </p:stCondLst>
                                        </p:cTn>
                                        <p:tgtEl>
                                          <p:spTgt spid="58"/>
                                        </p:tgtEl>
                                        <p:attrNameLst>
                                          <p:attrName>style.visibility</p:attrName>
                                        </p:attrNameLst>
                                      </p:cBhvr>
                                      <p:to>
                                        <p:strVal val="visible"/>
                                      </p:to>
                                    </p:set>
                                    <p:animEffect transition="in" filter="fade">
                                      <p:cBhvr>
                                        <p:cTn id="41" dur="100"/>
                                        <p:tgtEl>
                                          <p:spTgt spid="58"/>
                                        </p:tgtEl>
                                      </p:cBhvr>
                                    </p:animEffect>
                                  </p:childTnLst>
                                </p:cTn>
                              </p:par>
                            </p:childTnLst>
                          </p:cTn>
                        </p:par>
                        <p:par>
                          <p:cTn id="42" fill="hold">
                            <p:stCondLst>
                              <p:cond delay="900"/>
                            </p:stCondLst>
                            <p:childTnLst>
                              <p:par>
                                <p:cTn id="43" presetID="10" presetClass="entr" presetSubtype="0" fill="hold" nodeType="afterEffect">
                                  <p:stCondLst>
                                    <p:cond delay="0"/>
                                  </p:stCondLst>
                                  <p:childTnLst>
                                    <p:set>
                                      <p:cBhvr>
                                        <p:cTn id="44" dur="1" fill="hold">
                                          <p:stCondLst>
                                            <p:cond delay="0"/>
                                          </p:stCondLst>
                                        </p:cTn>
                                        <p:tgtEl>
                                          <p:spTgt spid="62"/>
                                        </p:tgtEl>
                                        <p:attrNameLst>
                                          <p:attrName>style.visibility</p:attrName>
                                        </p:attrNameLst>
                                      </p:cBhvr>
                                      <p:to>
                                        <p:strVal val="visible"/>
                                      </p:to>
                                    </p:set>
                                    <p:animEffect transition="in" filter="fade">
                                      <p:cBhvr>
                                        <p:cTn id="45" dur="100"/>
                                        <p:tgtEl>
                                          <p:spTgt spid="62"/>
                                        </p:tgtEl>
                                      </p:cBhvr>
                                    </p:animEffect>
                                  </p:childTnLst>
                                </p:cTn>
                              </p:par>
                            </p:childTnLst>
                          </p:cTn>
                        </p:par>
                        <p:par>
                          <p:cTn id="46" fill="hold">
                            <p:stCondLst>
                              <p:cond delay="1000"/>
                            </p:stCondLst>
                            <p:childTnLst>
                              <p:par>
                                <p:cTn id="47" presetID="10" presetClass="entr" presetSubtype="0" fill="hold" nodeType="afterEffect">
                                  <p:stCondLst>
                                    <p:cond delay="0"/>
                                  </p:stCondLst>
                                  <p:childTnLst>
                                    <p:set>
                                      <p:cBhvr>
                                        <p:cTn id="48" dur="1" fill="hold">
                                          <p:stCondLst>
                                            <p:cond delay="0"/>
                                          </p:stCondLst>
                                        </p:cTn>
                                        <p:tgtEl>
                                          <p:spTgt spid="66"/>
                                        </p:tgtEl>
                                        <p:attrNameLst>
                                          <p:attrName>style.visibility</p:attrName>
                                        </p:attrNameLst>
                                      </p:cBhvr>
                                      <p:to>
                                        <p:strVal val="visible"/>
                                      </p:to>
                                    </p:set>
                                    <p:animEffect transition="in" filter="fade">
                                      <p:cBhvr>
                                        <p:cTn id="49" dur="100"/>
                                        <p:tgtEl>
                                          <p:spTgt spid="66"/>
                                        </p:tgtEl>
                                      </p:cBhvr>
                                    </p:animEffect>
                                  </p:childTnLst>
                                </p:cTn>
                              </p:par>
                            </p:childTnLst>
                          </p:cTn>
                        </p:par>
                        <p:par>
                          <p:cTn id="50" fill="hold">
                            <p:stCondLst>
                              <p:cond delay="1100"/>
                            </p:stCondLst>
                            <p:childTnLst>
                              <p:par>
                                <p:cTn id="51" presetID="10" presetClass="entr" presetSubtype="0" fill="hold" nodeType="afterEffect">
                                  <p:stCondLst>
                                    <p:cond delay="0"/>
                                  </p:stCondLst>
                                  <p:childTnLst>
                                    <p:set>
                                      <p:cBhvr>
                                        <p:cTn id="52" dur="1" fill="hold">
                                          <p:stCondLst>
                                            <p:cond delay="0"/>
                                          </p:stCondLst>
                                        </p:cTn>
                                        <p:tgtEl>
                                          <p:spTgt spid="72"/>
                                        </p:tgtEl>
                                        <p:attrNameLst>
                                          <p:attrName>style.visibility</p:attrName>
                                        </p:attrNameLst>
                                      </p:cBhvr>
                                      <p:to>
                                        <p:strVal val="visible"/>
                                      </p:to>
                                    </p:set>
                                    <p:animEffect transition="in" filter="fade">
                                      <p:cBhvr>
                                        <p:cTn id="53" dur="100"/>
                                        <p:tgtEl>
                                          <p:spTgt spid="72"/>
                                        </p:tgtEl>
                                      </p:cBhvr>
                                    </p:animEffect>
                                  </p:childTnLst>
                                </p:cTn>
                              </p:par>
                            </p:childTnLst>
                          </p:cTn>
                        </p:par>
                        <p:par>
                          <p:cTn id="54" fill="hold">
                            <p:stCondLst>
                              <p:cond delay="1200"/>
                            </p:stCondLst>
                            <p:childTnLst>
                              <p:par>
                                <p:cTn id="55" presetID="10" presetClass="entr" presetSubtype="0" fill="hold" grpId="0" nodeType="afterEffect">
                                  <p:stCondLst>
                                    <p:cond delay="0"/>
                                  </p:stCondLst>
                                  <p:childTnLst>
                                    <p:set>
                                      <p:cBhvr>
                                        <p:cTn id="56" dur="1" fill="hold">
                                          <p:stCondLst>
                                            <p:cond delay="0"/>
                                          </p:stCondLst>
                                        </p:cTn>
                                        <p:tgtEl>
                                          <p:spTgt spid="2"/>
                                        </p:tgtEl>
                                        <p:attrNameLst>
                                          <p:attrName>style.visibility</p:attrName>
                                        </p:attrNameLst>
                                      </p:cBhvr>
                                      <p:to>
                                        <p:strVal val="visible"/>
                                      </p:to>
                                    </p:set>
                                    <p:animEffect transition="in" filter="fade">
                                      <p:cBhvr>
                                        <p:cTn id="57" dur="250"/>
                                        <p:tgtEl>
                                          <p:spTgt spid="2"/>
                                        </p:tgtEl>
                                      </p:cBhvr>
                                    </p:animEffect>
                                  </p:childTnLst>
                                </p:cTn>
                              </p:par>
                            </p:childTnLst>
                          </p:cTn>
                        </p:par>
                        <p:par>
                          <p:cTn id="58" fill="hold">
                            <p:stCondLst>
                              <p:cond delay="1450"/>
                            </p:stCondLst>
                            <p:childTnLst>
                              <p:par>
                                <p:cTn id="59" presetID="10" presetClass="entr" presetSubtype="0" fill="hold" grpId="0" nodeType="afterEffect">
                                  <p:stCondLst>
                                    <p:cond delay="0"/>
                                  </p:stCondLst>
                                  <p:childTnLst>
                                    <p:set>
                                      <p:cBhvr>
                                        <p:cTn id="60" dur="1" fill="hold">
                                          <p:stCondLst>
                                            <p:cond delay="0"/>
                                          </p:stCondLst>
                                        </p:cTn>
                                        <p:tgtEl>
                                          <p:spTgt spid="86"/>
                                        </p:tgtEl>
                                        <p:attrNameLst>
                                          <p:attrName>style.visibility</p:attrName>
                                        </p:attrNameLst>
                                      </p:cBhvr>
                                      <p:to>
                                        <p:strVal val="visible"/>
                                      </p:to>
                                    </p:set>
                                    <p:animEffect transition="in" filter="fade">
                                      <p:cBhvr>
                                        <p:cTn id="61" dur="250"/>
                                        <p:tgtEl>
                                          <p:spTgt spid="86"/>
                                        </p:tgtEl>
                                      </p:cBhvr>
                                    </p:animEffect>
                                  </p:childTnLst>
                                </p:cTn>
                              </p:par>
                            </p:childTnLst>
                          </p:cTn>
                        </p:par>
                        <p:par>
                          <p:cTn id="62" fill="hold">
                            <p:stCondLst>
                              <p:cond delay="1700"/>
                            </p:stCondLst>
                            <p:childTnLst>
                              <p:par>
                                <p:cTn id="63" presetID="10" presetClass="entr" presetSubtype="0" fill="hold" grpId="0" nodeType="afterEffect">
                                  <p:stCondLst>
                                    <p:cond delay="0"/>
                                  </p:stCondLst>
                                  <p:childTnLst>
                                    <p:set>
                                      <p:cBhvr>
                                        <p:cTn id="64" dur="1" fill="hold">
                                          <p:stCondLst>
                                            <p:cond delay="0"/>
                                          </p:stCondLst>
                                        </p:cTn>
                                        <p:tgtEl>
                                          <p:spTgt spid="87"/>
                                        </p:tgtEl>
                                        <p:attrNameLst>
                                          <p:attrName>style.visibility</p:attrName>
                                        </p:attrNameLst>
                                      </p:cBhvr>
                                      <p:to>
                                        <p:strVal val="visible"/>
                                      </p:to>
                                    </p:set>
                                    <p:animEffect transition="in" filter="fade">
                                      <p:cBhvr>
                                        <p:cTn id="65" dur="250"/>
                                        <p:tgtEl>
                                          <p:spTgt spid="87"/>
                                        </p:tgtEl>
                                      </p:cBhvr>
                                    </p:animEffect>
                                  </p:childTnLst>
                                </p:cTn>
                              </p:par>
                            </p:childTnLst>
                          </p:cTn>
                        </p:par>
                        <p:par>
                          <p:cTn id="66" fill="hold">
                            <p:stCondLst>
                              <p:cond delay="1950"/>
                            </p:stCondLst>
                            <p:childTnLst>
                              <p:par>
                                <p:cTn id="67" presetID="10" presetClass="entr" presetSubtype="0" fill="hold" grpId="0" nodeType="afterEffect">
                                  <p:stCondLst>
                                    <p:cond delay="0"/>
                                  </p:stCondLst>
                                  <p:childTnLst>
                                    <p:set>
                                      <p:cBhvr>
                                        <p:cTn id="68" dur="1" fill="hold">
                                          <p:stCondLst>
                                            <p:cond delay="0"/>
                                          </p:stCondLst>
                                        </p:cTn>
                                        <p:tgtEl>
                                          <p:spTgt spid="85"/>
                                        </p:tgtEl>
                                        <p:attrNameLst>
                                          <p:attrName>style.visibility</p:attrName>
                                        </p:attrNameLst>
                                      </p:cBhvr>
                                      <p:to>
                                        <p:strVal val="visible"/>
                                      </p:to>
                                    </p:set>
                                    <p:animEffect transition="in" filter="fade">
                                      <p:cBhvr>
                                        <p:cTn id="69" dur="250"/>
                                        <p:tgtEl>
                                          <p:spTgt spid="85"/>
                                        </p:tgtEl>
                                      </p:cBhvr>
                                    </p:animEffect>
                                  </p:childTnLst>
                                </p:cTn>
                              </p:par>
                            </p:childTnLst>
                          </p:cTn>
                        </p:par>
                        <p:par>
                          <p:cTn id="70" fill="hold">
                            <p:stCondLst>
                              <p:cond delay="2200"/>
                            </p:stCondLst>
                            <p:childTnLst>
                              <p:par>
                                <p:cTn id="71" presetID="2" presetClass="entr" presetSubtype="8" fill="hold" grpId="0" nodeType="afterEffect">
                                  <p:stCondLst>
                                    <p:cond delay="0"/>
                                  </p:stCondLst>
                                  <p:childTnLst>
                                    <p:set>
                                      <p:cBhvr>
                                        <p:cTn id="72" dur="1" fill="hold">
                                          <p:stCondLst>
                                            <p:cond delay="0"/>
                                          </p:stCondLst>
                                        </p:cTn>
                                        <p:tgtEl>
                                          <p:spTgt spid="56"/>
                                        </p:tgtEl>
                                        <p:attrNameLst>
                                          <p:attrName>style.visibility</p:attrName>
                                        </p:attrNameLst>
                                      </p:cBhvr>
                                      <p:to>
                                        <p:strVal val="visible"/>
                                      </p:to>
                                    </p:set>
                                    <p:anim calcmode="lin" valueType="num">
                                      <p:cBhvr additive="base">
                                        <p:cTn id="73" dur="250" fill="hold"/>
                                        <p:tgtEl>
                                          <p:spTgt spid="56"/>
                                        </p:tgtEl>
                                        <p:attrNameLst>
                                          <p:attrName>ppt_x</p:attrName>
                                        </p:attrNameLst>
                                      </p:cBhvr>
                                      <p:tavLst>
                                        <p:tav tm="0">
                                          <p:val>
                                            <p:strVal val="0-#ppt_w/2"/>
                                          </p:val>
                                        </p:tav>
                                        <p:tav tm="100000">
                                          <p:val>
                                            <p:strVal val="#ppt_x"/>
                                          </p:val>
                                        </p:tav>
                                      </p:tavLst>
                                    </p:anim>
                                    <p:anim calcmode="lin" valueType="num">
                                      <p:cBhvr additive="base">
                                        <p:cTn id="74" dur="250" fill="hold"/>
                                        <p:tgtEl>
                                          <p:spTgt spid="5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43" grpId="0" animBg="1"/>
      <p:bldP spid="2" grpId="0"/>
      <p:bldP spid="85" grpId="0"/>
      <p:bldP spid="86" grpId="0"/>
      <p:bldP spid="87" grpId="0"/>
      <p:bldP spid="56" grpId="0" animBg="1"/>
    </p:bld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1698</TotalTime>
  <Words>2235</Words>
  <Application>Microsoft Office PowerPoint</Application>
  <PresentationFormat>Geniş ekran</PresentationFormat>
  <Paragraphs>373</Paragraphs>
  <Slides>39</Slides>
  <Notes>38</Notes>
  <HiddenSlides>0</HiddenSlides>
  <MMClips>0</MMClips>
  <ScaleCrop>false</ScaleCrop>
  <HeadingPairs>
    <vt:vector size="6" baseType="variant">
      <vt:variant>
        <vt:lpstr>Kullanılan Yazı Tipleri</vt:lpstr>
      </vt:variant>
      <vt:variant>
        <vt:i4>3</vt:i4>
      </vt:variant>
      <vt:variant>
        <vt:lpstr>Tema</vt:lpstr>
      </vt:variant>
      <vt:variant>
        <vt:i4>1</vt:i4>
      </vt:variant>
      <vt:variant>
        <vt:lpstr>Slayt Başlıkları</vt:lpstr>
      </vt:variant>
      <vt:variant>
        <vt:i4>39</vt:i4>
      </vt:variant>
    </vt:vector>
  </HeadingPairs>
  <TitlesOfParts>
    <vt:vector size="43" baseType="lpstr">
      <vt:lpstr>Arial</vt:lpstr>
      <vt:lpstr>Calibri</vt:lpstr>
      <vt:lpstr>Calibri Light</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Oğuzhan Kürşad Ağralı</dc:creator>
  <cp:lastModifiedBy>İclal Işık</cp:lastModifiedBy>
  <cp:revision>308</cp:revision>
  <dcterms:created xsi:type="dcterms:W3CDTF">2016-11-17T08:54:28Z</dcterms:created>
  <dcterms:modified xsi:type="dcterms:W3CDTF">2023-08-10T13:51:06Z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bjDocumentLabelXML">
    <vt:lpwstr>&lt;?xml version="1.0" encoding="us-ascii"?&gt;&lt;sisl xmlns:xsd="http://www.w3.org/2001/XMLSchema" xmlns:xsi="http://www.w3.org/2001/XMLSchema-instance" sislVersion="0" policy="06b88be1-581b-4ca2-b20f-13331b601e41" origin="userSelected" xmlns="http://www.boldonj</vt:lpwstr>
  </property>
  <property fmtid="{D5CDD505-2E9C-101B-9397-08002B2CF9AE}" pid="3" name="bjDocumentLabelXML-0">
    <vt:lpwstr>ames.com/2008/01/sie/internal/label"&gt;&lt;element uid="id_classification_unclassified" value="" /&gt;&lt;/sisl&gt;</vt:lpwstr>
  </property>
  <property fmtid="{D5CDD505-2E9C-101B-9397-08002B2CF9AE}" pid="4" name="bjLabelRefreshRequired">
    <vt:lpwstr>FileClassifier</vt:lpwstr>
  </property>
</Properties>
</file>