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57" r:id="rId3"/>
    <p:sldId id="259" r:id="rId4"/>
    <p:sldId id="260" r:id="rId5"/>
    <p:sldId id="262" r:id="rId6"/>
    <p:sldId id="263" r:id="rId7"/>
    <p:sldId id="297" r:id="rId8"/>
    <p:sldId id="264" r:id="rId9"/>
    <p:sldId id="265" r:id="rId10"/>
    <p:sldId id="266" r:id="rId11"/>
    <p:sldId id="267" r:id="rId12"/>
    <p:sldId id="268" r:id="rId13"/>
    <p:sldId id="269" r:id="rId14"/>
    <p:sldId id="296" r:id="rId15"/>
    <p:sldId id="270" r:id="rId16"/>
    <p:sldId id="271" r:id="rId17"/>
    <p:sldId id="272" r:id="rId18"/>
    <p:sldId id="298" r:id="rId19"/>
    <p:sldId id="299" r:id="rId20"/>
    <p:sldId id="300" r:id="rId21"/>
    <p:sldId id="301" r:id="rId22"/>
    <p:sldId id="302" r:id="rId23"/>
    <p:sldId id="277" r:id="rId24"/>
    <p:sldId id="278" r:id="rId25"/>
    <p:sldId id="279" r:id="rId26"/>
    <p:sldId id="280" r:id="rId27"/>
    <p:sldId id="281" r:id="rId28"/>
    <p:sldId id="282" r:id="rId29"/>
    <p:sldId id="284" r:id="rId30"/>
    <p:sldId id="287" r:id="rId31"/>
    <p:sldId id="289" r:id="rId32"/>
    <p:sldId id="290" r:id="rId33"/>
    <p:sldId id="291" r:id="rId34"/>
    <p:sldId id="292" r:id="rId35"/>
    <p:sldId id="303" r:id="rId36"/>
    <p:sldId id="295" r:id="rId37"/>
    <p:sldId id="293" r:id="rId3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Fatih Yardım" initials="FY" lastIdx="18" clrIdx="1">
    <p:extLst>
      <p:ext uri="{19B8F6BF-5375-455C-9EA6-DF929625EA0E}">
        <p15:presenceInfo xmlns:p15="http://schemas.microsoft.com/office/powerpoint/2012/main" userId="S-1-5-21-2388202239-3538787356-3256464325-6680" providerId="AD"/>
      </p:ext>
    </p:extLst>
  </p:cmAuthor>
  <p:cmAuthor id="3" name="Hakan Çetin" initials="HÇ" lastIdx="24"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29"/>
    <a:srgbClr val="DADADA"/>
    <a:srgbClr val="E61F4F"/>
    <a:srgbClr val="11A74F"/>
    <a:srgbClr val="231F20"/>
    <a:srgbClr val="B2B2B2"/>
    <a:srgbClr val="575757"/>
    <a:srgbClr val="936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1" autoAdjust="0"/>
    <p:restoredTop sz="79157" autoAdjust="0"/>
  </p:normalViewPr>
  <p:slideViewPr>
    <p:cSldViewPr snapToGrid="0">
      <p:cViewPr varScale="1">
        <p:scale>
          <a:sx n="52" d="100"/>
          <a:sy n="52" d="100"/>
        </p:scale>
        <p:origin x="11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10.08.2023</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10.08.2023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Dumansız Bir Hayat,</a:t>
            </a:r>
            <a:r>
              <a:rPr lang="tr-TR" sz="1200" b="0" i="0" u="none" strike="noStrike" kern="1200" baseline="0" dirty="0">
                <a:solidFill>
                  <a:schemeClr val="tx1"/>
                </a:solidFill>
                <a:latin typeface="+mn-lt"/>
                <a:ea typeface="+mn-ea"/>
                <a:cs typeface="+mn-cs"/>
              </a:rPr>
              <a:t> Yeşilay Bilim Kurulu, 2016, İstanbul, Yeşilay TBM Alan Kitaplığı Dizisi No: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425054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288889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197949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93932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Yeşilay tarafından hazırlanan Tütün Endüstrisi Kamu Spotu öğrencilere izletilir.</a:t>
            </a:r>
            <a:endParaRPr lang="en-US"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375293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915299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576332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209952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Eğitimciye Not: Öğrencilere ekrana yansıtılan soru yöneltilir ve etrafında gördükleri sigara içenlerin sigara içenlerin sigarayı içmenin keyifli yanları ile ilgili söyledikleri,</a:t>
            </a:r>
            <a:r>
              <a:rPr lang="tr-TR" baseline="0" dirty="0"/>
              <a:t> öğrencilerin duydukları</a:t>
            </a:r>
            <a:r>
              <a:rPr lang="tr-TR" dirty="0"/>
              <a:t> cevapları alınır. Cevaplar</a:t>
            </a:r>
            <a:r>
              <a:rPr lang="tr-TR" baseline="0" dirty="0"/>
              <a:t> gerekirse tahtaya yazılabilir. Öğrencilerin cevapları alınırken herhangi bir yorumda bulunulmaz. Cevaplar geldikten sonra bir sonraki slayt açılarak onların söylediklerinden olmayan varsa onlar yazılır. Tüm yanıtlarla ilgili tek tek geribildirim verilir, düşüncenin çıkış noktası açıklanır ve doğrusu anlatılır.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784801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Ekrana önce yalnızca başlık yansıtılır.</a:t>
            </a:r>
            <a:r>
              <a:rPr lang="tr-TR" baseline="0" dirty="0"/>
              <a:t> Öğrencilere sigaranın iyi olduğu düşünülen yanları sorulur. Öğrencilerin cevapları alınır. </a:t>
            </a:r>
            <a:r>
              <a:rPr lang="tr-TR" dirty="0"/>
              <a:t>Cevaplar</a:t>
            </a:r>
            <a:r>
              <a:rPr lang="tr-TR" baseline="0" dirty="0"/>
              <a:t> gerekirse tahtaya yazılabilir. Öğrencilerin cevapları alınırken herhangi bir yorumda bulunulmaz. Cevaplar geldikten sonra </a:t>
            </a:r>
            <a:r>
              <a:rPr lang="tr-TR" baseline="0" dirty="0" err="1"/>
              <a:t>slaytın</a:t>
            </a:r>
            <a:r>
              <a:rPr lang="tr-TR" baseline="0" dirty="0"/>
              <a:t> devamı açılarak onların söylediklerinden olmayan varsa onlar yazılır. Tüm yanıtlarla ilgili tek tek geribildirim verilir, düşüncenin çıkış noktası açıklanır ve doğrusu anlatılır.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47596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73540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416504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Eğitimciye Not: Öğrencilere ekrana yansıtılan soru yöneltilir ve etrafında gördükleri sigara içen insanların yaşadığı olumsuzluklardan bahsetmeleri istenir.</a:t>
            </a:r>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3403317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339742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611554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650153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59762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487368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372802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631332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246074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217919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789716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2674227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12904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1288242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1342795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Dumansız Bir Hayat,</a:t>
            </a:r>
            <a:r>
              <a:rPr lang="tr-TR" sz="1200" b="0" i="0" u="none" strike="noStrike" kern="1200" baseline="0">
                <a:solidFill>
                  <a:schemeClr val="tx1"/>
                </a:solidFill>
                <a:latin typeface="+mn-lt"/>
                <a:ea typeface="+mn-ea"/>
                <a:cs typeface="+mn-cs"/>
              </a:rPr>
              <a:t> Yeşilay Bilim Kurulu, 2016, İstanbul, Yeşilay TBM Alan Kitaplığı Dizisi No: 3.</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105676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89507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22704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3344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31086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87138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EĞİTMENE NOT:</a:t>
            </a:r>
            <a:r>
              <a:rPr lang="tr-TR" baseline="0" dirty="0"/>
              <a:t> </a:t>
            </a:r>
            <a:r>
              <a:rPr lang="tr-TR" dirty="0"/>
              <a:t>Ergenler</a:t>
            </a:r>
            <a:r>
              <a:rPr lang="tr-TR" baseline="0" dirty="0"/>
              <a:t>, bağımlılık yapıcı maddelerin sağlığa yaptığı uzun vadeli etkileri gerektiği kadar önemsemezler. Onlara dönük yapılan oturumlarda, saçların kokması, dişlerde sararma ve ciltte bozulmalar gibi fiziksel görünüşe etkiler daha fazla ön plana çıkarılmalıdır. Bu sayede ergenlerin görünüm kaygıları üzerinden bir engelleme sağlanmış olur.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53589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A32A891-3FB6-AF44-8500-80B16A6796DD}"/>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5AB14B81-7DB8-E342-945F-EEE497847265}"/>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EC0473E3-B56E-DF43-8CC2-42CBB2AB6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9B7605C6-9846-5844-BEC8-24A04EF9CA1B}"/>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B7DA2C6F-2D80-B849-BAAB-50F27D037BB2}"/>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0546778-6EA2-974E-8DE1-E741AAA286D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B8678413-8AE1-8446-BFA0-FA6513904F24}"/>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1FC94529-6DCC-8D4C-B3B0-5BA05CC45720}"/>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02BF2F4D-96B8-0441-9AC5-DF7DD23D5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DD400D7C-3AC1-1D4D-8F74-979A42AAE784}"/>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455963F8-3349-B344-9BF8-325B34903A19}"/>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10.08.2023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10.08.2023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10.08.2023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10.08.2023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9" name="Resim 18"/>
          <p:cNvPicPr>
            <a:picLocks noChangeAspect="1"/>
          </p:cNvPicPr>
          <p:nvPr/>
        </p:nvPicPr>
        <p:blipFill>
          <a:blip r:embed="rId4"/>
          <a:stretch>
            <a:fillRect/>
          </a:stretch>
        </p:blipFill>
        <p:spPr>
          <a:xfrm>
            <a:off x="11367914" y="1805662"/>
            <a:ext cx="843750" cy="1957500"/>
          </a:xfrm>
          <a:prstGeom prst="rect">
            <a:avLst/>
          </a:prstGeom>
        </p:spPr>
      </p:pic>
      <p:grpSp>
        <p:nvGrpSpPr>
          <p:cNvPr id="2" name="Grup 1"/>
          <p:cNvGrpSpPr/>
          <p:nvPr/>
        </p:nvGrpSpPr>
        <p:grpSpPr>
          <a:xfrm>
            <a:off x="7528401" y="1805662"/>
            <a:ext cx="3988656" cy="1742867"/>
            <a:chOff x="7528401" y="1805662"/>
            <a:chExt cx="3988656" cy="1742867"/>
          </a:xfrm>
        </p:grpSpPr>
        <p:sp>
          <p:nvSpPr>
            <p:cNvPr id="20" name="Metin kutusu 19"/>
            <p:cNvSpPr txBox="1"/>
            <p:nvPr/>
          </p:nvSpPr>
          <p:spPr>
            <a:xfrm>
              <a:off x="7528401" y="1805662"/>
              <a:ext cx="3839513" cy="1200329"/>
            </a:xfrm>
            <a:prstGeom prst="rect">
              <a:avLst/>
            </a:prstGeom>
            <a:noFill/>
          </p:spPr>
          <p:txBody>
            <a:bodyPr wrap="none" rtlCol="0">
              <a:spAutoFit/>
            </a:bodyPr>
            <a:lstStyle/>
            <a:p>
              <a:r>
                <a:rPr lang="tr-TR" sz="7200" b="1" dirty="0">
                  <a:solidFill>
                    <a:schemeClr val="bg1"/>
                  </a:solidFill>
                </a:rPr>
                <a:t>dumansız</a:t>
              </a:r>
            </a:p>
          </p:txBody>
        </p:sp>
        <p:sp>
          <p:nvSpPr>
            <p:cNvPr id="23" name="Metin kutusu 22"/>
            <p:cNvSpPr txBox="1"/>
            <p:nvPr/>
          </p:nvSpPr>
          <p:spPr>
            <a:xfrm>
              <a:off x="9095047" y="2717532"/>
              <a:ext cx="2422010"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a:t>
              </a:r>
              <a:endParaRPr lang="tr-TR" sz="4800" dirty="0">
                <a:solidFill>
                  <a:schemeClr val="bg1"/>
                </a:solidFill>
              </a:endParaRPr>
            </a:p>
          </p:txBody>
        </p:sp>
      </p:grpSp>
      <p:sp>
        <p:nvSpPr>
          <p:cNvPr id="24" name="Dikdörtgen 23"/>
          <p:cNvSpPr/>
          <p:nvPr/>
        </p:nvSpPr>
        <p:spPr>
          <a:xfrm>
            <a:off x="-10218"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0" y="5313943"/>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7" name="Resim 16">
            <a:extLst>
              <a:ext uri="{FF2B5EF4-FFF2-40B4-BE49-F238E27FC236}">
                <a16:creationId xmlns:a16="http://schemas.microsoft.com/office/drawing/2014/main" id="{C0C86DFC-5FE5-364C-86BE-9597B61EE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250" fill="hold"/>
                                        <p:tgtEl>
                                          <p:spTgt spid="30"/>
                                        </p:tgtEl>
                                        <p:attrNameLst>
                                          <p:attrName>ppt_x</p:attrName>
                                        </p:attrNameLst>
                                      </p:cBhvr>
                                      <p:tavLst>
                                        <p:tav tm="0">
                                          <p:val>
                                            <p:strVal val="1+#ppt_w/2"/>
                                          </p:val>
                                        </p:tav>
                                        <p:tav tm="100000">
                                          <p:val>
                                            <p:strVal val="#ppt_x"/>
                                          </p:val>
                                        </p:tav>
                                      </p:tavLst>
                                    </p:anim>
                                    <p:anim calcmode="lin" valueType="num">
                                      <p:cBhvr additive="base">
                                        <p:cTn id="26" dur="2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0-#ppt_w/2"/>
                                          </p:val>
                                        </p:tav>
                                        <p:tav tm="100000">
                                          <p:val>
                                            <p:strVal val="#ppt_x"/>
                                          </p:val>
                                        </p:tav>
                                      </p:tavLst>
                                    </p:anim>
                                    <p:anim calcmode="lin" valueType="num">
                                      <p:cBhvr additive="base">
                                        <p:cTn id="30" dur="2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9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59938" cy="1015663"/>
          </a:xfrm>
          <a:prstGeom prst="rect">
            <a:avLst/>
          </a:prstGeom>
          <a:noFill/>
        </p:spPr>
        <p:txBody>
          <a:bodyPr wrap="none" rtlCol="0">
            <a:spAutoFit/>
          </a:bodyPr>
          <a:lstStyle/>
          <a:p>
            <a:r>
              <a:rPr lang="tr-TR" sz="6000" b="1" dirty="0"/>
              <a:t>Kısa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2155890" cy="369332"/>
            <a:chOff x="554927" y="1881525"/>
            <a:chExt cx="2155890" cy="369332"/>
          </a:xfrm>
        </p:grpSpPr>
        <p:sp>
          <p:nvSpPr>
            <p:cNvPr id="16" name="Metin kutusu 15"/>
            <p:cNvSpPr txBox="1"/>
            <p:nvPr/>
          </p:nvSpPr>
          <p:spPr>
            <a:xfrm>
              <a:off x="746177" y="1881525"/>
              <a:ext cx="1964640" cy="369332"/>
            </a:xfrm>
            <a:prstGeom prst="rect">
              <a:avLst/>
            </a:prstGeom>
            <a:noFill/>
          </p:spPr>
          <p:txBody>
            <a:bodyPr wrap="none" rtlCol="0">
              <a:spAutoFit/>
            </a:bodyPr>
            <a:lstStyle/>
            <a:p>
              <a:r>
                <a:rPr lang="tr-TR" dirty="0">
                  <a:solidFill>
                    <a:srgbClr val="575757"/>
                  </a:solidFill>
                </a:rPr>
                <a:t>Midenin bozulması</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Gözlerin sulan­ması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Baş dönmesi</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sp>
        <p:nvSpPr>
          <p:cNvPr id="22" name="Rectangle 13">
            <a:extLst>
              <a:ext uri="{FF2B5EF4-FFF2-40B4-BE49-F238E27FC236}">
                <a16:creationId xmlns:a16="http://schemas.microsoft.com/office/drawing/2014/main" id="{6D989CC6-D9EB-9347-BBE1-ABB190D5BA2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72D358B1-5B75-844F-8C62-D1268603202A}"/>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10</a:t>
            </a:fld>
            <a:endParaRPr lang="tr-TR" sz="2400" b="1" dirty="0">
              <a:solidFill>
                <a:srgbClr val="DADADA"/>
              </a:solidFill>
            </a:endParaRPr>
          </a:p>
        </p:txBody>
      </p:sp>
    </p:spTree>
    <p:extLst>
      <p:ext uri="{BB962C8B-B14F-4D97-AF65-F5344CB8AC3E}">
        <p14:creationId xmlns:p14="http://schemas.microsoft.com/office/powerpoint/2010/main" val="28124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4000" t="-7000" r="-7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t>Uzun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3689195" cy="369332"/>
            <a:chOff x="554927" y="1881525"/>
            <a:chExt cx="3689195" cy="369332"/>
          </a:xfrm>
        </p:grpSpPr>
        <p:sp>
          <p:nvSpPr>
            <p:cNvPr id="16" name="Metin kutusu 15"/>
            <p:cNvSpPr txBox="1"/>
            <p:nvPr/>
          </p:nvSpPr>
          <p:spPr>
            <a:xfrm>
              <a:off x="746177" y="1881525"/>
              <a:ext cx="3497945" cy="369332"/>
            </a:xfrm>
            <a:prstGeom prst="rect">
              <a:avLst/>
            </a:prstGeom>
            <a:noFill/>
          </p:spPr>
          <p:txBody>
            <a:bodyPr wrap="none" rtlCol="0">
              <a:spAutoFit/>
            </a:bodyPr>
            <a:lstStyle/>
            <a:p>
              <a:r>
                <a:rPr lang="tr-TR" dirty="0">
                  <a:solidFill>
                    <a:srgbClr val="575757"/>
                  </a:solidFill>
                </a:rPr>
                <a:t>Sık sık nefessiz kalmak ve öksürmek</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Dişlerde sarı ya da siyah lekelerin oluşması </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646331"/>
            <a:chOff x="554927" y="2970954"/>
            <a:chExt cx="6287250" cy="646331"/>
          </a:xfrm>
        </p:grpSpPr>
        <p:sp>
          <p:nvSpPr>
            <p:cNvPr id="6" name="Dikdörtgen 5"/>
            <p:cNvSpPr/>
            <p:nvPr/>
          </p:nvSpPr>
          <p:spPr>
            <a:xfrm>
              <a:off x="746177" y="2970954"/>
              <a:ext cx="6096000" cy="646331"/>
            </a:xfrm>
            <a:prstGeom prst="rect">
              <a:avLst/>
            </a:prstGeom>
          </p:spPr>
          <p:txBody>
            <a:bodyPr>
              <a:spAutoFit/>
            </a:bodyPr>
            <a:lstStyle/>
            <a:p>
              <a:r>
                <a:rPr lang="tr-TR" dirty="0">
                  <a:solidFill>
                    <a:srgbClr val="575757"/>
                  </a:solidFill>
                </a:rPr>
                <a:t>Daha kırışık ve kuru bir ciltle olduğundan</a:t>
              </a:r>
            </a:p>
            <a:p>
              <a:r>
                <a:rPr lang="tr-TR" dirty="0">
                  <a:solidFill>
                    <a:srgbClr val="575757"/>
                  </a:solidFill>
                </a:rPr>
                <a:t>yaşlı görünmek</a:t>
              </a:r>
              <a:endParaRPr lang="tr-TR" b="1" dirty="0">
                <a:solidFill>
                  <a:srgbClr val="575757"/>
                </a:solidFill>
              </a:endParaRP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sp>
        <p:nvSpPr>
          <p:cNvPr id="22" name="Rectangle 13">
            <a:extLst>
              <a:ext uri="{FF2B5EF4-FFF2-40B4-BE49-F238E27FC236}">
                <a16:creationId xmlns:a16="http://schemas.microsoft.com/office/drawing/2014/main" id="{2EB0BB7B-801D-FB4A-BDF9-148FA5D5223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E48177DD-BA47-BA42-816D-8DBDA4988D58}"/>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11</a:t>
            </a:fld>
            <a:endParaRPr lang="tr-TR" sz="2400" b="1" dirty="0">
              <a:solidFill>
                <a:srgbClr val="DADADA"/>
              </a:solidFill>
            </a:endParaRPr>
          </a:p>
        </p:txBody>
      </p:sp>
    </p:spTree>
    <p:extLst>
      <p:ext uri="{BB962C8B-B14F-4D97-AF65-F5344CB8AC3E}">
        <p14:creationId xmlns:p14="http://schemas.microsoft.com/office/powerpoint/2010/main" val="28915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9000" t="-7000" r="-5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t>Uzun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3765690" cy="369332"/>
            <a:chOff x="554927" y="1881525"/>
            <a:chExt cx="3765690" cy="369332"/>
          </a:xfrm>
        </p:grpSpPr>
        <p:sp>
          <p:nvSpPr>
            <p:cNvPr id="16" name="Metin kutusu 15"/>
            <p:cNvSpPr txBox="1"/>
            <p:nvPr/>
          </p:nvSpPr>
          <p:spPr>
            <a:xfrm>
              <a:off x="746177" y="1881525"/>
              <a:ext cx="3574440" cy="369332"/>
            </a:xfrm>
            <a:prstGeom prst="rect">
              <a:avLst/>
            </a:prstGeom>
            <a:noFill/>
          </p:spPr>
          <p:txBody>
            <a:bodyPr wrap="none" rtlCol="0">
              <a:spAutoFit/>
            </a:bodyPr>
            <a:lstStyle/>
            <a:p>
              <a:r>
                <a:rPr lang="tr-TR" dirty="0">
                  <a:solidFill>
                    <a:srgbClr val="575757"/>
                  </a:solidFill>
                </a:rPr>
                <a:t>Kadınlarda ve erkeklerde kısırlık riski</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Kemiklerde kırılma riskinin artması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Saçlarda kötü koku ve dökülme</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22" name="Grup 21"/>
          <p:cNvGrpSpPr/>
          <p:nvPr/>
        </p:nvGrpSpPr>
        <p:grpSpPr>
          <a:xfrm>
            <a:off x="554927" y="3474586"/>
            <a:ext cx="6287250" cy="369332"/>
            <a:chOff x="554927" y="2970954"/>
            <a:chExt cx="6287250" cy="369332"/>
          </a:xfrm>
        </p:grpSpPr>
        <p:sp>
          <p:nvSpPr>
            <p:cNvPr id="23" name="Dikdörtgen 22"/>
            <p:cNvSpPr/>
            <p:nvPr/>
          </p:nvSpPr>
          <p:spPr>
            <a:xfrm>
              <a:off x="746177" y="2970954"/>
              <a:ext cx="6096000" cy="369332"/>
            </a:xfrm>
            <a:prstGeom prst="rect">
              <a:avLst/>
            </a:prstGeom>
          </p:spPr>
          <p:txBody>
            <a:bodyPr>
              <a:spAutoFit/>
            </a:bodyPr>
            <a:lstStyle/>
            <a:p>
              <a:r>
                <a:rPr lang="tr-TR" dirty="0">
                  <a:solidFill>
                    <a:srgbClr val="575757"/>
                  </a:solidFill>
                </a:rPr>
                <a:t>Tırnaklarda sararma</a:t>
              </a:r>
            </a:p>
          </p:txBody>
        </p:sp>
        <p:pic>
          <p:nvPicPr>
            <p:cNvPr id="24" name="Resim 23"/>
            <p:cNvPicPr>
              <a:picLocks noChangeAspect="1"/>
            </p:cNvPicPr>
            <p:nvPr/>
          </p:nvPicPr>
          <p:blipFill>
            <a:blip r:embed="rId4"/>
            <a:stretch>
              <a:fillRect/>
            </a:stretch>
          </p:blipFill>
          <p:spPr>
            <a:xfrm>
              <a:off x="554927" y="3077510"/>
              <a:ext cx="191250" cy="180000"/>
            </a:xfrm>
            <a:prstGeom prst="rect">
              <a:avLst/>
            </a:prstGeom>
          </p:spPr>
        </p:pic>
      </p:grpSp>
      <p:sp>
        <p:nvSpPr>
          <p:cNvPr id="25" name="Rectangle 13">
            <a:extLst>
              <a:ext uri="{FF2B5EF4-FFF2-40B4-BE49-F238E27FC236}">
                <a16:creationId xmlns:a16="http://schemas.microsoft.com/office/drawing/2014/main" id="{2855B1CD-12F1-AB43-9EFA-8D88E72AC4A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D61BD92C-0C07-9047-B491-9794FC9AED06}"/>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12</a:t>
            </a:fld>
            <a:endParaRPr lang="tr-TR" sz="2400" b="1" dirty="0">
              <a:solidFill>
                <a:srgbClr val="DADADA"/>
              </a:solidFill>
            </a:endParaRPr>
          </a:p>
        </p:txBody>
      </p:sp>
    </p:spTree>
    <p:extLst>
      <p:ext uri="{BB962C8B-B14F-4D97-AF65-F5344CB8AC3E}">
        <p14:creationId xmlns:p14="http://schemas.microsoft.com/office/powerpoint/2010/main" val="26058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112" y="0"/>
            <a:ext cx="12212637" cy="6858000"/>
          </a:xfrm>
          <a:prstGeom prst="rect">
            <a:avLst/>
          </a:prstGeom>
          <a:blipFill dpi="0" rotWithShape="1">
            <a:blip r:embed="rId2"/>
            <a:srcRect/>
            <a:stretch>
              <a:fillRect l="-8000" t="-31000" r="-23000" b="-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4566443" cy="1015663"/>
          </a:xfrm>
          <a:prstGeom prst="rect">
            <a:avLst/>
          </a:prstGeom>
          <a:noFill/>
        </p:spPr>
        <p:txBody>
          <a:bodyPr wrap="none" rtlCol="0">
            <a:spAutoFit/>
          </a:bodyPr>
          <a:lstStyle/>
          <a:p>
            <a:r>
              <a:rPr lang="tr-TR" sz="6000" b="1" dirty="0">
                <a:solidFill>
                  <a:schemeClr val="bg1"/>
                </a:solidFill>
              </a:rPr>
              <a:t>Katliam gibi…</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723968" cy="1015663"/>
          </a:xfrm>
          <a:prstGeom prst="rect">
            <a:avLst/>
          </a:prstGeom>
          <a:noFill/>
        </p:spPr>
        <p:txBody>
          <a:bodyPr wrap="none" rtlCol="0">
            <a:spAutoFit/>
          </a:bodyPr>
          <a:lstStyle/>
          <a:p>
            <a:r>
              <a:rPr lang="tr-TR" sz="2000" dirty="0">
                <a:solidFill>
                  <a:schemeClr val="bg1"/>
                </a:solidFill>
              </a:rPr>
              <a:t>Sigaradan dünyada her yıl yaklaşık</a:t>
            </a:r>
          </a:p>
          <a:p>
            <a:r>
              <a:rPr lang="tr-TR" sz="2000" dirty="0">
                <a:solidFill>
                  <a:schemeClr val="bg1"/>
                </a:solidFill>
              </a:rPr>
              <a:t>8 milyon kişi ölüyor,</a:t>
            </a:r>
          </a:p>
          <a:p>
            <a:r>
              <a:rPr lang="tr-TR" sz="2000" dirty="0">
                <a:solidFill>
                  <a:schemeClr val="bg1"/>
                </a:solidFill>
              </a:rPr>
              <a:t>yani günde ortalama 22 bin kişi...</a:t>
            </a:r>
          </a:p>
        </p:txBody>
      </p:sp>
      <p:pic>
        <p:nvPicPr>
          <p:cNvPr id="17" name="Resim 16">
            <a:extLst>
              <a:ext uri="{FF2B5EF4-FFF2-40B4-BE49-F238E27FC236}">
                <a16:creationId xmlns:a16="http://schemas.microsoft.com/office/drawing/2014/main" id="{B4BDFDED-A648-9D4B-92E9-B589E6A3F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B1536CA7-8A86-0647-BCDB-04DEB749F3F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C2FB9EA2-44B1-6D4C-8F6C-1A777A83436E}"/>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96607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25</a:t>
                </a:r>
              </a:p>
            </p:txBody>
          </p:sp>
        </p:grpSp>
        <p:pic>
          <p:nvPicPr>
            <p:cNvPr id="123" name="Resim 122"/>
            <p:cNvPicPr>
              <a:picLocks noChangeAspect="1"/>
            </p:cNvPicPr>
            <p:nvPr/>
          </p:nvPicPr>
          <p:blipFill>
            <a:blip r:embed="rId5"/>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pic>
        <p:nvPicPr>
          <p:cNvPr id="2" name="Tütün Endüstrisi Kamu Spot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95257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2"/>
                </p:tgtEl>
              </p:cMediaNode>
            </p:video>
          </p:childTnLst>
        </p:cTn>
      </p:par>
    </p:tnLst>
    <p:bldLst>
      <p:bldP spid="13" grpId="0" animBg="1"/>
      <p:bldP spid="1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998633" cy="1015663"/>
          </a:xfrm>
          <a:prstGeom prst="rect">
            <a:avLst/>
          </a:prstGeom>
          <a:noFill/>
        </p:spPr>
        <p:txBody>
          <a:bodyPr wrap="square" rtlCol="0">
            <a:spAutoFit/>
          </a:bodyPr>
          <a:lstStyle/>
          <a:p>
            <a:r>
              <a:rPr lang="tr-TR" sz="6000" b="1" dirty="0"/>
              <a:t>Sigaranın tetiklediği hastalıklar</a:t>
            </a:r>
          </a:p>
        </p:txBody>
      </p:sp>
      <p:grpSp>
        <p:nvGrpSpPr>
          <p:cNvPr id="29" name="Grup 28"/>
          <p:cNvGrpSpPr/>
          <p:nvPr/>
        </p:nvGrpSpPr>
        <p:grpSpPr>
          <a:xfrm>
            <a:off x="554927" y="2568516"/>
            <a:ext cx="4617526" cy="707886"/>
            <a:chOff x="554927" y="1881525"/>
            <a:chExt cx="4617526" cy="707886"/>
          </a:xfrm>
        </p:grpSpPr>
        <p:sp>
          <p:nvSpPr>
            <p:cNvPr id="30" name="Metin kutusu 29"/>
            <p:cNvSpPr txBox="1"/>
            <p:nvPr/>
          </p:nvSpPr>
          <p:spPr>
            <a:xfrm>
              <a:off x="746177" y="1881525"/>
              <a:ext cx="4426276" cy="707886"/>
            </a:xfrm>
            <a:prstGeom prst="rect">
              <a:avLst/>
            </a:prstGeom>
            <a:noFill/>
          </p:spPr>
          <p:txBody>
            <a:bodyPr wrap="none" rtlCol="0">
              <a:spAutoFit/>
            </a:bodyPr>
            <a:lstStyle/>
            <a:p>
              <a:r>
                <a:rPr lang="tr-TR" sz="2000" dirty="0">
                  <a:solidFill>
                    <a:srgbClr val="575757"/>
                  </a:solidFill>
                </a:rPr>
                <a:t>Ciğerlerdeki ve kalpteki kan damarlarının</a:t>
              </a:r>
            </a:p>
            <a:p>
              <a:r>
                <a:rPr lang="tr-TR" sz="2000" dirty="0">
                  <a:solidFill>
                    <a:srgbClr val="575757"/>
                  </a:solidFill>
                </a:rPr>
                <a:t>daralması ve kalınlaşması</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386457"/>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Solunumla ilgili enfeksiyonlar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910386"/>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Kronik bronşit</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433682"/>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Zatürre</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7208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877407" cy="1015663"/>
          </a:xfrm>
          <a:prstGeom prst="rect">
            <a:avLst/>
          </a:prstGeom>
          <a:noFill/>
        </p:spPr>
        <p:txBody>
          <a:bodyPr wrap="square" rtlCol="0">
            <a:spAutoFit/>
          </a:bodyPr>
          <a:lstStyle/>
          <a:p>
            <a:r>
              <a:rPr lang="tr-TR" sz="6000" b="1" dirty="0"/>
              <a:t>Sigaranın tetiklediği hastalıklar</a:t>
            </a:r>
          </a:p>
        </p:txBody>
      </p:sp>
      <p:grpSp>
        <p:nvGrpSpPr>
          <p:cNvPr id="29" name="Grup 28"/>
          <p:cNvGrpSpPr/>
          <p:nvPr/>
        </p:nvGrpSpPr>
        <p:grpSpPr>
          <a:xfrm>
            <a:off x="554927" y="2532384"/>
            <a:ext cx="3883799" cy="400110"/>
            <a:chOff x="554927" y="1881525"/>
            <a:chExt cx="3883799" cy="400110"/>
          </a:xfrm>
        </p:grpSpPr>
        <p:sp>
          <p:nvSpPr>
            <p:cNvPr id="30" name="Metin kutusu 29"/>
            <p:cNvSpPr txBox="1"/>
            <p:nvPr/>
          </p:nvSpPr>
          <p:spPr>
            <a:xfrm>
              <a:off x="746177" y="1881525"/>
              <a:ext cx="3692549" cy="400110"/>
            </a:xfrm>
            <a:prstGeom prst="rect">
              <a:avLst/>
            </a:prstGeom>
            <a:noFill/>
          </p:spPr>
          <p:txBody>
            <a:bodyPr wrap="none" rtlCol="0">
              <a:spAutoFit/>
            </a:bodyPr>
            <a:lstStyle/>
            <a:p>
              <a:r>
                <a:rPr lang="tr-TR" sz="2000" dirty="0">
                  <a:solidFill>
                    <a:srgbClr val="575757"/>
                  </a:solidFill>
                </a:rPr>
                <a:t>Kalp krizi ve kalple ilgili hastalıklar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087244"/>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Damar hastalıkları</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613142"/>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Kronik baş ağrıları</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136438"/>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Mide ülseri</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4607611"/>
            <a:ext cx="6287250" cy="369332"/>
            <a:chOff x="554927" y="2970954"/>
            <a:chExt cx="6287250" cy="369332"/>
          </a:xfrm>
        </p:grpSpPr>
        <p:sp>
          <p:nvSpPr>
            <p:cNvPr id="41" name="Dikdörtgen 40"/>
            <p:cNvSpPr/>
            <p:nvPr/>
          </p:nvSpPr>
          <p:spPr>
            <a:xfrm>
              <a:off x="746177" y="2970954"/>
              <a:ext cx="6096000" cy="369332"/>
            </a:xfrm>
            <a:prstGeom prst="rect">
              <a:avLst/>
            </a:prstGeom>
          </p:spPr>
          <p:txBody>
            <a:bodyPr>
              <a:spAutoFit/>
            </a:bodyPr>
            <a:lstStyle/>
            <a:p>
              <a:r>
                <a:rPr lang="tr-TR" dirty="0">
                  <a:solidFill>
                    <a:srgbClr val="575757"/>
                  </a:solidFill>
                </a:rPr>
                <a:t>Astım</a:t>
              </a:r>
            </a:p>
          </p:txBody>
        </p:sp>
        <p:pic>
          <p:nvPicPr>
            <p:cNvPr id="42" name="Resim 41"/>
            <p:cNvPicPr>
              <a:picLocks noChangeAspect="1"/>
            </p:cNvPicPr>
            <p:nvPr/>
          </p:nvPicPr>
          <p:blipFill>
            <a:blip r:embed="rId3"/>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232568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72410" cy="1015663"/>
          </a:xfrm>
          <a:prstGeom prst="rect">
            <a:avLst/>
          </a:prstGeom>
          <a:noFill/>
        </p:spPr>
        <p:txBody>
          <a:bodyPr wrap="square" rtlCol="0">
            <a:spAutoFit/>
          </a:bodyPr>
          <a:lstStyle/>
          <a:p>
            <a:r>
              <a:rPr lang="tr-TR" sz="6000" b="1" dirty="0"/>
              <a:t>Sigaranın tetiklediği hastalıklar</a:t>
            </a:r>
          </a:p>
        </p:txBody>
      </p:sp>
      <p:grpSp>
        <p:nvGrpSpPr>
          <p:cNvPr id="29" name="Grup 28"/>
          <p:cNvGrpSpPr/>
          <p:nvPr/>
        </p:nvGrpSpPr>
        <p:grpSpPr>
          <a:xfrm>
            <a:off x="554927" y="2568516"/>
            <a:ext cx="3531139" cy="646331"/>
            <a:chOff x="554927" y="1881525"/>
            <a:chExt cx="3531139" cy="646331"/>
          </a:xfrm>
        </p:grpSpPr>
        <p:sp>
          <p:nvSpPr>
            <p:cNvPr id="30" name="Metin kutusu 29"/>
            <p:cNvSpPr txBox="1"/>
            <p:nvPr/>
          </p:nvSpPr>
          <p:spPr>
            <a:xfrm>
              <a:off x="746177" y="1881525"/>
              <a:ext cx="3339889" cy="646331"/>
            </a:xfrm>
            <a:prstGeom prst="rect">
              <a:avLst/>
            </a:prstGeom>
            <a:noFill/>
          </p:spPr>
          <p:txBody>
            <a:bodyPr wrap="none" rtlCol="0">
              <a:spAutoFit/>
            </a:bodyPr>
            <a:lstStyle/>
            <a:p>
              <a:r>
                <a:rPr lang="tr-TR" dirty="0">
                  <a:solidFill>
                    <a:srgbClr val="575757"/>
                  </a:solidFill>
                </a:rPr>
                <a:t>Akciğer, böbrek, pankreas, gırtlak,</a:t>
              </a:r>
            </a:p>
            <a:p>
              <a:r>
                <a:rPr lang="tr-TR" dirty="0">
                  <a:solidFill>
                    <a:srgbClr val="575757"/>
                  </a:solidFill>
                </a:rPr>
                <a:t>mesane, rahim ve mide kanseri</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386457"/>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Parmaklarda kangren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910386"/>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İktidarsızlık</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433682"/>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Felç</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52092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50" fill="hold"/>
                                        <p:tgtEl>
                                          <p:spTgt spid="8"/>
                                        </p:tgtEl>
                                        <p:attrNameLst>
                                          <p:attrName>ppt_x</p:attrName>
                                        </p:attrNameLst>
                                      </p:cBhvr>
                                      <p:tavLst>
                                        <p:tav tm="0">
                                          <p:val>
                                            <p:strVal val="1+#ppt_w/2"/>
                                          </p:val>
                                        </p:tav>
                                        <p:tav tm="100000">
                                          <p:val>
                                            <p:strVal val="#ppt_x"/>
                                          </p:val>
                                        </p:tav>
                                      </p:tavLst>
                                    </p:anim>
                                    <p:anim calcmode="lin" valueType="num">
                                      <p:cBhvr additive="base">
                                        <p:cTn id="25" dur="25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50"/>
                                        <p:tgtEl>
                                          <p:spTgt spid="29"/>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250"/>
                                        <p:tgtEl>
                                          <p:spTgt spid="3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50"/>
                                        <p:tgtEl>
                                          <p:spTgt spid="3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BA37C69A-F23F-A747-B6C1-BA392E939F2A}"/>
              </a:ext>
            </a:extLst>
          </p:cNvPr>
          <p:cNvSpPr txBox="1"/>
          <p:nvPr/>
        </p:nvSpPr>
        <p:spPr>
          <a:xfrm>
            <a:off x="356649" y="481179"/>
            <a:ext cx="10461771" cy="4708981"/>
          </a:xfrm>
          <a:prstGeom prst="rect">
            <a:avLst/>
          </a:prstGeom>
          <a:noFill/>
          <a:ln>
            <a:noFill/>
          </a:ln>
        </p:spPr>
        <p:txBody>
          <a:bodyPr wrap="square" rtlCol="0">
            <a:spAutoFit/>
          </a:bodyPr>
          <a:lstStyle/>
          <a:p>
            <a:r>
              <a:rPr lang="tr-TR" sz="6000" b="1" dirty="0">
                <a:solidFill>
                  <a:srgbClr val="231F20"/>
                </a:solidFill>
              </a:rPr>
              <a:t>Sigara içenleri düşündüğünüzde, sizce sigara içmenin iyi olduğu zannedilen ve </a:t>
            </a:r>
            <a:br>
              <a:rPr lang="tr-TR" sz="6000" b="1" dirty="0">
                <a:solidFill>
                  <a:srgbClr val="231F20"/>
                </a:solidFill>
              </a:rPr>
            </a:br>
            <a:r>
              <a:rPr lang="tr-TR" sz="6000" b="1" dirty="0">
                <a:solidFill>
                  <a:srgbClr val="231F20"/>
                </a:solidFill>
              </a:rPr>
              <a:t>iyi olmayan yanları neler olabilir? </a:t>
            </a:r>
          </a:p>
        </p:txBody>
      </p:sp>
      <p:sp>
        <p:nvSpPr>
          <p:cNvPr id="7" name="Freeform 5">
            <a:extLst>
              <a:ext uri="{FF2B5EF4-FFF2-40B4-BE49-F238E27FC236}">
                <a16:creationId xmlns:a16="http://schemas.microsoft.com/office/drawing/2014/main" id="{3C093F78-CC46-4D44-8936-AB6A89BCC388}"/>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621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0-#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388099"/>
            <a:ext cx="11031786" cy="830997"/>
          </a:xfrm>
          <a:prstGeom prst="rect">
            <a:avLst/>
          </a:prstGeom>
          <a:noFill/>
        </p:spPr>
        <p:txBody>
          <a:bodyPr wrap="square" rtlCol="0">
            <a:spAutoFit/>
          </a:bodyPr>
          <a:lstStyle/>
          <a:p>
            <a:r>
              <a:rPr lang="tr-TR" sz="4800" b="1" dirty="0"/>
              <a:t>Sigaranın iyi olduğu zannedilen yanları</a:t>
            </a:r>
          </a:p>
        </p:txBody>
      </p:sp>
      <p:sp>
        <p:nvSpPr>
          <p:cNvPr id="2" name="Metin kutusu 1"/>
          <p:cNvSpPr txBox="1"/>
          <p:nvPr/>
        </p:nvSpPr>
        <p:spPr>
          <a:xfrm>
            <a:off x="846110" y="1390558"/>
            <a:ext cx="5253859" cy="4315027"/>
          </a:xfrm>
          <a:prstGeom prst="rect">
            <a:avLst/>
          </a:prstGeom>
          <a:noFill/>
        </p:spPr>
        <p:txBody>
          <a:bodyPr wrap="square" rtlCol="0">
            <a:spAutoFit/>
          </a:bodyPr>
          <a:lstStyle/>
          <a:p>
            <a:pPr marL="285750" indent="-285750">
              <a:lnSpc>
                <a:spcPct val="200000"/>
              </a:lnSpc>
              <a:buFont typeface="Courier New" panose="02070309020205020404" pitchFamily="49" charset="0"/>
              <a:buChar char="o"/>
            </a:pPr>
            <a:r>
              <a:rPr lang="tr-TR" sz="2000" dirty="0"/>
              <a:t>Keyif veriyor. </a:t>
            </a:r>
          </a:p>
          <a:p>
            <a:pPr marL="285750" indent="-285750">
              <a:lnSpc>
                <a:spcPct val="200000"/>
              </a:lnSpc>
              <a:buFont typeface="Courier New" panose="02070309020205020404" pitchFamily="49" charset="0"/>
              <a:buChar char="o"/>
            </a:pPr>
            <a:r>
              <a:rPr lang="tr-TR" sz="2000" dirty="0"/>
              <a:t>El – dudak alışkanlığı </a:t>
            </a:r>
          </a:p>
          <a:p>
            <a:pPr marL="285750" indent="-285750">
              <a:lnSpc>
                <a:spcPct val="200000"/>
              </a:lnSpc>
              <a:buFont typeface="Courier New" panose="02070309020205020404" pitchFamily="49" charset="0"/>
              <a:buChar char="o"/>
            </a:pPr>
            <a:r>
              <a:rPr lang="tr-TR" sz="2000" dirty="0"/>
              <a:t>Kahve- çay ile güzel gidiyor. </a:t>
            </a:r>
          </a:p>
          <a:p>
            <a:pPr marL="285750" indent="-285750">
              <a:lnSpc>
                <a:spcPct val="200000"/>
              </a:lnSpc>
              <a:buFont typeface="Courier New" panose="02070309020205020404" pitchFamily="49" charset="0"/>
              <a:buChar char="o"/>
            </a:pPr>
            <a:r>
              <a:rPr lang="tr-TR" sz="2000" dirty="0"/>
              <a:t>Canım çekiyor. </a:t>
            </a:r>
          </a:p>
          <a:p>
            <a:pPr marL="285750" indent="-285750">
              <a:lnSpc>
                <a:spcPct val="200000"/>
              </a:lnSpc>
              <a:buFont typeface="Courier New" panose="02070309020205020404" pitchFamily="49" charset="0"/>
              <a:buChar char="o"/>
            </a:pPr>
            <a:r>
              <a:rPr lang="tr-TR" sz="2000" dirty="0"/>
              <a:t>İştahımı kapatıyor. </a:t>
            </a:r>
          </a:p>
          <a:p>
            <a:pPr marL="285750" indent="-285750">
              <a:lnSpc>
                <a:spcPct val="200000"/>
              </a:lnSpc>
              <a:buFont typeface="Courier New" panose="02070309020205020404" pitchFamily="49" charset="0"/>
              <a:buChar char="o"/>
            </a:pPr>
            <a:r>
              <a:rPr lang="tr-TR" sz="2000" dirty="0"/>
              <a:t>Havalı duruyor. </a:t>
            </a:r>
          </a:p>
          <a:p>
            <a:pPr marL="285750" indent="-285750">
              <a:lnSpc>
                <a:spcPct val="200000"/>
              </a:lnSpc>
              <a:buFont typeface="Courier New" panose="02070309020205020404" pitchFamily="49" charset="0"/>
              <a:buChar char="o"/>
            </a:pPr>
            <a:r>
              <a:rPr lang="tr-TR" sz="2000" dirty="0"/>
              <a:t>Konsantrasyonumu arttırıyor. </a:t>
            </a:r>
          </a:p>
        </p:txBody>
      </p:sp>
      <p:sp>
        <p:nvSpPr>
          <p:cNvPr id="9" name="Freeform 5">
            <a:extLst>
              <a:ext uri="{FF2B5EF4-FFF2-40B4-BE49-F238E27FC236}">
                <a16:creationId xmlns:a16="http://schemas.microsoft.com/office/drawing/2014/main" id="{DB948887-0DA3-6B46-9319-53254D3F3817}"/>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1115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0-#ppt_w/2"/>
                                          </p:val>
                                        </p:tav>
                                        <p:tav tm="100000">
                                          <p:val>
                                            <p:strVal val="#ppt_x"/>
                                          </p:val>
                                        </p:tav>
                                      </p:tavLst>
                                    </p:anim>
                                    <p:anim calcmode="lin" valueType="num">
                                      <p:cBhvr additive="base">
                                        <p:cTn id="17"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Resim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009" y="0"/>
            <a:ext cx="4424516" cy="6858000"/>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593309"/>
            <a:ext cx="3418115" cy="2862322"/>
          </a:xfrm>
          <a:prstGeom prst="rect">
            <a:avLst/>
          </a:prstGeom>
          <a:noFill/>
        </p:spPr>
        <p:txBody>
          <a:bodyPr wrap="none" rtlCol="0">
            <a:spAutoFit/>
          </a:bodyPr>
          <a:lstStyle/>
          <a:p>
            <a:r>
              <a:rPr lang="tr-TR" sz="2000" dirty="0"/>
              <a:t>Bağımlılık nedir? Sigara nedir? </a:t>
            </a:r>
          </a:p>
          <a:p>
            <a:r>
              <a:rPr lang="tr-TR" sz="2000" dirty="0"/>
              <a:t>Sigaranın etkileri</a:t>
            </a:r>
          </a:p>
          <a:p>
            <a:r>
              <a:rPr lang="tr-TR" sz="2000" dirty="0"/>
              <a:t>Sigaranın tetiklediği hastalıklar</a:t>
            </a:r>
          </a:p>
          <a:p>
            <a:r>
              <a:rPr lang="tr-TR" sz="2000" dirty="0"/>
              <a:t>Pasif içicilik</a:t>
            </a:r>
          </a:p>
          <a:p>
            <a:r>
              <a:rPr lang="tr-TR" sz="2000" dirty="0"/>
              <a:t>Elektronik sigara</a:t>
            </a:r>
          </a:p>
          <a:p>
            <a:r>
              <a:rPr lang="tr-TR" sz="2000" dirty="0"/>
              <a:t>Kaçak - sahte sigara ve zararları</a:t>
            </a:r>
          </a:p>
          <a:p>
            <a:r>
              <a:rPr lang="tr-TR" sz="2000" dirty="0"/>
              <a:t>Peki ya nargile?</a:t>
            </a:r>
          </a:p>
          <a:p>
            <a:r>
              <a:rPr lang="tr-TR" sz="2000" dirty="0"/>
              <a:t>Hayır diyebilmek</a:t>
            </a:r>
          </a:p>
          <a:p>
            <a:r>
              <a:rPr lang="tr-TR" sz="2000" dirty="0"/>
              <a:t>Sigarayı bıraktıktan sonra </a:t>
            </a:r>
          </a:p>
        </p:txBody>
      </p:sp>
      <p:grpSp>
        <p:nvGrpSpPr>
          <p:cNvPr id="99" name="Grup 98"/>
          <p:cNvGrpSpPr/>
          <p:nvPr/>
        </p:nvGrpSpPr>
        <p:grpSpPr>
          <a:xfrm>
            <a:off x="510103" y="1353176"/>
            <a:ext cx="203200" cy="3708000"/>
            <a:chOff x="439811" y="1353176"/>
            <a:chExt cx="203200" cy="3708000"/>
          </a:xfrm>
        </p:grpSpPr>
        <p:sp>
          <p:nvSpPr>
            <p:cNvPr id="2142" name="Line 116"/>
            <p:cNvSpPr>
              <a:spLocks noChangeShapeType="1"/>
            </p:cNvSpPr>
            <p:nvPr/>
          </p:nvSpPr>
          <p:spPr bwMode="auto">
            <a:xfrm>
              <a:off x="532765" y="1353176"/>
              <a:ext cx="0" cy="3708000"/>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439811"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439811"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439811"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439811"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439811"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439811"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439811"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439811"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439811"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5" name="Rectangle 13">
            <a:extLst>
              <a:ext uri="{FF2B5EF4-FFF2-40B4-BE49-F238E27FC236}">
                <a16:creationId xmlns:a16="http://schemas.microsoft.com/office/drawing/2014/main" id="{FFF341B9-E6A8-D640-B58E-3CD5790D16E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80358E38-D906-274A-9FDE-8F82E7B73CEC}"/>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42" presetClass="entr" presetSubtype="0" fill="hold" nodeType="after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anim calcmode="lin" valueType="num">
                                      <p:cBhvr>
                                        <p:cTn id="29" dur="500" fill="hold"/>
                                        <p:tgtEl>
                                          <p:spTgt spid="99"/>
                                        </p:tgtEl>
                                        <p:attrNameLst>
                                          <p:attrName>ppt_x</p:attrName>
                                        </p:attrNameLst>
                                      </p:cBhvr>
                                      <p:tavLst>
                                        <p:tav tm="0">
                                          <p:val>
                                            <p:strVal val="#ppt_x"/>
                                          </p:val>
                                        </p:tav>
                                        <p:tav tm="100000">
                                          <p:val>
                                            <p:strVal val="#ppt_x"/>
                                          </p:val>
                                        </p:tav>
                                      </p:tavLst>
                                    </p:anim>
                                    <p:anim calcmode="lin" valueType="num">
                                      <p:cBhvr>
                                        <p:cTn id="30" dur="500" fill="hold"/>
                                        <p:tgtEl>
                                          <p:spTgt spid="99"/>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ntr" presetSubtype="0" fill="hold"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2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084530" cy="830997"/>
          </a:xfrm>
          <a:prstGeom prst="rect">
            <a:avLst/>
          </a:prstGeom>
          <a:noFill/>
        </p:spPr>
        <p:txBody>
          <a:bodyPr wrap="square" rtlCol="0">
            <a:spAutoFit/>
          </a:bodyPr>
          <a:lstStyle/>
          <a:p>
            <a:r>
              <a:rPr lang="tr-TR" sz="4800" b="1" dirty="0"/>
              <a:t>Gerçekten o kadar iyi mi?</a:t>
            </a:r>
          </a:p>
        </p:txBody>
      </p:sp>
      <p:sp>
        <p:nvSpPr>
          <p:cNvPr id="2" name="Metin kutusu 1"/>
          <p:cNvSpPr txBox="1"/>
          <p:nvPr/>
        </p:nvSpPr>
        <p:spPr>
          <a:xfrm>
            <a:off x="526686" y="1331704"/>
            <a:ext cx="7555230" cy="4526175"/>
          </a:xfrm>
          <a:prstGeom prst="rect">
            <a:avLst/>
          </a:prstGeom>
          <a:noFill/>
        </p:spPr>
        <p:txBody>
          <a:bodyPr wrap="square" rtlCol="0">
            <a:spAutoFit/>
          </a:bodyPr>
          <a:lstStyle/>
          <a:p>
            <a:pPr marL="285750" indent="-285750">
              <a:lnSpc>
                <a:spcPct val="200000"/>
              </a:lnSpc>
              <a:buFont typeface="Courier New" panose="02070309020205020404" pitchFamily="49" charset="0"/>
              <a:buChar char="o"/>
            </a:pPr>
            <a:r>
              <a:rPr lang="tr-TR" sz="2100" dirty="0"/>
              <a:t>Keyif veriyor. </a:t>
            </a:r>
          </a:p>
          <a:p>
            <a:pPr marL="285750" indent="-285750">
              <a:lnSpc>
                <a:spcPct val="200000"/>
              </a:lnSpc>
              <a:buFont typeface="Courier New" panose="02070309020205020404" pitchFamily="49" charset="0"/>
              <a:buChar char="o"/>
            </a:pPr>
            <a:r>
              <a:rPr lang="tr-TR" sz="2100" dirty="0"/>
              <a:t>El – dudak alışkanlığı </a:t>
            </a:r>
          </a:p>
          <a:p>
            <a:pPr marL="285750" indent="-285750">
              <a:lnSpc>
                <a:spcPct val="200000"/>
              </a:lnSpc>
              <a:buFont typeface="Courier New" panose="02070309020205020404" pitchFamily="49" charset="0"/>
              <a:buChar char="o"/>
            </a:pPr>
            <a:r>
              <a:rPr lang="tr-TR" sz="2100" dirty="0"/>
              <a:t>Kahve-çay ile güzel gidiyor. </a:t>
            </a:r>
          </a:p>
          <a:p>
            <a:pPr marL="285750" indent="-285750">
              <a:lnSpc>
                <a:spcPct val="200000"/>
              </a:lnSpc>
              <a:buFont typeface="Courier New" panose="02070309020205020404" pitchFamily="49" charset="0"/>
              <a:buChar char="o"/>
            </a:pPr>
            <a:r>
              <a:rPr lang="tr-TR" sz="2100" dirty="0"/>
              <a:t>Canım çekiyor. </a:t>
            </a:r>
          </a:p>
          <a:p>
            <a:pPr marL="285750" indent="-285750">
              <a:lnSpc>
                <a:spcPct val="200000"/>
              </a:lnSpc>
              <a:buFont typeface="Courier New" panose="02070309020205020404" pitchFamily="49" charset="0"/>
              <a:buChar char="o"/>
            </a:pPr>
            <a:r>
              <a:rPr lang="tr-TR" sz="2100" dirty="0"/>
              <a:t>İştahımı kapatıyor. </a:t>
            </a:r>
          </a:p>
          <a:p>
            <a:pPr marL="285750" indent="-285750">
              <a:lnSpc>
                <a:spcPct val="200000"/>
              </a:lnSpc>
              <a:buFont typeface="Courier New" panose="02070309020205020404" pitchFamily="49" charset="0"/>
              <a:buChar char="o"/>
            </a:pPr>
            <a:r>
              <a:rPr lang="tr-TR" sz="2100" dirty="0"/>
              <a:t>Havalı duruyor. </a:t>
            </a:r>
          </a:p>
          <a:p>
            <a:pPr marL="285750" indent="-285750">
              <a:lnSpc>
                <a:spcPct val="200000"/>
              </a:lnSpc>
              <a:buFont typeface="Courier New" panose="02070309020205020404" pitchFamily="49" charset="0"/>
              <a:buChar char="o"/>
            </a:pPr>
            <a:r>
              <a:rPr lang="tr-TR" sz="2100" dirty="0"/>
              <a:t>Konsantrasyonumu arttırıyor. </a:t>
            </a:r>
          </a:p>
        </p:txBody>
      </p:sp>
      <p:sp>
        <p:nvSpPr>
          <p:cNvPr id="4" name="Satır Belirtme Çizgisi 1 3"/>
          <p:cNvSpPr/>
          <p:nvPr/>
        </p:nvSpPr>
        <p:spPr>
          <a:xfrm>
            <a:off x="5875020" y="1434157"/>
            <a:ext cx="3566160" cy="1668780"/>
          </a:xfrm>
          <a:prstGeom prst="borderCallout1">
            <a:avLst>
              <a:gd name="adj1" fmla="val 57106"/>
              <a:gd name="adj2" fmla="val -641"/>
              <a:gd name="adj3" fmla="val 27034"/>
              <a:gd name="adj4" fmla="val -91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Nikotin yoksunluğu nedeniyle oluşan gerginlik, keyifsizlik, sinirlilik durumunu azaltıyor. Aslında kendi yarattığı hissi azaltıyor. </a:t>
            </a:r>
          </a:p>
        </p:txBody>
      </p:sp>
      <p:sp>
        <p:nvSpPr>
          <p:cNvPr id="17" name="Satır Belirtme Çizgisi 1 16"/>
          <p:cNvSpPr/>
          <p:nvPr/>
        </p:nvSpPr>
        <p:spPr>
          <a:xfrm>
            <a:off x="7465261" y="3257517"/>
            <a:ext cx="3851910" cy="1516412"/>
          </a:xfrm>
          <a:prstGeom prst="borderCallout1">
            <a:avLst>
              <a:gd name="adj1" fmla="val 64033"/>
              <a:gd name="adj2" fmla="val 4134"/>
              <a:gd name="adj3" fmla="val 120409"/>
              <a:gd name="adj4" fmla="val -12457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Havalı durduğunu nasıl öğrendik? Diziler ve filmlerde sürekli yakışıklı erkekler, güzel kadınlara önemli zamanlarda sigara içirerek sigara içmenin havalı bir şey olduğu öğretildi. </a:t>
            </a:r>
          </a:p>
        </p:txBody>
      </p:sp>
      <p:sp>
        <p:nvSpPr>
          <p:cNvPr id="5" name="Satır Belirtme Çizgisi 1 4"/>
          <p:cNvSpPr/>
          <p:nvPr/>
        </p:nvSpPr>
        <p:spPr>
          <a:xfrm>
            <a:off x="4723028" y="2489508"/>
            <a:ext cx="3851910" cy="1516412"/>
          </a:xfrm>
          <a:prstGeom prst="borderCallout1">
            <a:avLst>
              <a:gd name="adj1" fmla="val 64033"/>
              <a:gd name="adj2" fmla="val 4134"/>
              <a:gd name="adj3" fmla="val 1971"/>
              <a:gd name="adj4" fmla="val -3909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dirty="0"/>
              <a:t>Neden akşama kadar ağızlarında tutmakla yetinmeyip ucunu da yakıyorlar? Demek ki sadece dudak tiryakiliği değil. </a:t>
            </a:r>
          </a:p>
        </p:txBody>
      </p:sp>
      <p:sp>
        <p:nvSpPr>
          <p:cNvPr id="14" name="Satır Belirtme Çizgisi 1 13"/>
          <p:cNvSpPr/>
          <p:nvPr/>
        </p:nvSpPr>
        <p:spPr>
          <a:xfrm>
            <a:off x="5207374" y="4759264"/>
            <a:ext cx="3851910" cy="1516412"/>
          </a:xfrm>
          <a:prstGeom prst="borderCallout1">
            <a:avLst>
              <a:gd name="adj1" fmla="val 64033"/>
              <a:gd name="adj2" fmla="val 4134"/>
              <a:gd name="adj3" fmla="val -15502"/>
              <a:gd name="adj4" fmla="val -5823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a:t>Tat-koku alınamadığı ve mide rahatsızlıkları arttığı için iştah kapanır. Sigaranın getirdiği olumsuzluklardan kaçınma davranışıdır.</a:t>
            </a:r>
          </a:p>
        </p:txBody>
      </p:sp>
      <p:sp>
        <p:nvSpPr>
          <p:cNvPr id="12" name="Satır Belirtme Çizgisi 1 11"/>
          <p:cNvSpPr/>
          <p:nvPr/>
        </p:nvSpPr>
        <p:spPr>
          <a:xfrm>
            <a:off x="4815896" y="4289482"/>
            <a:ext cx="3851910" cy="1516412"/>
          </a:xfrm>
          <a:prstGeom prst="borderCallout1">
            <a:avLst>
              <a:gd name="adj1" fmla="val 64033"/>
              <a:gd name="adj2" fmla="val 4134"/>
              <a:gd name="adj3" fmla="val -28081"/>
              <a:gd name="adj4" fmla="val -5759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a:t>Canım çekiyor denmesinin sebebi aslında nikotin isteğidir.</a:t>
            </a:r>
          </a:p>
        </p:txBody>
      </p:sp>
      <p:sp>
        <p:nvSpPr>
          <p:cNvPr id="11" name="Satır Belirtme Çizgisi 1 10"/>
          <p:cNvSpPr/>
          <p:nvPr/>
        </p:nvSpPr>
        <p:spPr>
          <a:xfrm>
            <a:off x="5348358" y="2457183"/>
            <a:ext cx="3851910" cy="1902563"/>
          </a:xfrm>
          <a:prstGeom prst="borderCallout1">
            <a:avLst>
              <a:gd name="adj1" fmla="val 64033"/>
              <a:gd name="adj2" fmla="val 4134"/>
              <a:gd name="adj3" fmla="val 37438"/>
              <a:gd name="adj4" fmla="val -391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a:t>Haz kombinasyonu: Başka şeylerden alınan haz ile sigara içme davranışı zihinde birleştirilir. Aslında gerginliğin etkileri, sigara içme ile aradan çıktığı için kahve-çaydan daha fazla zevk alındığı zannedilir. </a:t>
            </a:r>
          </a:p>
        </p:txBody>
      </p:sp>
      <p:sp>
        <p:nvSpPr>
          <p:cNvPr id="16" name="Satır Belirtme Çizgisi 1 15"/>
          <p:cNvSpPr/>
          <p:nvPr/>
        </p:nvSpPr>
        <p:spPr>
          <a:xfrm>
            <a:off x="6980915" y="3482987"/>
            <a:ext cx="3851910" cy="1985429"/>
          </a:xfrm>
          <a:prstGeom prst="borderCallout1">
            <a:avLst>
              <a:gd name="adj1" fmla="val 64033"/>
              <a:gd name="adj2" fmla="val 4134"/>
              <a:gd name="adj3" fmla="val 111864"/>
              <a:gd name="adj4" fmla="val -7439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a:t>Beyin damarlarını tıkayan bir madde konsantrasyonu arttırmaz. Kısa süreli azalan gerginlik konsantrasyonun arttığı hissini veriyor. Bir toplantıda  konsantrasyonu en hızlı dağılanlar sigara içenlerdir. </a:t>
            </a:r>
          </a:p>
        </p:txBody>
      </p:sp>
      <p:sp>
        <p:nvSpPr>
          <p:cNvPr id="18" name="Freeform 5">
            <a:extLst>
              <a:ext uri="{FF2B5EF4-FFF2-40B4-BE49-F238E27FC236}">
                <a16:creationId xmlns:a16="http://schemas.microsoft.com/office/drawing/2014/main" id="{2AE9C0C4-8886-9C4D-92A0-1E3AAC950BC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12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1"/>
                                        </p:tgtEl>
                                        <p:attrNameLst>
                                          <p:attrName>ppt_x</p:attrName>
                                        </p:attrNameLst>
                                      </p:cBhvr>
                                      <p:tavLst>
                                        <p:tav tm="0">
                                          <p:val>
                                            <p:strVal val="ppt_x"/>
                                          </p:val>
                                        </p:tav>
                                        <p:tav tm="100000">
                                          <p:val>
                                            <p:strVal val="ppt_x"/>
                                          </p:val>
                                        </p:tav>
                                      </p:tavLst>
                                    </p:anim>
                                    <p:anim calcmode="lin" valueType="num">
                                      <p:cBhvr additive="base">
                                        <p:cTn id="52" dur="500"/>
                                        <p:tgtEl>
                                          <p:spTgt spid="11"/>
                                        </p:tgtEl>
                                        <p:attrNameLst>
                                          <p:attrName>ppt_y</p:attrName>
                                        </p:attrNameLst>
                                      </p:cBhvr>
                                      <p:tavLst>
                                        <p:tav tm="0">
                                          <p:val>
                                            <p:strVal val="ppt_y"/>
                                          </p:val>
                                        </p:tav>
                                        <p:tav tm="100000">
                                          <p:val>
                                            <p:strVal val="1+ppt_h/2"/>
                                          </p:val>
                                        </p:tav>
                                      </p:tavLst>
                                    </p:anim>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2"/>
                                        </p:tgtEl>
                                        <p:attrNameLst>
                                          <p:attrName>ppt_x</p:attrName>
                                        </p:attrNameLst>
                                      </p:cBhvr>
                                      <p:tavLst>
                                        <p:tav tm="0">
                                          <p:val>
                                            <p:strVal val="ppt_x"/>
                                          </p:val>
                                        </p:tav>
                                        <p:tav tm="100000">
                                          <p:val>
                                            <p:strVal val="ppt_x"/>
                                          </p:val>
                                        </p:tav>
                                      </p:tavLst>
                                    </p:anim>
                                    <p:anim calcmode="lin" valueType="num">
                                      <p:cBhvr additive="base">
                                        <p:cTn id="65" dur="500"/>
                                        <p:tgtEl>
                                          <p:spTgt spid="12"/>
                                        </p:tgtEl>
                                        <p:attrNameLst>
                                          <p:attrName>ppt_y</p:attrName>
                                        </p:attrNameLst>
                                      </p:cBhvr>
                                      <p:tavLst>
                                        <p:tav tm="0">
                                          <p:val>
                                            <p:strVal val="ppt_y"/>
                                          </p:val>
                                        </p:tav>
                                        <p:tav tm="100000">
                                          <p:val>
                                            <p:strVal val="1+ppt_h/2"/>
                                          </p:val>
                                        </p:tav>
                                      </p:tavLst>
                                    </p:anim>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14"/>
                                        </p:tgtEl>
                                        <p:attrNameLst>
                                          <p:attrName>ppt_x</p:attrName>
                                        </p:attrNameLst>
                                      </p:cBhvr>
                                      <p:tavLst>
                                        <p:tav tm="0">
                                          <p:val>
                                            <p:strVal val="ppt_x"/>
                                          </p:val>
                                        </p:tav>
                                        <p:tav tm="100000">
                                          <p:val>
                                            <p:strVal val="ppt_x"/>
                                          </p:val>
                                        </p:tav>
                                      </p:tavLst>
                                    </p:anim>
                                    <p:anim calcmode="lin" valueType="num">
                                      <p:cBhvr additive="base">
                                        <p:cTn id="78" dur="500"/>
                                        <p:tgtEl>
                                          <p:spTgt spid="14"/>
                                        </p:tgtEl>
                                        <p:attrNameLst>
                                          <p:attrName>ppt_y</p:attrName>
                                        </p:attrNameLst>
                                      </p:cBhvr>
                                      <p:tavLst>
                                        <p:tav tm="0">
                                          <p:val>
                                            <p:strVal val="ppt_y"/>
                                          </p:val>
                                        </p:tav>
                                        <p:tav tm="100000">
                                          <p:val>
                                            <p:strVal val="1+ppt_h/2"/>
                                          </p:val>
                                        </p:tav>
                                      </p:tavLst>
                                    </p:anim>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1" nodeType="clickEffect">
                                  <p:stCondLst>
                                    <p:cond delay="0"/>
                                  </p:stCondLst>
                                  <p:childTnLst>
                                    <p:anim calcmode="lin" valueType="num">
                                      <p:cBhvr additive="base">
                                        <p:cTn id="90" dur="500"/>
                                        <p:tgtEl>
                                          <p:spTgt spid="17"/>
                                        </p:tgtEl>
                                        <p:attrNameLst>
                                          <p:attrName>ppt_x</p:attrName>
                                        </p:attrNameLst>
                                      </p:cBhvr>
                                      <p:tavLst>
                                        <p:tav tm="0">
                                          <p:val>
                                            <p:strVal val="ppt_x"/>
                                          </p:val>
                                        </p:tav>
                                        <p:tav tm="100000">
                                          <p:val>
                                            <p:strVal val="ppt_x"/>
                                          </p:val>
                                        </p:tav>
                                      </p:tavLst>
                                    </p:anim>
                                    <p:anim calcmode="lin" valueType="num">
                                      <p:cBhvr additive="base">
                                        <p:cTn id="91" dur="500"/>
                                        <p:tgtEl>
                                          <p:spTgt spid="17"/>
                                        </p:tgtEl>
                                        <p:attrNameLst>
                                          <p:attrName>ppt_y</p:attrName>
                                        </p:attrNameLst>
                                      </p:cBhvr>
                                      <p:tavLst>
                                        <p:tav tm="0">
                                          <p:val>
                                            <p:strVal val="ppt_y"/>
                                          </p:val>
                                        </p:tav>
                                        <p:tav tm="100000">
                                          <p:val>
                                            <p:strVal val="1+ppt_h/2"/>
                                          </p:val>
                                        </p:tav>
                                      </p:tavLst>
                                    </p:anim>
                                    <p:set>
                                      <p:cBhvr>
                                        <p:cTn id="92" dur="1" fill="hold">
                                          <p:stCondLst>
                                            <p:cond delay="4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grpId="1" nodeType="clickEffect">
                                  <p:stCondLst>
                                    <p:cond delay="0"/>
                                  </p:stCondLst>
                                  <p:childTnLst>
                                    <p:anim calcmode="lin" valueType="num">
                                      <p:cBhvr additive="base">
                                        <p:cTn id="103" dur="500"/>
                                        <p:tgtEl>
                                          <p:spTgt spid="16"/>
                                        </p:tgtEl>
                                        <p:attrNameLst>
                                          <p:attrName>ppt_x</p:attrName>
                                        </p:attrNameLst>
                                      </p:cBhvr>
                                      <p:tavLst>
                                        <p:tav tm="0">
                                          <p:val>
                                            <p:strVal val="ppt_x"/>
                                          </p:val>
                                        </p:tav>
                                        <p:tav tm="100000">
                                          <p:val>
                                            <p:strVal val="ppt_x"/>
                                          </p:val>
                                        </p:tav>
                                      </p:tavLst>
                                    </p:anim>
                                    <p:anim calcmode="lin" valueType="num">
                                      <p:cBhvr additive="base">
                                        <p:cTn id="104" dur="500"/>
                                        <p:tgtEl>
                                          <p:spTgt spid="16"/>
                                        </p:tgtEl>
                                        <p:attrNameLst>
                                          <p:attrName>ppt_y</p:attrName>
                                        </p:attrNameLst>
                                      </p:cBhvr>
                                      <p:tavLst>
                                        <p:tav tm="0">
                                          <p:val>
                                            <p:strVal val="ppt_y"/>
                                          </p:val>
                                        </p:tav>
                                        <p:tav tm="100000">
                                          <p:val>
                                            <p:strVal val="1+ppt_h/2"/>
                                          </p:val>
                                        </p:tav>
                                      </p:tavLst>
                                    </p:anim>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2" presetClass="entr" presetSubtype="8"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additive="base">
                                        <p:cTn id="109" dur="250" fill="hold"/>
                                        <p:tgtEl>
                                          <p:spTgt spid="18"/>
                                        </p:tgtEl>
                                        <p:attrNameLst>
                                          <p:attrName>ppt_x</p:attrName>
                                        </p:attrNameLst>
                                      </p:cBhvr>
                                      <p:tavLst>
                                        <p:tav tm="0">
                                          <p:val>
                                            <p:strVal val="0-#ppt_w/2"/>
                                          </p:val>
                                        </p:tav>
                                        <p:tav tm="100000">
                                          <p:val>
                                            <p:strVal val="#ppt_x"/>
                                          </p:val>
                                        </p:tav>
                                      </p:tavLst>
                                    </p:anim>
                                    <p:anim calcmode="lin" valueType="num">
                                      <p:cBhvr additive="base">
                                        <p:cTn id="110"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8" grpId="0"/>
      <p:bldP spid="2" grpId="0"/>
      <p:bldP spid="4" grpId="0" animBg="1"/>
      <p:bldP spid="4" grpId="1" animBg="1"/>
      <p:bldP spid="17" grpId="0" animBg="1"/>
      <p:bldP spid="17" grpId="1" animBg="1"/>
      <p:bldP spid="5" grpId="0" animBg="1"/>
      <p:bldP spid="5" grpId="1" animBg="1"/>
      <p:bldP spid="14" grpId="0" animBg="1"/>
      <p:bldP spid="14" grpId="1" animBg="1"/>
      <p:bldP spid="12" grpId="0" animBg="1"/>
      <p:bldP spid="12" grpId="1" animBg="1"/>
      <p:bldP spid="11" grpId="0" animBg="1"/>
      <p:bldP spid="11" grpId="1" animBg="1"/>
      <p:bldP spid="16" grpId="0" animBg="1"/>
      <p:bldP spid="16" grpId="1"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FAEE90D0-396D-0548-B3A0-4EF8D2BA2D8A}"/>
              </a:ext>
            </a:extLst>
          </p:cNvPr>
          <p:cNvSpPr txBox="1"/>
          <p:nvPr/>
        </p:nvSpPr>
        <p:spPr>
          <a:xfrm>
            <a:off x="356650" y="481179"/>
            <a:ext cx="9975624" cy="2862322"/>
          </a:xfrm>
          <a:prstGeom prst="rect">
            <a:avLst/>
          </a:prstGeom>
          <a:noFill/>
          <a:ln>
            <a:noFill/>
          </a:ln>
        </p:spPr>
        <p:txBody>
          <a:bodyPr wrap="square" rtlCol="0">
            <a:spAutoFit/>
          </a:bodyPr>
          <a:lstStyle/>
          <a:p>
            <a:r>
              <a:rPr lang="tr-TR" sz="6000" b="1" dirty="0">
                <a:solidFill>
                  <a:srgbClr val="231F20"/>
                </a:solidFill>
              </a:rPr>
              <a:t>Peki, sizce sigara içmenin </a:t>
            </a:r>
            <a:br>
              <a:rPr lang="tr-TR" sz="6000" b="1" dirty="0">
                <a:solidFill>
                  <a:srgbClr val="231F20"/>
                </a:solidFill>
              </a:rPr>
            </a:br>
            <a:r>
              <a:rPr lang="tr-TR" sz="6000" b="1" dirty="0">
                <a:solidFill>
                  <a:srgbClr val="231F20"/>
                </a:solidFill>
              </a:rPr>
              <a:t>iyi olmayan yanları </a:t>
            </a:r>
            <a:br>
              <a:rPr lang="tr-TR" sz="6000" b="1" dirty="0">
                <a:solidFill>
                  <a:srgbClr val="231F20"/>
                </a:solidFill>
              </a:rPr>
            </a:br>
            <a:r>
              <a:rPr lang="tr-TR" sz="6000" b="1" dirty="0">
                <a:solidFill>
                  <a:srgbClr val="231F20"/>
                </a:solidFill>
              </a:rPr>
              <a:t>neler olabilir?</a:t>
            </a:r>
          </a:p>
        </p:txBody>
      </p:sp>
      <p:sp>
        <p:nvSpPr>
          <p:cNvPr id="7" name="Freeform 5">
            <a:extLst>
              <a:ext uri="{FF2B5EF4-FFF2-40B4-BE49-F238E27FC236}">
                <a16:creationId xmlns:a16="http://schemas.microsoft.com/office/drawing/2014/main" id="{E68795B3-2CFA-8B43-BBDD-45449FE83CEB}"/>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306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0-#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388099"/>
            <a:ext cx="7480702" cy="830997"/>
          </a:xfrm>
          <a:prstGeom prst="rect">
            <a:avLst/>
          </a:prstGeom>
          <a:noFill/>
        </p:spPr>
        <p:txBody>
          <a:bodyPr wrap="none" rtlCol="0">
            <a:spAutoFit/>
          </a:bodyPr>
          <a:lstStyle/>
          <a:p>
            <a:r>
              <a:rPr lang="tr-TR" sz="4800" b="1" dirty="0"/>
              <a:t>Sigaranın iyi olmayan yanları</a:t>
            </a:r>
          </a:p>
        </p:txBody>
      </p:sp>
      <p:sp>
        <p:nvSpPr>
          <p:cNvPr id="8" name="Freeform 5"/>
          <p:cNvSpPr>
            <a:spLocks/>
          </p:cNvSpPr>
          <p:nvPr/>
        </p:nvSpPr>
        <p:spPr bwMode="auto">
          <a:xfrm>
            <a:off x="7026275" y="176053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14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494795" y="1484193"/>
            <a:ext cx="5679790" cy="33239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000" dirty="0">
                <a:solidFill>
                  <a:srgbClr val="575757"/>
                </a:solidFill>
              </a:rPr>
              <a:t>Sigara ruh sağlığımızı olumsuz etkiler.</a:t>
            </a:r>
          </a:p>
          <a:p>
            <a:pPr marL="342900" indent="-342900">
              <a:lnSpc>
                <a:spcPct val="150000"/>
              </a:lnSpc>
              <a:buFont typeface="Arial" panose="020B0604020202020204" pitchFamily="34" charset="0"/>
              <a:buChar char="•"/>
            </a:pPr>
            <a:r>
              <a:rPr lang="tr-TR" sz="2000" dirty="0">
                <a:solidFill>
                  <a:srgbClr val="575757"/>
                </a:solidFill>
              </a:rPr>
              <a:t>Sigara kişinin hayatına yeni sorunlar ekler.</a:t>
            </a:r>
          </a:p>
          <a:p>
            <a:pPr marL="342900" indent="-342900">
              <a:lnSpc>
                <a:spcPct val="150000"/>
              </a:lnSpc>
              <a:buFont typeface="Arial" panose="020B0604020202020204" pitchFamily="34" charset="0"/>
              <a:buChar char="•"/>
            </a:pPr>
            <a:r>
              <a:rPr lang="tr-TR" sz="2000" dirty="0">
                <a:solidFill>
                  <a:srgbClr val="575757"/>
                </a:solidFill>
              </a:rPr>
              <a:t>Sigara görünümün çirkinleşmesine ve kişinin kötü kokmasına neden olur.</a:t>
            </a:r>
          </a:p>
          <a:p>
            <a:pPr marL="342900" indent="-342900">
              <a:lnSpc>
                <a:spcPct val="150000"/>
              </a:lnSpc>
              <a:buFont typeface="Arial" panose="020B0604020202020204" pitchFamily="34" charset="0"/>
              <a:buChar char="•"/>
            </a:pPr>
            <a:r>
              <a:rPr lang="tr-TR" sz="2000" dirty="0">
                <a:solidFill>
                  <a:srgbClr val="575757"/>
                </a:solidFill>
              </a:rPr>
              <a:t>Sigara dumanı, kişinin kendisinde ve çevresinde birçok hastalığa sebep olur.</a:t>
            </a:r>
          </a:p>
          <a:p>
            <a:pPr marL="342900" indent="-342900">
              <a:lnSpc>
                <a:spcPct val="150000"/>
              </a:lnSpc>
              <a:buFont typeface="Arial" panose="020B0604020202020204" pitchFamily="34" charset="0"/>
              <a:buChar char="•"/>
            </a:pPr>
            <a:r>
              <a:rPr lang="tr-TR" sz="2000" dirty="0">
                <a:solidFill>
                  <a:srgbClr val="575757"/>
                </a:solidFill>
              </a:rPr>
              <a:t>Sigara kullanmak ekonomik zararlar doğurur.</a:t>
            </a:r>
          </a:p>
        </p:txBody>
      </p:sp>
      <p:sp>
        <p:nvSpPr>
          <p:cNvPr id="14" name="Freeform 5">
            <a:extLst>
              <a:ext uri="{FF2B5EF4-FFF2-40B4-BE49-F238E27FC236}">
                <a16:creationId xmlns:a16="http://schemas.microsoft.com/office/drawing/2014/main" id="{11FFD688-381C-7749-895E-BF868A807D5B}"/>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439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50" fill="hold"/>
                                        <p:tgtEl>
                                          <p:spTgt spid="14"/>
                                        </p:tgtEl>
                                        <p:attrNameLst>
                                          <p:attrName>ppt_x</p:attrName>
                                        </p:attrNameLst>
                                      </p:cBhvr>
                                      <p:tavLst>
                                        <p:tav tm="0">
                                          <p:val>
                                            <p:strVal val="0-#ppt_w/2"/>
                                          </p:val>
                                        </p:tav>
                                        <p:tav tm="100000">
                                          <p:val>
                                            <p:strVal val="#ppt_x"/>
                                          </p:val>
                                        </p:tav>
                                      </p:tavLst>
                                    </p:anim>
                                    <p:anim calcmode="lin" valueType="num">
                                      <p:cBhvr additive="base">
                                        <p:cTn id="21"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animBg="1"/>
      <p:bldP spid="18"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112" y="0"/>
            <a:ext cx="12212637" cy="6858000"/>
          </a:xfrm>
          <a:prstGeom prst="rect">
            <a:avLst/>
          </a:prstGeom>
          <a:blipFill dpi="0" rotWithShape="1">
            <a:blip r:embed="rId3"/>
            <a:srcRect/>
            <a:stretch>
              <a:fillRect l="-28000" t="-12000" r="-23000" b="-7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6190028" cy="707886"/>
          </a:xfrm>
          <a:prstGeom prst="rect">
            <a:avLst/>
          </a:prstGeom>
          <a:noFill/>
        </p:spPr>
        <p:txBody>
          <a:bodyPr wrap="none" rtlCol="0">
            <a:spAutoFit/>
          </a:bodyPr>
          <a:lstStyle/>
          <a:p>
            <a:r>
              <a:rPr lang="tr-TR" sz="4000" b="1" dirty="0">
                <a:solidFill>
                  <a:srgbClr val="231F20"/>
                </a:solidFill>
              </a:rPr>
              <a:t>Pasif içicilik (Pasif </a:t>
            </a:r>
            <a:r>
              <a:rPr lang="tr-TR" sz="4000" b="1" dirty="0" err="1">
                <a:solidFill>
                  <a:srgbClr val="231F20"/>
                </a:solidFill>
              </a:rPr>
              <a:t>etkilenim</a:t>
            </a:r>
            <a:r>
              <a:rPr lang="tr-TR" sz="4000" b="1" dirty="0">
                <a:solidFill>
                  <a:srgbClr val="231F20"/>
                </a:solidFill>
              </a:rPr>
              <a:t>)</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843956"/>
            <a:ext cx="4182363" cy="1015663"/>
          </a:xfrm>
          <a:prstGeom prst="rect">
            <a:avLst/>
          </a:prstGeom>
          <a:noFill/>
        </p:spPr>
        <p:txBody>
          <a:bodyPr wrap="none" rtlCol="0">
            <a:spAutoFit/>
          </a:bodyPr>
          <a:lstStyle/>
          <a:p>
            <a:r>
              <a:rPr lang="tr-TR" sz="2000" dirty="0">
                <a:solidFill>
                  <a:srgbClr val="231F20"/>
                </a:solidFill>
              </a:rPr>
              <a:t>Sigara içenin çevreye saldığı dumanda,</a:t>
            </a:r>
          </a:p>
          <a:p>
            <a:r>
              <a:rPr lang="tr-TR" sz="2000" dirty="0">
                <a:solidFill>
                  <a:srgbClr val="231F20"/>
                </a:solidFill>
              </a:rPr>
              <a:t>içine çektiği dumandan çok daha</a:t>
            </a:r>
          </a:p>
          <a:p>
            <a:r>
              <a:rPr lang="tr-TR" sz="2000" dirty="0">
                <a:solidFill>
                  <a:srgbClr val="231F20"/>
                </a:solidFill>
              </a:rPr>
              <a:t>fazla kimyasal madde bulunur.</a:t>
            </a:r>
          </a:p>
        </p:txBody>
      </p:sp>
      <p:pic>
        <p:nvPicPr>
          <p:cNvPr id="17" name="Resim 16">
            <a:extLst>
              <a:ext uri="{FF2B5EF4-FFF2-40B4-BE49-F238E27FC236}">
                <a16:creationId xmlns:a16="http://schemas.microsoft.com/office/drawing/2014/main" id="{2F388875-F568-5A4A-97C1-386DF48F3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2C88E815-99BA-1140-98C9-5F174C63998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A79C4A04-EA38-404E-908B-0D6557754CCD}"/>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23</a:t>
            </a:fld>
            <a:endParaRPr lang="tr-TR" sz="2400" b="1" dirty="0">
              <a:solidFill>
                <a:srgbClr val="DADADA"/>
              </a:solidFill>
            </a:endParaRPr>
          </a:p>
        </p:txBody>
      </p:sp>
    </p:spTree>
    <p:extLst>
      <p:ext uri="{BB962C8B-B14F-4D97-AF65-F5344CB8AC3E}">
        <p14:creationId xmlns:p14="http://schemas.microsoft.com/office/powerpoint/2010/main" val="28729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46797"/>
            <a:ext cx="7379456" cy="830997"/>
          </a:xfrm>
          <a:prstGeom prst="rect">
            <a:avLst/>
          </a:prstGeom>
          <a:noFill/>
        </p:spPr>
        <p:txBody>
          <a:bodyPr wrap="none" rtlCol="0">
            <a:spAutoFit/>
          </a:bodyPr>
          <a:lstStyle/>
          <a:p>
            <a:r>
              <a:rPr lang="tr-TR" sz="4800" b="1" dirty="0"/>
              <a:t>Pasif içicilik (Pasif </a:t>
            </a:r>
            <a:r>
              <a:rPr lang="tr-TR" sz="4800" b="1" dirty="0" err="1"/>
              <a:t>etkilenim</a:t>
            </a:r>
            <a:r>
              <a:rPr lang="tr-TR" sz="4800" b="1" dirty="0"/>
              <a:t>)</a:t>
            </a:r>
          </a:p>
        </p:txBody>
      </p:sp>
      <p:grpSp>
        <p:nvGrpSpPr>
          <p:cNvPr id="29" name="Grup 28"/>
          <p:cNvGrpSpPr/>
          <p:nvPr/>
        </p:nvGrpSpPr>
        <p:grpSpPr>
          <a:xfrm>
            <a:off x="554927" y="2388780"/>
            <a:ext cx="4058078" cy="923330"/>
            <a:chOff x="554927" y="1881525"/>
            <a:chExt cx="4058078" cy="923330"/>
          </a:xfrm>
        </p:grpSpPr>
        <p:sp>
          <p:nvSpPr>
            <p:cNvPr id="30" name="Metin kutusu 29"/>
            <p:cNvSpPr txBox="1"/>
            <p:nvPr/>
          </p:nvSpPr>
          <p:spPr>
            <a:xfrm>
              <a:off x="746177" y="1881525"/>
              <a:ext cx="3866828" cy="923330"/>
            </a:xfrm>
            <a:prstGeom prst="rect">
              <a:avLst/>
            </a:prstGeom>
            <a:noFill/>
          </p:spPr>
          <p:txBody>
            <a:bodyPr wrap="none" rtlCol="0">
              <a:spAutoFit/>
            </a:bodyPr>
            <a:lstStyle/>
            <a:p>
              <a:r>
                <a:rPr lang="tr-TR" dirty="0">
                  <a:solidFill>
                    <a:srgbClr val="575757"/>
                  </a:solidFill>
                </a:rPr>
                <a:t>Sigara dumanına maruz kalmak, kanser,</a:t>
              </a:r>
            </a:p>
            <a:p>
              <a:r>
                <a:rPr lang="tr-TR" dirty="0">
                  <a:solidFill>
                    <a:srgbClr val="575757"/>
                  </a:solidFill>
                </a:rPr>
                <a:t>amfizem, kalp hastalıkları ve KOAH gibi</a:t>
              </a:r>
            </a:p>
            <a:p>
              <a:r>
                <a:rPr lang="tr-TR" dirty="0">
                  <a:solidFill>
                    <a:srgbClr val="575757"/>
                  </a:solidFill>
                </a:rPr>
                <a:t>birçok hastalığa neden olmaktadır.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533797"/>
            <a:ext cx="6287250" cy="1477328"/>
            <a:chOff x="554927" y="2447025"/>
            <a:chExt cx="6287250" cy="1477328"/>
          </a:xfrm>
        </p:grpSpPr>
        <p:sp>
          <p:nvSpPr>
            <p:cNvPr id="33" name="Dikdörtgen 32"/>
            <p:cNvSpPr/>
            <p:nvPr/>
          </p:nvSpPr>
          <p:spPr>
            <a:xfrm>
              <a:off x="746177" y="2447025"/>
              <a:ext cx="6096000" cy="1477328"/>
            </a:xfrm>
            <a:prstGeom prst="rect">
              <a:avLst/>
            </a:prstGeom>
          </p:spPr>
          <p:txBody>
            <a:bodyPr>
              <a:spAutoFit/>
            </a:bodyPr>
            <a:lstStyle/>
            <a:p>
              <a:r>
                <a:rPr lang="tr-TR" dirty="0">
                  <a:solidFill>
                    <a:srgbClr val="575757"/>
                  </a:solidFill>
                </a:rPr>
                <a:t>Başkalarının içtiği  sigaranın dumanına</a:t>
              </a:r>
            </a:p>
            <a:p>
              <a:r>
                <a:rPr lang="tr-TR" dirty="0">
                  <a:solidFill>
                    <a:srgbClr val="575757"/>
                  </a:solidFill>
                </a:rPr>
                <a:t>sadece 30 dakika maruz kalmak,</a:t>
              </a:r>
            </a:p>
            <a:p>
              <a:r>
                <a:rPr lang="tr-TR" dirty="0">
                  <a:solidFill>
                    <a:srgbClr val="575757"/>
                  </a:solidFill>
                </a:rPr>
                <a:t>uzun süreli sigara içiciliğinde ortaya</a:t>
              </a:r>
            </a:p>
            <a:p>
              <a:r>
                <a:rPr lang="tr-TR" dirty="0">
                  <a:solidFill>
                    <a:srgbClr val="575757"/>
                  </a:solidFill>
                </a:rPr>
                <a:t>çıkanlarla aynı fiziksel etkilere</a:t>
              </a:r>
            </a:p>
            <a:p>
              <a:r>
                <a:rPr lang="tr-TR" dirty="0">
                  <a:solidFill>
                    <a:srgbClr val="575757"/>
                  </a:solidFill>
                </a:rPr>
                <a:t>sebep olmaktadır.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46011" y="1501614"/>
            <a:ext cx="3550074" cy="707886"/>
          </a:xfrm>
          <a:prstGeom prst="rect">
            <a:avLst/>
          </a:prstGeom>
          <a:noFill/>
        </p:spPr>
        <p:txBody>
          <a:bodyPr wrap="none" rtlCol="0">
            <a:spAutoFit/>
          </a:bodyPr>
          <a:lstStyle/>
          <a:p>
            <a:r>
              <a:rPr lang="tr-TR" sz="2000" b="1" dirty="0"/>
              <a:t>KİMSENİN BAŞKALARINA BUNU</a:t>
            </a:r>
          </a:p>
          <a:p>
            <a:r>
              <a:rPr lang="tr-TR" sz="2000" b="1" dirty="0"/>
              <a:t>YAPMAYA HAKKI YOK! </a:t>
            </a:r>
          </a:p>
        </p:txBody>
      </p:sp>
    </p:spTree>
    <p:extLst>
      <p:ext uri="{BB962C8B-B14F-4D97-AF65-F5344CB8AC3E}">
        <p14:creationId xmlns:p14="http://schemas.microsoft.com/office/powerpoint/2010/main" val="3152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5000" r="-45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47267" cy="1938992"/>
          </a:xfrm>
          <a:prstGeom prst="rect">
            <a:avLst/>
          </a:prstGeom>
          <a:noFill/>
        </p:spPr>
        <p:txBody>
          <a:bodyPr wrap="square" rtlCol="0">
            <a:spAutoFit/>
          </a:bodyPr>
          <a:lstStyle/>
          <a:p>
            <a:r>
              <a:rPr lang="tr-TR" sz="6000" b="1" dirty="0"/>
              <a:t>Elektronik sigara ve zararları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28077" y="2732439"/>
            <a:ext cx="5561972" cy="1938992"/>
          </a:xfrm>
          <a:prstGeom prst="rect">
            <a:avLst/>
          </a:prstGeom>
          <a:noFill/>
        </p:spPr>
        <p:txBody>
          <a:bodyPr wrap="none" rtlCol="0">
            <a:spAutoFit/>
          </a:bodyPr>
          <a:lstStyle/>
          <a:p>
            <a:r>
              <a:rPr lang="tr-TR" sz="2000" dirty="0">
                <a:solidFill>
                  <a:srgbClr val="575757"/>
                </a:solidFill>
              </a:rPr>
              <a:t>Elektronik sigara, tütün dumanına benzeyen; ancak </a:t>
            </a:r>
          </a:p>
          <a:p>
            <a:r>
              <a:rPr lang="tr-TR" sz="2000" dirty="0">
                <a:solidFill>
                  <a:srgbClr val="575757"/>
                </a:solidFill>
              </a:rPr>
              <a:t>duman yerine aromalı nikotin buharı üreten pille</a:t>
            </a:r>
          </a:p>
          <a:p>
            <a:r>
              <a:rPr lang="tr-TR" sz="2000" dirty="0">
                <a:solidFill>
                  <a:srgbClr val="575757"/>
                </a:solidFill>
              </a:rPr>
              <a:t>çalışan cihazlara verilen addır. 250’den fazla farklı</a:t>
            </a:r>
          </a:p>
          <a:p>
            <a:r>
              <a:rPr lang="tr-TR" sz="2000" dirty="0">
                <a:solidFill>
                  <a:srgbClr val="575757"/>
                </a:solidFill>
              </a:rPr>
              <a:t>firma markasıyla çok farklı şekillerde (geleneksel </a:t>
            </a:r>
          </a:p>
          <a:p>
            <a:r>
              <a:rPr lang="tr-TR" sz="2000" dirty="0">
                <a:solidFill>
                  <a:srgbClr val="575757"/>
                </a:solidFill>
              </a:rPr>
              <a:t>sigara, puro, pipo, kalem, USB gibi) dünyada</a:t>
            </a:r>
          </a:p>
          <a:p>
            <a:r>
              <a:rPr lang="tr-TR" sz="2000" dirty="0">
                <a:solidFill>
                  <a:srgbClr val="575757"/>
                </a:solidFill>
              </a:rPr>
              <a:t>satılmaktadır. </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3">
            <a:extLst>
              <a:ext uri="{FF2B5EF4-FFF2-40B4-BE49-F238E27FC236}">
                <a16:creationId xmlns:a16="http://schemas.microsoft.com/office/drawing/2014/main" id="{06AC1734-8720-0142-8954-D06D06D7797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98A7ADB2-7FCF-764D-B83E-33EBADA3CAA3}"/>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245552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50" fill="hold"/>
                                        <p:tgtEl>
                                          <p:spTgt spid="27"/>
                                        </p:tgtEl>
                                        <p:attrNameLst>
                                          <p:attrName>ppt_x</p:attrName>
                                        </p:attrNameLst>
                                      </p:cBhvr>
                                      <p:tavLst>
                                        <p:tav tm="0">
                                          <p:val>
                                            <p:strVal val="1+#ppt_w/2"/>
                                          </p:val>
                                        </p:tav>
                                        <p:tav tm="100000">
                                          <p:val>
                                            <p:strVal val="#ppt_x"/>
                                          </p:val>
                                        </p:tav>
                                      </p:tavLst>
                                    </p:anim>
                                    <p:anim calcmode="lin" valueType="num">
                                      <p:cBhvr additive="base">
                                        <p:cTn id="29" dur="2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50" fill="hold"/>
                                        <p:tgtEl>
                                          <p:spTgt spid="28"/>
                                        </p:tgtEl>
                                        <p:attrNameLst>
                                          <p:attrName>ppt_x</p:attrName>
                                        </p:attrNameLst>
                                      </p:cBhvr>
                                      <p:tavLst>
                                        <p:tav tm="0">
                                          <p:val>
                                            <p:strVal val="1+#ppt_w/2"/>
                                          </p:val>
                                        </p:tav>
                                        <p:tav tm="100000">
                                          <p:val>
                                            <p:strVal val="#ppt_x"/>
                                          </p:val>
                                        </p:tav>
                                      </p:tavLst>
                                    </p:anim>
                                    <p:anim calcmode="lin" valueType="num">
                                      <p:cBhvr additive="base">
                                        <p:cTn id="33"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5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57007" cy="1938992"/>
          </a:xfrm>
          <a:prstGeom prst="rect">
            <a:avLst/>
          </a:prstGeom>
          <a:noFill/>
        </p:spPr>
        <p:txBody>
          <a:bodyPr wrap="none" rtlCol="0">
            <a:spAutoFit/>
          </a:bodyPr>
          <a:lstStyle/>
          <a:p>
            <a:r>
              <a:rPr lang="tr-TR" sz="6000" b="1" dirty="0"/>
              <a:t>Elektronik sigara</a:t>
            </a:r>
          </a:p>
          <a:p>
            <a:r>
              <a:rPr lang="tr-TR" sz="6000" b="1" dirty="0"/>
              <a:t>ve zararları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28077" y="2732439"/>
            <a:ext cx="5167312" cy="1938992"/>
          </a:xfrm>
          <a:prstGeom prst="rect">
            <a:avLst/>
          </a:prstGeom>
          <a:noFill/>
        </p:spPr>
        <p:txBody>
          <a:bodyPr wrap="none" rtlCol="0">
            <a:spAutoFit/>
          </a:bodyPr>
          <a:lstStyle/>
          <a:p>
            <a:r>
              <a:rPr lang="tr-TR" sz="2000" dirty="0">
                <a:solidFill>
                  <a:srgbClr val="575757"/>
                </a:solidFill>
              </a:rPr>
              <a:t>Sanılanın aksine, e – sigaranın sigarayı bırakma</a:t>
            </a:r>
          </a:p>
          <a:p>
            <a:r>
              <a:rPr lang="tr-TR" sz="2000" dirty="0">
                <a:solidFill>
                  <a:srgbClr val="575757"/>
                </a:solidFill>
              </a:rPr>
              <a:t>konusunda yardımcı olmadığı ortaya konmuştur.</a:t>
            </a:r>
          </a:p>
          <a:p>
            <a:r>
              <a:rPr lang="tr-TR" sz="2000" dirty="0">
                <a:solidFill>
                  <a:srgbClr val="575757"/>
                </a:solidFill>
              </a:rPr>
              <a:t>Ayrıca yapılan çalışmalar, e – sigaranın tersine</a:t>
            </a:r>
          </a:p>
          <a:p>
            <a:r>
              <a:rPr lang="tr-TR" sz="2000" dirty="0">
                <a:solidFill>
                  <a:srgbClr val="575757"/>
                </a:solidFill>
              </a:rPr>
              <a:t>bir etki oluşturarak nikotin bağımlılığını</a:t>
            </a:r>
          </a:p>
          <a:p>
            <a:r>
              <a:rPr lang="tr-TR" sz="2000" dirty="0">
                <a:solidFill>
                  <a:srgbClr val="575757"/>
                </a:solidFill>
              </a:rPr>
              <a:t>sürdürdüğünü ve bırakma davranışını</a:t>
            </a:r>
          </a:p>
          <a:p>
            <a:r>
              <a:rPr lang="tr-TR" sz="2000" dirty="0">
                <a:solidFill>
                  <a:srgbClr val="575757"/>
                </a:solidFill>
              </a:rPr>
              <a:t>engellediğini göstermektedir.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3">
            <a:extLst>
              <a:ext uri="{FF2B5EF4-FFF2-40B4-BE49-F238E27FC236}">
                <a16:creationId xmlns:a16="http://schemas.microsoft.com/office/drawing/2014/main" id="{5C919A20-CAFF-494B-910D-624AB3D4C37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F298C65E-780F-4C4B-B9BA-07B9BF965B4F}"/>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18270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50" fill="hold"/>
                                        <p:tgtEl>
                                          <p:spTgt spid="27"/>
                                        </p:tgtEl>
                                        <p:attrNameLst>
                                          <p:attrName>ppt_x</p:attrName>
                                        </p:attrNameLst>
                                      </p:cBhvr>
                                      <p:tavLst>
                                        <p:tav tm="0">
                                          <p:val>
                                            <p:strVal val="1+#ppt_w/2"/>
                                          </p:val>
                                        </p:tav>
                                        <p:tav tm="100000">
                                          <p:val>
                                            <p:strVal val="#ppt_x"/>
                                          </p:val>
                                        </p:tav>
                                      </p:tavLst>
                                    </p:anim>
                                    <p:anim calcmode="lin" valueType="num">
                                      <p:cBhvr additive="base">
                                        <p:cTn id="29" dur="2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50" fill="hold"/>
                                        <p:tgtEl>
                                          <p:spTgt spid="28"/>
                                        </p:tgtEl>
                                        <p:attrNameLst>
                                          <p:attrName>ppt_x</p:attrName>
                                        </p:attrNameLst>
                                      </p:cBhvr>
                                      <p:tavLst>
                                        <p:tav tm="0">
                                          <p:val>
                                            <p:strVal val="1+#ppt_w/2"/>
                                          </p:val>
                                        </p:tav>
                                        <p:tav tm="100000">
                                          <p:val>
                                            <p:strVal val="#ppt_x"/>
                                          </p:val>
                                        </p:tav>
                                      </p:tavLst>
                                    </p:anim>
                                    <p:anim calcmode="lin" valueType="num">
                                      <p:cBhvr additive="base">
                                        <p:cTn id="33"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60534" cy="1015663"/>
          </a:xfrm>
          <a:prstGeom prst="rect">
            <a:avLst/>
          </a:prstGeom>
          <a:noFill/>
        </p:spPr>
        <p:txBody>
          <a:bodyPr wrap="square" rtlCol="0">
            <a:spAutoFit/>
          </a:bodyPr>
          <a:lstStyle/>
          <a:p>
            <a:r>
              <a:rPr lang="es-ES" sz="6000" b="1" dirty="0"/>
              <a:t>Kaçak - sahte sigara</a:t>
            </a:r>
            <a:r>
              <a:rPr lang="tr-TR" sz="6000" b="1" dirty="0"/>
              <a:t> </a:t>
            </a:r>
            <a:r>
              <a:rPr lang="es-ES" sz="6000" b="1" dirty="0"/>
              <a:t>ve zararları</a:t>
            </a:r>
            <a:endParaRPr lang="tr-TR" sz="6000" b="1" dirty="0"/>
          </a:p>
        </p:txBody>
      </p:sp>
      <p:grpSp>
        <p:nvGrpSpPr>
          <p:cNvPr id="29" name="Grup 28"/>
          <p:cNvGrpSpPr/>
          <p:nvPr/>
        </p:nvGrpSpPr>
        <p:grpSpPr>
          <a:xfrm>
            <a:off x="554927" y="1772917"/>
            <a:ext cx="5871040" cy="2862322"/>
            <a:chOff x="554927" y="1264008"/>
            <a:chExt cx="5871040" cy="2862322"/>
          </a:xfrm>
        </p:grpSpPr>
        <p:sp>
          <p:nvSpPr>
            <p:cNvPr id="30" name="Metin kutusu 29"/>
            <p:cNvSpPr txBox="1"/>
            <p:nvPr/>
          </p:nvSpPr>
          <p:spPr>
            <a:xfrm>
              <a:off x="746177" y="1264008"/>
              <a:ext cx="5679790" cy="2862322"/>
            </a:xfrm>
            <a:prstGeom prst="rect">
              <a:avLst/>
            </a:prstGeom>
            <a:noFill/>
          </p:spPr>
          <p:txBody>
            <a:bodyPr wrap="square" rtlCol="0">
              <a:spAutoFit/>
            </a:bodyPr>
            <a:lstStyle/>
            <a:p>
              <a:r>
                <a:rPr lang="tr-TR" sz="2000" dirty="0">
                  <a:solidFill>
                    <a:srgbClr val="575757"/>
                  </a:solidFill>
                </a:rPr>
                <a:t>Kaçak ve sahte sigaralar, yasal sigaralardan çok daha büyük zararlara sebep olur. Bu sigaralar, alışılmışın çok üzerinde nikotin ve </a:t>
              </a:r>
              <a:r>
                <a:rPr lang="tr-TR" sz="2000" dirty="0" err="1">
                  <a:solidFill>
                    <a:srgbClr val="575757"/>
                  </a:solidFill>
                </a:rPr>
                <a:t>karbonmonoksit</a:t>
              </a:r>
              <a:endParaRPr lang="tr-TR" sz="2000" dirty="0">
                <a:solidFill>
                  <a:srgbClr val="575757"/>
                </a:solidFill>
              </a:endParaRPr>
            </a:p>
            <a:p>
              <a:r>
                <a:rPr lang="tr-TR" sz="2000" dirty="0">
                  <a:solidFill>
                    <a:srgbClr val="575757"/>
                  </a:solidFill>
                </a:rPr>
                <a:t>içerir ve bu sigaraların üretiminde genellikle bozulmaya yüz tutan ve küflenmiş tütünler kullanılır.</a:t>
              </a:r>
            </a:p>
            <a:p>
              <a:r>
                <a:rPr lang="tr-TR" sz="2000" dirty="0">
                  <a:solidFill>
                    <a:srgbClr val="575757"/>
                  </a:solidFill>
                </a:rPr>
                <a:t>Kaçak sigaraların satışından elde edilen paranın terör örgütlerinin kasasına girdiği bilinmektedir. Alınan her kaçak sigara paketi, teröre destek vermek anlamına gelmektedir.</a:t>
              </a:r>
            </a:p>
          </p:txBody>
        </p:sp>
        <p:pic>
          <p:nvPicPr>
            <p:cNvPr id="31" name="Resim 30"/>
            <p:cNvPicPr>
              <a:picLocks noChangeAspect="1"/>
            </p:cNvPicPr>
            <p:nvPr/>
          </p:nvPicPr>
          <p:blipFill>
            <a:blip r:embed="rId3"/>
            <a:stretch>
              <a:fillRect/>
            </a:stretch>
          </p:blipFill>
          <p:spPr>
            <a:xfrm>
              <a:off x="554927" y="1385944"/>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38000" t="-34000" r="-20000" b="-2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83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112" y="-151002"/>
            <a:ext cx="12212637" cy="7009002"/>
          </a:xfrm>
          <a:prstGeom prst="rect">
            <a:avLst/>
          </a:prstGeom>
          <a:blipFill dpi="0" rotWithShape="1">
            <a:blip r:embed="rId3"/>
            <a:srcRect/>
            <a:stretch>
              <a:fillRect t="2000" b="-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Freeform 5"/>
          <p:cNvSpPr>
            <a:spLocks/>
          </p:cNvSpPr>
          <p:nvPr/>
        </p:nvSpPr>
        <p:spPr bwMode="auto">
          <a:xfrm flipH="1">
            <a:off x="-4" y="57838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 name="Metin kutusu 4"/>
          <p:cNvSpPr txBox="1"/>
          <p:nvPr/>
        </p:nvSpPr>
        <p:spPr>
          <a:xfrm>
            <a:off x="1005714" y="578386"/>
            <a:ext cx="5154553" cy="1015663"/>
          </a:xfrm>
          <a:prstGeom prst="rect">
            <a:avLst/>
          </a:prstGeom>
          <a:noFill/>
        </p:spPr>
        <p:txBody>
          <a:bodyPr wrap="none" rtlCol="0">
            <a:spAutoFit/>
          </a:bodyPr>
          <a:lstStyle/>
          <a:p>
            <a:r>
              <a:rPr lang="tr-TR" sz="6000" b="1" dirty="0">
                <a:solidFill>
                  <a:schemeClr val="bg1"/>
                </a:solidFill>
              </a:rPr>
              <a:t>Peki ya nargile?</a:t>
            </a:r>
          </a:p>
        </p:txBody>
      </p:sp>
      <p:sp>
        <p:nvSpPr>
          <p:cNvPr id="6" name="Metin kutusu 5"/>
          <p:cNvSpPr txBox="1"/>
          <p:nvPr/>
        </p:nvSpPr>
        <p:spPr>
          <a:xfrm>
            <a:off x="1077141" y="1594049"/>
            <a:ext cx="3105402" cy="400110"/>
          </a:xfrm>
          <a:prstGeom prst="rect">
            <a:avLst/>
          </a:prstGeom>
          <a:noFill/>
        </p:spPr>
        <p:txBody>
          <a:bodyPr wrap="none" rtlCol="0">
            <a:spAutoFit/>
          </a:bodyPr>
          <a:lstStyle/>
          <a:p>
            <a:r>
              <a:rPr lang="tr-TR" sz="2000" b="1" i="1" dirty="0">
                <a:solidFill>
                  <a:schemeClr val="bg1"/>
                </a:solidFill>
              </a:rPr>
              <a:t>Sanıldığı kadar masum mu?</a:t>
            </a: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2" name="Resim 11">
            <a:extLst>
              <a:ext uri="{FF2B5EF4-FFF2-40B4-BE49-F238E27FC236}">
                <a16:creationId xmlns:a16="http://schemas.microsoft.com/office/drawing/2014/main" id="{21428C73-7679-474D-A52F-1CA9756F3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9" name="Rectangle 13">
            <a:extLst>
              <a:ext uri="{FF2B5EF4-FFF2-40B4-BE49-F238E27FC236}">
                <a16:creationId xmlns:a16="http://schemas.microsoft.com/office/drawing/2014/main" id="{20F6FCA9-E171-854A-9360-A08872F657B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20403D2A-4C3F-DA46-BEEE-74CC2319B8E3}"/>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28</a:t>
            </a:fld>
            <a:endParaRPr lang="tr-TR" sz="2400" b="1" dirty="0">
              <a:solidFill>
                <a:srgbClr val="DADADA"/>
              </a:solidFill>
            </a:endParaRPr>
          </a:p>
        </p:txBody>
      </p:sp>
    </p:spTree>
    <p:extLst>
      <p:ext uri="{BB962C8B-B14F-4D97-AF65-F5344CB8AC3E}">
        <p14:creationId xmlns:p14="http://schemas.microsoft.com/office/powerpoint/2010/main" val="35477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1250"/>
                            </p:stCondLst>
                            <p:childTnLst>
                              <p:par>
                                <p:cTn id="13" presetID="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0-#ppt_w/2"/>
                                          </p:val>
                                        </p:tav>
                                        <p:tav tm="100000">
                                          <p:val>
                                            <p:strVal val="#ppt_x"/>
                                          </p:val>
                                        </p:tav>
                                      </p:tavLst>
                                    </p:anim>
                                    <p:anim calcmode="lin" valueType="num">
                                      <p:cBhvr additive="base">
                                        <p:cTn id="16" dur="25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childTnLst>
                          </p:cTn>
                        </p:par>
                        <p:par>
                          <p:cTn id="21" fill="hold">
                            <p:stCondLst>
                              <p:cond delay="175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 t="6000" r="-5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361287" cy="1015663"/>
          </a:xfrm>
          <a:prstGeom prst="rect">
            <a:avLst/>
          </a:prstGeom>
          <a:noFill/>
        </p:spPr>
        <p:txBody>
          <a:bodyPr wrap="none" rtlCol="0">
            <a:spAutoFit/>
          </a:bodyPr>
          <a:lstStyle/>
          <a:p>
            <a:r>
              <a:rPr lang="tr-TR" sz="6000" b="1" dirty="0"/>
              <a:t>HAYIR!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356649" y="1881525"/>
            <a:ext cx="6950646" cy="2123658"/>
          </a:xfrm>
          <a:prstGeom prst="rect">
            <a:avLst/>
          </a:prstGeom>
          <a:noFill/>
        </p:spPr>
        <p:txBody>
          <a:bodyPr wrap="square" rtlCol="0">
            <a:spAutoFit/>
          </a:bodyPr>
          <a:lstStyle/>
          <a:p>
            <a:r>
              <a:rPr lang="tr-TR" sz="2400" dirty="0">
                <a:solidFill>
                  <a:srgbClr val="231F20"/>
                </a:solidFill>
              </a:rPr>
              <a:t>Sana uzatılan sigaraya</a:t>
            </a:r>
          </a:p>
          <a:p>
            <a:r>
              <a:rPr lang="tr-TR" sz="2800" dirty="0">
                <a:solidFill>
                  <a:srgbClr val="231F20"/>
                </a:solidFill>
              </a:rPr>
              <a:t>bir kere </a:t>
            </a:r>
            <a:r>
              <a:rPr lang="tr-TR" sz="2800" b="1" dirty="0">
                <a:solidFill>
                  <a:srgbClr val="E61F4F"/>
                </a:solidFill>
              </a:rPr>
              <a:t>Hayır!</a:t>
            </a:r>
            <a:r>
              <a:rPr lang="tr-TR" sz="2800" dirty="0">
                <a:solidFill>
                  <a:srgbClr val="231F20"/>
                </a:solidFill>
              </a:rPr>
              <a:t> dersen,</a:t>
            </a:r>
          </a:p>
          <a:p>
            <a:r>
              <a:rPr lang="tr-TR" sz="2400" dirty="0">
                <a:solidFill>
                  <a:srgbClr val="231F20"/>
                </a:solidFill>
              </a:rPr>
              <a:t>daha sonrakilere de </a:t>
            </a:r>
            <a:r>
              <a:rPr lang="tr-TR" sz="2400" b="1" dirty="0">
                <a:solidFill>
                  <a:srgbClr val="231F20"/>
                </a:solidFill>
              </a:rPr>
              <a:t>Hayır!</a:t>
            </a:r>
            <a:r>
              <a:rPr lang="tr-TR" sz="2400" dirty="0">
                <a:solidFill>
                  <a:srgbClr val="231F20"/>
                </a:solidFill>
              </a:rPr>
              <a:t> dersin.</a:t>
            </a:r>
          </a:p>
          <a:p>
            <a:endParaRPr lang="tr-TR" sz="2800" b="1" dirty="0">
              <a:solidFill>
                <a:srgbClr val="231F20"/>
              </a:solidFill>
            </a:endParaRPr>
          </a:p>
          <a:p>
            <a:r>
              <a:rPr lang="tr-TR" sz="2800" b="1" dirty="0">
                <a:solidFill>
                  <a:srgbClr val="E61F4F"/>
                </a:solidFill>
              </a:rPr>
              <a:t>Hayır demeyi öğren!</a:t>
            </a:r>
          </a:p>
        </p:txBody>
      </p:sp>
    </p:spTree>
    <p:extLst>
      <p:ext uri="{BB962C8B-B14F-4D97-AF65-F5344CB8AC3E}">
        <p14:creationId xmlns:p14="http://schemas.microsoft.com/office/powerpoint/2010/main" val="206916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09842" cy="1015663"/>
          </a:xfrm>
          <a:prstGeom prst="rect">
            <a:avLst/>
          </a:prstGeom>
          <a:noFill/>
        </p:spPr>
        <p:txBody>
          <a:bodyPr wrap="none" rtlCol="0">
            <a:spAutoFit/>
          </a:bodyPr>
          <a:lstStyle/>
          <a:p>
            <a:r>
              <a:rPr lang="tr-TR" sz="6000" b="1" dirty="0"/>
              <a:t>Bağımlılık nedir?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469820" y="1994862"/>
            <a:ext cx="6096000" cy="1754326"/>
          </a:xfrm>
          <a:prstGeom prst="rect">
            <a:avLst/>
          </a:prstGeom>
        </p:spPr>
        <p:txBody>
          <a:bodyPr>
            <a:spAutoFit/>
          </a:bodyPr>
          <a:lstStyle/>
          <a:p>
            <a:r>
              <a:rPr lang="tr-TR" dirty="0">
                <a:solidFill>
                  <a:srgbClr val="575757"/>
                </a:solidFill>
              </a:rPr>
              <a:t>Bağımlılık, kişinin bir şeye aşırı bağlanması, kullandığı bir nesne veya yaptığı bir eylem üzerinde kontrolünü kaybetmesidir.</a:t>
            </a:r>
            <a:br>
              <a:rPr lang="tr-TR" dirty="0">
                <a:solidFill>
                  <a:srgbClr val="575757"/>
                </a:solidFill>
              </a:rPr>
            </a:br>
            <a:br>
              <a:rPr lang="tr-TR" dirty="0">
                <a:solidFill>
                  <a:srgbClr val="575757"/>
                </a:solidFill>
              </a:rPr>
            </a:br>
            <a:r>
              <a:rPr lang="tr-TR" dirty="0">
                <a:solidFill>
                  <a:srgbClr val="575757"/>
                </a:solidFill>
              </a:rPr>
              <a:t>Bağımlı kişi, zararını açıkça görse ve bilse bile</a:t>
            </a:r>
          </a:p>
          <a:p>
            <a:r>
              <a:rPr lang="tr-TR" dirty="0">
                <a:solidFill>
                  <a:srgbClr val="575757"/>
                </a:solidFill>
              </a:rPr>
              <a:t>bağımlı olduğu ürünü kullanmaktan vazgeçemez.</a:t>
            </a:r>
          </a:p>
          <a:p>
            <a:endParaRPr lang="tr-TR" b="1" dirty="0">
              <a:solidFill>
                <a:srgbClr val="575757"/>
              </a:solidFill>
            </a:endParaRPr>
          </a:p>
        </p:txBody>
      </p:sp>
      <p:sp>
        <p:nvSpPr>
          <p:cNvPr id="16" name="Rectangle 13">
            <a:extLst>
              <a:ext uri="{FF2B5EF4-FFF2-40B4-BE49-F238E27FC236}">
                <a16:creationId xmlns:a16="http://schemas.microsoft.com/office/drawing/2014/main" id="{9E40798D-7BBB-BF48-A7EB-C099EBE72BD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8874C526-7F6F-BF44-AB19-0CF53F2AC5D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31240" cy="1015663"/>
          </a:xfrm>
          <a:prstGeom prst="rect">
            <a:avLst/>
          </a:prstGeom>
          <a:noFill/>
        </p:spPr>
        <p:txBody>
          <a:bodyPr wrap="none" rtlCol="0">
            <a:spAutoFit/>
          </a:bodyPr>
          <a:lstStyle/>
          <a:p>
            <a:r>
              <a:rPr lang="tr-TR" sz="6000" b="1" dirty="0"/>
              <a:t>Yanlış bilinenler</a:t>
            </a:r>
          </a:p>
        </p:txBody>
      </p:sp>
      <p:pic>
        <p:nvPicPr>
          <p:cNvPr id="2" name="Resim 1"/>
          <p:cNvPicPr>
            <a:picLocks noChangeAspect="1"/>
          </p:cNvPicPr>
          <p:nvPr/>
        </p:nvPicPr>
        <p:blipFill>
          <a:blip r:embed="rId3"/>
          <a:stretch>
            <a:fillRect/>
          </a:stretch>
        </p:blipFill>
        <p:spPr>
          <a:xfrm>
            <a:off x="4191464" y="1809110"/>
            <a:ext cx="3797957" cy="3797957"/>
          </a:xfrm>
          <a:prstGeom prst="rect">
            <a:avLst/>
          </a:prstGeom>
        </p:spPr>
      </p:pic>
      <p:grpSp>
        <p:nvGrpSpPr>
          <p:cNvPr id="7" name="Grup 6"/>
          <p:cNvGrpSpPr/>
          <p:nvPr/>
        </p:nvGrpSpPr>
        <p:grpSpPr>
          <a:xfrm>
            <a:off x="4361990" y="2869713"/>
            <a:ext cx="3456908" cy="1664292"/>
            <a:chOff x="72382" y="1771865"/>
            <a:chExt cx="3456908" cy="1664292"/>
          </a:xfrm>
        </p:grpSpPr>
        <p:sp>
          <p:nvSpPr>
            <p:cNvPr id="6" name="Dikdörtgen 5"/>
            <p:cNvSpPr/>
            <p:nvPr/>
          </p:nvSpPr>
          <p:spPr>
            <a:xfrm>
              <a:off x="1301691" y="2419264"/>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3" name="Dikdörtgen 2"/>
            <p:cNvSpPr/>
            <p:nvPr/>
          </p:nvSpPr>
          <p:spPr>
            <a:xfrm>
              <a:off x="72382" y="1771865"/>
              <a:ext cx="3456908" cy="646331"/>
            </a:xfrm>
            <a:prstGeom prst="rect">
              <a:avLst/>
            </a:prstGeom>
          </p:spPr>
          <p:txBody>
            <a:bodyPr wrap="none">
              <a:spAutoFit/>
            </a:bodyPr>
            <a:lstStyle/>
            <a:p>
              <a:pPr algn="ctr"/>
              <a:r>
                <a:rPr lang="tr-TR" b="1" dirty="0">
                  <a:solidFill>
                    <a:srgbClr val="575757"/>
                  </a:solidFill>
                </a:rPr>
                <a:t>“Sigara dumanını içime</a:t>
              </a:r>
            </a:p>
            <a:p>
              <a:pPr algn="ctr"/>
              <a:r>
                <a:rPr lang="tr-TR" b="1" dirty="0">
                  <a:solidFill>
                    <a:srgbClr val="575757"/>
                  </a:solidFill>
                </a:rPr>
                <a:t>çekmiyorum, bana bir zararı yok.”</a:t>
              </a:r>
            </a:p>
          </p:txBody>
        </p:sp>
        <p:sp>
          <p:nvSpPr>
            <p:cNvPr id="18" name="Dikdörtgen 17"/>
            <p:cNvSpPr/>
            <p:nvPr/>
          </p:nvSpPr>
          <p:spPr>
            <a:xfrm>
              <a:off x="1378541" y="2402486"/>
              <a:ext cx="844590" cy="369332"/>
            </a:xfrm>
            <a:prstGeom prst="rect">
              <a:avLst/>
            </a:prstGeom>
          </p:spPr>
          <p:txBody>
            <a:bodyPr wrap="none">
              <a:spAutoFit/>
            </a:bodyPr>
            <a:lstStyle/>
            <a:p>
              <a:pPr algn="ctr"/>
              <a:r>
                <a:rPr lang="tr-TR" b="1" dirty="0">
                  <a:solidFill>
                    <a:schemeClr val="bg1"/>
                  </a:solidFill>
                </a:rPr>
                <a:t>YANLIŞ</a:t>
              </a:r>
            </a:p>
          </p:txBody>
        </p:sp>
        <p:sp>
          <p:nvSpPr>
            <p:cNvPr id="20" name="Dikdörtgen 19"/>
            <p:cNvSpPr/>
            <p:nvPr/>
          </p:nvSpPr>
          <p:spPr>
            <a:xfrm>
              <a:off x="192318" y="2789826"/>
              <a:ext cx="3217035" cy="646331"/>
            </a:xfrm>
            <a:prstGeom prst="rect">
              <a:avLst/>
            </a:prstGeom>
          </p:spPr>
          <p:txBody>
            <a:bodyPr wrap="none">
              <a:spAutoFit/>
            </a:bodyPr>
            <a:lstStyle/>
            <a:p>
              <a:pPr algn="ctr"/>
              <a:r>
                <a:rPr lang="tr-TR" dirty="0">
                  <a:solidFill>
                    <a:srgbClr val="575757"/>
                  </a:solidFill>
                </a:rPr>
                <a:t>İçe çekilmeyen sigara dumanı da</a:t>
              </a:r>
            </a:p>
            <a:p>
              <a:pPr algn="ctr"/>
              <a:r>
                <a:rPr lang="tr-TR" dirty="0">
                  <a:solidFill>
                    <a:srgbClr val="575757"/>
                  </a:solidFill>
                </a:rPr>
                <a:t>hastalıklara neden olmaktadır.</a:t>
              </a:r>
            </a:p>
          </p:txBody>
        </p:sp>
      </p:grpSp>
      <p:grpSp>
        <p:nvGrpSpPr>
          <p:cNvPr id="22" name="Grup 21"/>
          <p:cNvGrpSpPr/>
          <p:nvPr/>
        </p:nvGrpSpPr>
        <p:grpSpPr>
          <a:xfrm>
            <a:off x="1158792" y="1771868"/>
            <a:ext cx="2558008" cy="1421011"/>
            <a:chOff x="521832" y="1771865"/>
            <a:chExt cx="2558008" cy="1421011"/>
          </a:xfrm>
        </p:grpSpPr>
        <p:sp>
          <p:nvSpPr>
            <p:cNvPr id="23" name="Dikdörtgen 22"/>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24" name="Dikdörtgen 23"/>
            <p:cNvSpPr/>
            <p:nvPr/>
          </p:nvSpPr>
          <p:spPr>
            <a:xfrm>
              <a:off x="521832" y="1771865"/>
              <a:ext cx="2558008" cy="369332"/>
            </a:xfrm>
            <a:prstGeom prst="rect">
              <a:avLst/>
            </a:prstGeom>
          </p:spPr>
          <p:txBody>
            <a:bodyPr wrap="none">
              <a:spAutoFit/>
            </a:bodyPr>
            <a:lstStyle/>
            <a:p>
              <a:pPr algn="ctr"/>
              <a:r>
                <a:rPr lang="tr-TR" b="1" dirty="0">
                  <a:solidFill>
                    <a:srgbClr val="575757"/>
                  </a:solidFill>
                </a:rPr>
                <a:t>“Sigara sizi sakinleştirir.”</a:t>
              </a:r>
            </a:p>
          </p:txBody>
        </p:sp>
        <p:sp>
          <p:nvSpPr>
            <p:cNvPr id="25" name="Dikdörtgen 24"/>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29" name="Dikdörtgen 28"/>
            <p:cNvSpPr/>
            <p:nvPr/>
          </p:nvSpPr>
          <p:spPr>
            <a:xfrm>
              <a:off x="765648" y="2546545"/>
              <a:ext cx="2070374" cy="646331"/>
            </a:xfrm>
            <a:prstGeom prst="rect">
              <a:avLst/>
            </a:prstGeom>
          </p:spPr>
          <p:txBody>
            <a:bodyPr wrap="none">
              <a:spAutoFit/>
            </a:bodyPr>
            <a:lstStyle/>
            <a:p>
              <a:pPr algn="ctr"/>
              <a:r>
                <a:rPr lang="tr-TR" dirty="0">
                  <a:solidFill>
                    <a:srgbClr val="575757"/>
                  </a:solidFill>
                </a:rPr>
                <a:t>Sigara ruh sağlığınızı</a:t>
              </a:r>
            </a:p>
            <a:p>
              <a:pPr algn="ctr"/>
              <a:r>
                <a:rPr lang="tr-TR" dirty="0">
                  <a:solidFill>
                    <a:srgbClr val="575757"/>
                  </a:solidFill>
                </a:rPr>
                <a:t>olumsuz etkiler.</a:t>
              </a:r>
            </a:p>
          </p:txBody>
        </p:sp>
      </p:grpSp>
      <p:grpSp>
        <p:nvGrpSpPr>
          <p:cNvPr id="31" name="Grup 30"/>
          <p:cNvGrpSpPr/>
          <p:nvPr/>
        </p:nvGrpSpPr>
        <p:grpSpPr>
          <a:xfrm>
            <a:off x="8312319" y="1771868"/>
            <a:ext cx="2880084" cy="1144012"/>
            <a:chOff x="360801" y="1771865"/>
            <a:chExt cx="2880084" cy="1144012"/>
          </a:xfrm>
        </p:grpSpPr>
        <p:sp>
          <p:nvSpPr>
            <p:cNvPr id="32" name="Dikdörtgen 31"/>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33" name="Dikdörtgen 32"/>
            <p:cNvSpPr/>
            <p:nvPr/>
          </p:nvSpPr>
          <p:spPr>
            <a:xfrm>
              <a:off x="360801" y="1771865"/>
              <a:ext cx="2880084" cy="369332"/>
            </a:xfrm>
            <a:prstGeom prst="rect">
              <a:avLst/>
            </a:prstGeom>
          </p:spPr>
          <p:txBody>
            <a:bodyPr wrap="none">
              <a:spAutoFit/>
            </a:bodyPr>
            <a:lstStyle/>
            <a:p>
              <a:pPr algn="ctr"/>
              <a:r>
                <a:rPr lang="tr-TR" b="1" dirty="0">
                  <a:solidFill>
                    <a:srgbClr val="575757"/>
                  </a:solidFill>
                </a:rPr>
                <a:t>“Sigara sorunları unutturur.”</a:t>
              </a:r>
            </a:p>
          </p:txBody>
        </p:sp>
        <p:sp>
          <p:nvSpPr>
            <p:cNvPr id="34" name="Dikdörtgen 33"/>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35" name="Dikdörtgen 34"/>
            <p:cNvSpPr/>
            <p:nvPr/>
          </p:nvSpPr>
          <p:spPr>
            <a:xfrm>
              <a:off x="512570" y="2546545"/>
              <a:ext cx="2576539" cy="369332"/>
            </a:xfrm>
            <a:prstGeom prst="rect">
              <a:avLst/>
            </a:prstGeom>
          </p:spPr>
          <p:txBody>
            <a:bodyPr wrap="none">
              <a:spAutoFit/>
            </a:bodyPr>
            <a:lstStyle/>
            <a:p>
              <a:pPr algn="ctr"/>
              <a:r>
                <a:rPr lang="tr-TR" dirty="0">
                  <a:solidFill>
                    <a:srgbClr val="575757"/>
                  </a:solidFill>
                </a:rPr>
                <a:t>Sigara yeni sorunlar ekler.</a:t>
              </a:r>
            </a:p>
          </p:txBody>
        </p:sp>
      </p:grpSp>
      <p:grpSp>
        <p:nvGrpSpPr>
          <p:cNvPr id="36" name="Grup 35"/>
          <p:cNvGrpSpPr/>
          <p:nvPr/>
        </p:nvGrpSpPr>
        <p:grpSpPr>
          <a:xfrm>
            <a:off x="972914" y="4008104"/>
            <a:ext cx="2929777" cy="1144012"/>
            <a:chOff x="335954" y="1771865"/>
            <a:chExt cx="2929777" cy="1144012"/>
          </a:xfrm>
        </p:grpSpPr>
        <p:sp>
          <p:nvSpPr>
            <p:cNvPr id="37" name="Dikdörtgen 36"/>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38" name="Dikdörtgen 37"/>
            <p:cNvSpPr/>
            <p:nvPr/>
          </p:nvSpPr>
          <p:spPr>
            <a:xfrm>
              <a:off x="335954" y="1771865"/>
              <a:ext cx="2929777" cy="369332"/>
            </a:xfrm>
            <a:prstGeom prst="rect">
              <a:avLst/>
            </a:prstGeom>
          </p:spPr>
          <p:txBody>
            <a:bodyPr wrap="none">
              <a:spAutoFit/>
            </a:bodyPr>
            <a:lstStyle/>
            <a:p>
              <a:pPr algn="ctr"/>
              <a:r>
                <a:rPr lang="tr-TR" b="1" dirty="0">
                  <a:solidFill>
                    <a:srgbClr val="575757"/>
                  </a:solidFill>
                </a:rPr>
                <a:t>“</a:t>
              </a:r>
              <a:r>
                <a:rPr lang="tr-TR" b="1" dirty="0" err="1">
                  <a:solidFill>
                    <a:srgbClr val="575757"/>
                  </a:solidFill>
                </a:rPr>
                <a:t>Light</a:t>
              </a:r>
              <a:r>
                <a:rPr lang="tr-TR" b="1" dirty="0">
                  <a:solidFill>
                    <a:srgbClr val="575757"/>
                  </a:solidFill>
                </a:rPr>
                <a:t> sigara daha az zararlı.”</a:t>
              </a:r>
            </a:p>
          </p:txBody>
        </p:sp>
        <p:sp>
          <p:nvSpPr>
            <p:cNvPr id="39" name="Dikdörtgen 38"/>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40" name="Dikdörtgen 39"/>
            <p:cNvSpPr/>
            <p:nvPr/>
          </p:nvSpPr>
          <p:spPr>
            <a:xfrm>
              <a:off x="856894" y="2546545"/>
              <a:ext cx="1887889" cy="369332"/>
            </a:xfrm>
            <a:prstGeom prst="rect">
              <a:avLst/>
            </a:prstGeom>
          </p:spPr>
          <p:txBody>
            <a:bodyPr wrap="none">
              <a:spAutoFit/>
            </a:bodyPr>
            <a:lstStyle/>
            <a:p>
              <a:pPr algn="ctr"/>
              <a:r>
                <a:rPr lang="tr-TR" dirty="0">
                  <a:solidFill>
                    <a:srgbClr val="575757"/>
                  </a:solidFill>
                </a:rPr>
                <a:t>Nikotin oranı aynı.</a:t>
              </a:r>
            </a:p>
          </p:txBody>
        </p:sp>
      </p:grpSp>
      <p:grpSp>
        <p:nvGrpSpPr>
          <p:cNvPr id="41" name="Grup 40"/>
          <p:cNvGrpSpPr/>
          <p:nvPr/>
        </p:nvGrpSpPr>
        <p:grpSpPr>
          <a:xfrm>
            <a:off x="8236999" y="4003816"/>
            <a:ext cx="3030702" cy="1421011"/>
            <a:chOff x="285489" y="1771865"/>
            <a:chExt cx="3030702" cy="1421011"/>
          </a:xfrm>
        </p:grpSpPr>
        <p:sp>
          <p:nvSpPr>
            <p:cNvPr id="42" name="Dikdörtgen 41"/>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43" name="Dikdörtgen 42"/>
            <p:cNvSpPr/>
            <p:nvPr/>
          </p:nvSpPr>
          <p:spPr>
            <a:xfrm>
              <a:off x="870623" y="1771865"/>
              <a:ext cx="1860446" cy="369332"/>
            </a:xfrm>
            <a:prstGeom prst="rect">
              <a:avLst/>
            </a:prstGeom>
          </p:spPr>
          <p:txBody>
            <a:bodyPr wrap="none">
              <a:spAutoFit/>
            </a:bodyPr>
            <a:lstStyle/>
            <a:p>
              <a:pPr algn="ctr"/>
              <a:r>
                <a:rPr lang="tr-TR" b="1" dirty="0">
                  <a:solidFill>
                    <a:srgbClr val="575757"/>
                  </a:solidFill>
                </a:rPr>
                <a:t>“Sigara zayıflatır.”</a:t>
              </a:r>
            </a:p>
          </p:txBody>
        </p:sp>
        <p:sp>
          <p:nvSpPr>
            <p:cNvPr id="44" name="Dikdörtgen 43"/>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45" name="Dikdörtgen 44"/>
            <p:cNvSpPr/>
            <p:nvPr/>
          </p:nvSpPr>
          <p:spPr>
            <a:xfrm>
              <a:off x="285489" y="2546545"/>
              <a:ext cx="3030702" cy="646331"/>
            </a:xfrm>
            <a:prstGeom prst="rect">
              <a:avLst/>
            </a:prstGeom>
          </p:spPr>
          <p:txBody>
            <a:bodyPr wrap="none">
              <a:spAutoFit/>
            </a:bodyPr>
            <a:lstStyle/>
            <a:p>
              <a:pPr algn="ctr"/>
              <a:r>
                <a:rPr lang="tr-TR" dirty="0">
                  <a:solidFill>
                    <a:srgbClr val="575757"/>
                  </a:solidFill>
                </a:rPr>
                <a:t>Sigara kişinin çirkinleşmesine</a:t>
              </a:r>
            </a:p>
            <a:p>
              <a:pPr algn="ctr"/>
              <a:r>
                <a:rPr lang="tr-TR" dirty="0">
                  <a:solidFill>
                    <a:srgbClr val="575757"/>
                  </a:solidFill>
                </a:rPr>
                <a:t>ve kötü kokmasına neden olur.</a:t>
              </a:r>
            </a:p>
          </p:txBody>
        </p:sp>
      </p:grpSp>
    </p:spTree>
    <p:extLst>
      <p:ext uri="{BB962C8B-B14F-4D97-AF65-F5344CB8AC3E}">
        <p14:creationId xmlns:p14="http://schemas.microsoft.com/office/powerpoint/2010/main" val="140455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250"/>
                                        <p:tgtEl>
                                          <p:spTgt spid="41"/>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p:cNvSpPr/>
          <p:nvPr/>
        </p:nvSpPr>
        <p:spPr>
          <a:xfrm>
            <a:off x="0" y="0"/>
            <a:ext cx="12801600" cy="6858000"/>
          </a:xfrm>
          <a:prstGeom prst="rect">
            <a:avLst/>
          </a:prstGeom>
          <a:blipFill dpi="0" rotWithShape="1">
            <a:blip r:embed="rId3"/>
            <a:srcRect/>
            <a:stretch>
              <a:fillRect t="-38000" b="-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11112" y="0"/>
            <a:ext cx="122126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6909199" cy="2123658"/>
          </a:xfrm>
          <a:prstGeom prst="rect">
            <a:avLst/>
          </a:prstGeom>
          <a:noFill/>
        </p:spPr>
        <p:txBody>
          <a:bodyPr wrap="none" rtlCol="0">
            <a:spAutoFit/>
          </a:bodyPr>
          <a:lstStyle/>
          <a:p>
            <a:r>
              <a:rPr lang="tr-TR" sz="6600" b="1" dirty="0">
                <a:solidFill>
                  <a:schemeClr val="bg1"/>
                </a:solidFill>
                <a:effectLst>
                  <a:outerShdw blurRad="50800" dist="38100" dir="8100000" algn="tr" rotWithShape="0">
                    <a:prstClr val="black">
                      <a:alpha val="40000"/>
                    </a:prstClr>
                  </a:outerShdw>
                </a:effectLst>
              </a:rPr>
              <a:t>Sigarayı bıraktıktan</a:t>
            </a:r>
          </a:p>
          <a:p>
            <a:r>
              <a:rPr lang="tr-TR" sz="6600" b="1" dirty="0">
                <a:solidFill>
                  <a:schemeClr val="bg1"/>
                </a:solidFill>
                <a:effectLst>
                  <a:outerShdw blurRad="50800" dist="38100" dir="8100000" algn="tr" rotWithShape="0">
                    <a:prstClr val="black">
                      <a:alpha val="40000"/>
                    </a:prstClr>
                  </a:outerShdw>
                </a:effectLst>
              </a:rPr>
              <a:t>sonra...</a:t>
            </a:r>
          </a:p>
        </p:txBody>
      </p:sp>
      <p:sp>
        <p:nvSpPr>
          <p:cNvPr id="16" name="Metin kutusu 15"/>
          <p:cNvSpPr txBox="1"/>
          <p:nvPr/>
        </p:nvSpPr>
        <p:spPr>
          <a:xfrm>
            <a:off x="1077141" y="3352056"/>
            <a:ext cx="10305562" cy="954107"/>
          </a:xfrm>
          <a:prstGeom prst="rect">
            <a:avLst/>
          </a:prstGeom>
          <a:noFill/>
        </p:spPr>
        <p:txBody>
          <a:bodyPr wrap="square" rtlCol="0">
            <a:spAutoFit/>
          </a:bodyPr>
          <a:lstStyle/>
          <a:p>
            <a:r>
              <a:rPr lang="tr-TR" sz="2800" dirty="0">
                <a:solidFill>
                  <a:schemeClr val="bg1"/>
                </a:solidFill>
                <a:effectLst>
                  <a:outerShdw blurRad="50800" dist="38100" dir="8100000" algn="tr" rotWithShape="0">
                    <a:prstClr val="black">
                      <a:alpha val="40000"/>
                    </a:prstClr>
                  </a:outerShdw>
                </a:effectLst>
              </a:rPr>
              <a:t>Sigarayı bırakmak için kanser ya da kalp hastası olmayı beklerseniz,</a:t>
            </a:r>
          </a:p>
          <a:p>
            <a:r>
              <a:rPr lang="tr-TR" sz="2800" dirty="0">
                <a:solidFill>
                  <a:schemeClr val="bg1"/>
                </a:solidFill>
                <a:effectLst>
                  <a:outerShdw blurRad="50800" dist="38100" dir="8100000" algn="tr" rotWithShape="0">
                    <a:prstClr val="black">
                      <a:alpha val="40000"/>
                    </a:prstClr>
                  </a:outerShdw>
                </a:effectLst>
              </a:rPr>
              <a:t>vücudunuzun kendini tamir etmesi için pek fazla vakti olmayacaktır. </a:t>
            </a:r>
          </a:p>
        </p:txBody>
      </p:sp>
      <p:pic>
        <p:nvPicPr>
          <p:cNvPr id="18" name="Resim 17">
            <a:extLst>
              <a:ext uri="{FF2B5EF4-FFF2-40B4-BE49-F238E27FC236}">
                <a16:creationId xmlns:a16="http://schemas.microsoft.com/office/drawing/2014/main" id="{5624C1B7-BDF6-2F49-8DC5-4989D59A4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9" name="Rectangle 13">
            <a:extLst>
              <a:ext uri="{FF2B5EF4-FFF2-40B4-BE49-F238E27FC236}">
                <a16:creationId xmlns:a16="http://schemas.microsoft.com/office/drawing/2014/main" id="{FDB8ED3E-7AF1-9249-9D77-B63740F1282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47C33630-773B-E849-A85E-CB885A0E9234}"/>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31</a:t>
            </a:fld>
            <a:endParaRPr lang="tr-TR" sz="2400" b="1" dirty="0">
              <a:solidFill>
                <a:srgbClr val="DADADA"/>
              </a:solidFill>
            </a:endParaRPr>
          </a:p>
        </p:txBody>
      </p:sp>
    </p:spTree>
    <p:extLst>
      <p:ext uri="{BB962C8B-B14F-4D97-AF65-F5344CB8AC3E}">
        <p14:creationId xmlns:p14="http://schemas.microsoft.com/office/powerpoint/2010/main" val="19254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25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9" grpId="0" animBg="1"/>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a:extLst>
              <a:ext uri="{FF2B5EF4-FFF2-40B4-BE49-F238E27FC236}">
                <a16:creationId xmlns:a16="http://schemas.microsoft.com/office/drawing/2014/main" id="{6478FC09-8DBF-584E-A4AA-50CEAD939E74}"/>
              </a:ext>
            </a:extLst>
          </p:cNvPr>
          <p:cNvGrpSpPr/>
          <p:nvPr/>
        </p:nvGrpSpPr>
        <p:grpSpPr>
          <a:xfrm>
            <a:off x="372717" y="2428185"/>
            <a:ext cx="7711915" cy="568513"/>
            <a:chOff x="372717" y="2428185"/>
            <a:chExt cx="7711915" cy="568513"/>
          </a:xfrm>
        </p:grpSpPr>
        <p:pic>
          <p:nvPicPr>
            <p:cNvPr id="6" name="Resim 5">
              <a:extLst>
                <a:ext uri="{FF2B5EF4-FFF2-40B4-BE49-F238E27FC236}">
                  <a16:creationId xmlns:a16="http://schemas.microsoft.com/office/drawing/2014/main" id="{39CD148A-9223-A345-9043-7DAF8E1CE82E}"/>
                </a:ext>
              </a:extLst>
            </p:cNvPr>
            <p:cNvPicPr>
              <a:picLocks noChangeAspect="1"/>
            </p:cNvPicPr>
            <p:nvPr/>
          </p:nvPicPr>
          <p:blipFill>
            <a:blip r:embed="rId4"/>
            <a:stretch>
              <a:fillRect/>
            </a:stretch>
          </p:blipFill>
          <p:spPr>
            <a:xfrm>
              <a:off x="372717" y="2428185"/>
              <a:ext cx="824600" cy="568513"/>
            </a:xfrm>
            <a:prstGeom prst="rect">
              <a:avLst/>
            </a:prstGeom>
          </p:spPr>
        </p:pic>
        <p:sp>
          <p:nvSpPr>
            <p:cNvPr id="26" name="Metin kutusu 25"/>
            <p:cNvSpPr txBox="1"/>
            <p:nvPr/>
          </p:nvSpPr>
          <p:spPr>
            <a:xfrm>
              <a:off x="1398891" y="2450072"/>
              <a:ext cx="6685741" cy="400110"/>
            </a:xfrm>
            <a:prstGeom prst="rect">
              <a:avLst/>
            </a:prstGeom>
            <a:noFill/>
          </p:spPr>
          <p:txBody>
            <a:bodyPr wrap="none" rtlCol="0">
              <a:spAutoFit/>
            </a:bodyPr>
            <a:lstStyle/>
            <a:p>
              <a:r>
                <a:rPr lang="tr-TR" sz="2000" b="1" dirty="0">
                  <a:solidFill>
                    <a:srgbClr val="E61F4F"/>
                  </a:solidFill>
                </a:rPr>
                <a:t>20 dakika sonra </a:t>
              </a:r>
              <a:r>
                <a:rPr lang="tr-TR" sz="2000" dirty="0">
                  <a:solidFill>
                    <a:srgbClr val="575757"/>
                  </a:solidFill>
                </a:rPr>
                <a:t>nabız ve hızlı soluk alıp verme normale döner. </a:t>
              </a:r>
            </a:p>
          </p:txBody>
        </p:sp>
      </p:grpSp>
      <p:grpSp>
        <p:nvGrpSpPr>
          <p:cNvPr id="17" name="Grup 16">
            <a:extLst>
              <a:ext uri="{FF2B5EF4-FFF2-40B4-BE49-F238E27FC236}">
                <a16:creationId xmlns:a16="http://schemas.microsoft.com/office/drawing/2014/main" id="{FCD67F7A-6C5A-2746-974C-CE3CF85D4E3F}"/>
              </a:ext>
            </a:extLst>
          </p:cNvPr>
          <p:cNvGrpSpPr/>
          <p:nvPr/>
        </p:nvGrpSpPr>
        <p:grpSpPr>
          <a:xfrm>
            <a:off x="372717" y="3061474"/>
            <a:ext cx="7558090" cy="624852"/>
            <a:chOff x="372717" y="3061474"/>
            <a:chExt cx="7558090" cy="624852"/>
          </a:xfrm>
        </p:grpSpPr>
        <p:pic>
          <p:nvPicPr>
            <p:cNvPr id="8" name="Resim 7">
              <a:extLst>
                <a:ext uri="{FF2B5EF4-FFF2-40B4-BE49-F238E27FC236}">
                  <a16:creationId xmlns:a16="http://schemas.microsoft.com/office/drawing/2014/main" id="{39D90081-359F-C943-A935-C00C108198DF}"/>
                </a:ext>
              </a:extLst>
            </p:cNvPr>
            <p:cNvPicPr>
              <a:picLocks noChangeAspect="1"/>
            </p:cNvPicPr>
            <p:nvPr/>
          </p:nvPicPr>
          <p:blipFill>
            <a:blip r:embed="rId5"/>
            <a:stretch>
              <a:fillRect/>
            </a:stretch>
          </p:blipFill>
          <p:spPr>
            <a:xfrm>
              <a:off x="372717" y="3061474"/>
              <a:ext cx="824600" cy="624852"/>
            </a:xfrm>
            <a:prstGeom prst="rect">
              <a:avLst/>
            </a:prstGeom>
          </p:spPr>
        </p:pic>
        <p:sp>
          <p:nvSpPr>
            <p:cNvPr id="23" name="Metin kutusu 22"/>
            <p:cNvSpPr txBox="1"/>
            <p:nvPr/>
          </p:nvSpPr>
          <p:spPr>
            <a:xfrm>
              <a:off x="1398891" y="3083990"/>
              <a:ext cx="6531916" cy="400110"/>
            </a:xfrm>
            <a:prstGeom prst="rect">
              <a:avLst/>
            </a:prstGeom>
            <a:noFill/>
          </p:spPr>
          <p:txBody>
            <a:bodyPr wrap="none" rtlCol="0">
              <a:spAutoFit/>
            </a:bodyPr>
            <a:lstStyle/>
            <a:p>
              <a:r>
                <a:rPr lang="tr-TR" sz="2000" b="1" dirty="0">
                  <a:solidFill>
                    <a:srgbClr val="E61F4F"/>
                  </a:solidFill>
                </a:rPr>
                <a:t>8 saat sonra </a:t>
              </a:r>
              <a:r>
                <a:rPr lang="tr-TR" sz="2000" dirty="0">
                  <a:solidFill>
                    <a:srgbClr val="575757"/>
                  </a:solidFill>
                </a:rPr>
                <a:t>kandaki oksijen düzeyi normal seviyesine döner. </a:t>
              </a:r>
            </a:p>
          </p:txBody>
        </p:sp>
      </p:grpSp>
      <p:grpSp>
        <p:nvGrpSpPr>
          <p:cNvPr id="18" name="Grup 17">
            <a:extLst>
              <a:ext uri="{FF2B5EF4-FFF2-40B4-BE49-F238E27FC236}">
                <a16:creationId xmlns:a16="http://schemas.microsoft.com/office/drawing/2014/main" id="{12830AA8-F0A6-6F42-943D-53421DC97167}"/>
              </a:ext>
            </a:extLst>
          </p:cNvPr>
          <p:cNvGrpSpPr/>
          <p:nvPr/>
        </p:nvGrpSpPr>
        <p:grpSpPr>
          <a:xfrm>
            <a:off x="372718" y="3714857"/>
            <a:ext cx="5959318" cy="624394"/>
            <a:chOff x="372718" y="3714857"/>
            <a:chExt cx="5959318" cy="624394"/>
          </a:xfrm>
        </p:grpSpPr>
        <p:pic>
          <p:nvPicPr>
            <p:cNvPr id="10" name="Resim 9">
              <a:extLst>
                <a:ext uri="{FF2B5EF4-FFF2-40B4-BE49-F238E27FC236}">
                  <a16:creationId xmlns:a16="http://schemas.microsoft.com/office/drawing/2014/main" id="{79D73704-F314-B442-AEFB-5E76CDBEBAF8}"/>
                </a:ext>
              </a:extLst>
            </p:cNvPr>
            <p:cNvPicPr>
              <a:picLocks noChangeAspect="1"/>
            </p:cNvPicPr>
            <p:nvPr/>
          </p:nvPicPr>
          <p:blipFill>
            <a:blip r:embed="rId6"/>
            <a:stretch>
              <a:fillRect/>
            </a:stretch>
          </p:blipFill>
          <p:spPr>
            <a:xfrm>
              <a:off x="372718" y="3724643"/>
              <a:ext cx="824599" cy="614608"/>
            </a:xfrm>
            <a:prstGeom prst="rect">
              <a:avLst/>
            </a:prstGeom>
          </p:spPr>
        </p:pic>
        <p:sp>
          <p:nvSpPr>
            <p:cNvPr id="40" name="Metin kutusu 39"/>
            <p:cNvSpPr txBox="1"/>
            <p:nvPr/>
          </p:nvSpPr>
          <p:spPr>
            <a:xfrm>
              <a:off x="1398891" y="3714857"/>
              <a:ext cx="4933145" cy="400110"/>
            </a:xfrm>
            <a:prstGeom prst="rect">
              <a:avLst/>
            </a:prstGeom>
            <a:noFill/>
          </p:spPr>
          <p:txBody>
            <a:bodyPr wrap="none" rtlCol="0">
              <a:spAutoFit/>
            </a:bodyPr>
            <a:lstStyle/>
            <a:p>
              <a:r>
                <a:rPr lang="tr-TR" sz="2000" b="1" dirty="0">
                  <a:solidFill>
                    <a:srgbClr val="E61F4F"/>
                  </a:solidFill>
                </a:rPr>
                <a:t>24 saat sonra </a:t>
              </a:r>
              <a:r>
                <a:rPr lang="tr-TR" sz="2000" dirty="0" err="1">
                  <a:solidFill>
                    <a:srgbClr val="575757"/>
                  </a:solidFill>
                </a:rPr>
                <a:t>karbonmonoksit</a:t>
              </a:r>
              <a:r>
                <a:rPr lang="tr-TR" sz="2000" dirty="0">
                  <a:solidFill>
                    <a:srgbClr val="575757"/>
                  </a:solidFill>
                </a:rPr>
                <a:t> vücuttan atılır. </a:t>
              </a:r>
            </a:p>
          </p:txBody>
        </p:sp>
      </p:grpSp>
      <p:grpSp>
        <p:nvGrpSpPr>
          <p:cNvPr id="19" name="Grup 18">
            <a:extLst>
              <a:ext uri="{FF2B5EF4-FFF2-40B4-BE49-F238E27FC236}">
                <a16:creationId xmlns:a16="http://schemas.microsoft.com/office/drawing/2014/main" id="{183FC409-1A5C-0C49-981C-2EA75F2CA448}"/>
              </a:ext>
            </a:extLst>
          </p:cNvPr>
          <p:cNvGrpSpPr/>
          <p:nvPr/>
        </p:nvGrpSpPr>
        <p:grpSpPr>
          <a:xfrm>
            <a:off x="372717" y="4306003"/>
            <a:ext cx="5589987" cy="747774"/>
            <a:chOff x="372717" y="4306003"/>
            <a:chExt cx="5589987" cy="747774"/>
          </a:xfrm>
        </p:grpSpPr>
        <p:pic>
          <p:nvPicPr>
            <p:cNvPr id="11" name="Resim 10">
              <a:extLst>
                <a:ext uri="{FF2B5EF4-FFF2-40B4-BE49-F238E27FC236}">
                  <a16:creationId xmlns:a16="http://schemas.microsoft.com/office/drawing/2014/main" id="{A1182BE6-3C84-E049-AFF9-17D6E797F956}"/>
                </a:ext>
              </a:extLst>
            </p:cNvPr>
            <p:cNvPicPr>
              <a:picLocks noChangeAspect="1"/>
            </p:cNvPicPr>
            <p:nvPr/>
          </p:nvPicPr>
          <p:blipFill>
            <a:blip r:embed="rId7"/>
            <a:stretch>
              <a:fillRect/>
            </a:stretch>
          </p:blipFill>
          <p:spPr>
            <a:xfrm>
              <a:off x="372717" y="4306003"/>
              <a:ext cx="824600" cy="747774"/>
            </a:xfrm>
            <a:prstGeom prst="rect">
              <a:avLst/>
            </a:prstGeom>
          </p:spPr>
        </p:pic>
        <p:sp>
          <p:nvSpPr>
            <p:cNvPr id="31" name="Metin kutusu 30"/>
            <p:cNvSpPr txBox="1"/>
            <p:nvPr/>
          </p:nvSpPr>
          <p:spPr>
            <a:xfrm>
              <a:off x="1398891" y="4335667"/>
              <a:ext cx="4563813" cy="707886"/>
            </a:xfrm>
            <a:prstGeom prst="rect">
              <a:avLst/>
            </a:prstGeom>
            <a:noFill/>
          </p:spPr>
          <p:txBody>
            <a:bodyPr wrap="none" rtlCol="0">
              <a:spAutoFit/>
            </a:bodyPr>
            <a:lstStyle/>
            <a:p>
              <a:r>
                <a:rPr lang="tr-TR" sz="2000" b="1" dirty="0">
                  <a:solidFill>
                    <a:srgbClr val="E61F4F"/>
                  </a:solidFill>
                </a:rPr>
                <a:t>48 saat sonra </a:t>
              </a:r>
              <a:r>
                <a:rPr lang="tr-TR" sz="2000" dirty="0">
                  <a:solidFill>
                    <a:srgbClr val="575757"/>
                  </a:solidFill>
                </a:rPr>
                <a:t>artan nikotin düzeyi ve</a:t>
              </a:r>
            </a:p>
            <a:p>
              <a:r>
                <a:rPr lang="tr-TR" sz="2000" dirty="0">
                  <a:solidFill>
                    <a:srgbClr val="575757"/>
                  </a:solidFill>
                </a:rPr>
                <a:t>azalan tat ve koku duyusu normale döner. </a:t>
              </a:r>
            </a:p>
          </p:txBody>
        </p:sp>
      </p:grpSp>
      <p:grpSp>
        <p:nvGrpSpPr>
          <p:cNvPr id="2" name="Grup 1"/>
          <p:cNvGrpSpPr/>
          <p:nvPr/>
        </p:nvGrpSpPr>
        <p:grpSpPr>
          <a:xfrm>
            <a:off x="1168637" y="2433294"/>
            <a:ext cx="180363" cy="2593481"/>
            <a:chOff x="515923" y="2433294"/>
            <a:chExt cx="180363" cy="2593481"/>
          </a:xfrm>
        </p:grpSpPr>
        <p:cxnSp>
          <p:nvCxnSpPr>
            <p:cNvPr id="7" name="Düz Bağlayıcı 6"/>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515923" y="3273104"/>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515923" y="3902279"/>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515923" y="4523064"/>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
        <p:nvSpPr>
          <p:cNvPr id="24" name="Rectangle 13">
            <a:extLst>
              <a:ext uri="{FF2B5EF4-FFF2-40B4-BE49-F238E27FC236}">
                <a16:creationId xmlns:a16="http://schemas.microsoft.com/office/drawing/2014/main" id="{A44A0009-F092-A344-888B-4B007139E4A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C43D5E8E-E2B1-4C4D-AE24-6C6E53858BE6}"/>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32</a:t>
            </a:fld>
            <a:endParaRPr lang="tr-TR" sz="2400" b="1" dirty="0">
              <a:solidFill>
                <a:srgbClr val="DADADA"/>
              </a:solidFill>
            </a:endParaRPr>
          </a:p>
        </p:txBody>
      </p:sp>
    </p:spTree>
    <p:extLst>
      <p:ext uri="{BB962C8B-B14F-4D97-AF65-F5344CB8AC3E}">
        <p14:creationId xmlns:p14="http://schemas.microsoft.com/office/powerpoint/2010/main" val="26443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225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75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325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p:cNvSpPr txBox="1"/>
          <p:nvPr/>
        </p:nvSpPr>
        <p:spPr>
          <a:xfrm>
            <a:off x="1394695" y="2450072"/>
            <a:ext cx="6725135" cy="400110"/>
          </a:xfrm>
          <a:prstGeom prst="rect">
            <a:avLst/>
          </a:prstGeom>
          <a:noFill/>
        </p:spPr>
        <p:txBody>
          <a:bodyPr wrap="square" rtlCol="0">
            <a:spAutoFit/>
          </a:bodyPr>
          <a:lstStyle/>
          <a:p>
            <a:r>
              <a:rPr lang="tr-TR" sz="2000" b="1" dirty="0">
                <a:solidFill>
                  <a:srgbClr val="E61F4F"/>
                </a:solidFill>
              </a:rPr>
              <a:t>72 saat sonra </a:t>
            </a:r>
            <a:r>
              <a:rPr lang="tr-TR" sz="2000" dirty="0">
                <a:solidFill>
                  <a:srgbClr val="575757"/>
                </a:solidFill>
              </a:rPr>
              <a:t>soluk alıp vermek kolaylaşır, enerji düzeyi artar. </a:t>
            </a:r>
          </a:p>
        </p:txBody>
      </p:sp>
      <p:sp>
        <p:nvSpPr>
          <p:cNvPr id="23" name="Metin kutusu 22"/>
          <p:cNvSpPr txBox="1"/>
          <p:nvPr/>
        </p:nvSpPr>
        <p:spPr>
          <a:xfrm>
            <a:off x="1394696" y="2947614"/>
            <a:ext cx="6593793" cy="707886"/>
          </a:xfrm>
          <a:prstGeom prst="rect">
            <a:avLst/>
          </a:prstGeom>
          <a:noFill/>
        </p:spPr>
        <p:txBody>
          <a:bodyPr wrap="none" rtlCol="0">
            <a:spAutoFit/>
          </a:bodyPr>
          <a:lstStyle/>
          <a:p>
            <a:r>
              <a:rPr lang="tr-TR" sz="2000" b="1" dirty="0">
                <a:solidFill>
                  <a:srgbClr val="E61F4F"/>
                </a:solidFill>
              </a:rPr>
              <a:t>2-12 hafta sonra </a:t>
            </a:r>
            <a:r>
              <a:rPr lang="tr-TR" sz="2000" dirty="0">
                <a:solidFill>
                  <a:srgbClr val="575757"/>
                </a:solidFill>
              </a:rPr>
              <a:t>vücuttaki dolaşım düzelir, yürürken meydana</a:t>
            </a:r>
          </a:p>
          <a:p>
            <a:r>
              <a:rPr lang="tr-TR" sz="2000" dirty="0">
                <a:solidFill>
                  <a:srgbClr val="575757"/>
                </a:solidFill>
              </a:rPr>
              <a:t>gelen yorulma ve tıkanmalar azalır. </a:t>
            </a:r>
          </a:p>
        </p:txBody>
      </p:sp>
      <p:sp>
        <p:nvSpPr>
          <p:cNvPr id="40" name="Metin kutusu 39"/>
          <p:cNvSpPr txBox="1"/>
          <p:nvPr/>
        </p:nvSpPr>
        <p:spPr>
          <a:xfrm>
            <a:off x="1394696" y="3734072"/>
            <a:ext cx="5612627" cy="707886"/>
          </a:xfrm>
          <a:prstGeom prst="rect">
            <a:avLst/>
          </a:prstGeom>
          <a:noFill/>
        </p:spPr>
        <p:txBody>
          <a:bodyPr wrap="none" rtlCol="0">
            <a:spAutoFit/>
          </a:bodyPr>
          <a:lstStyle/>
          <a:p>
            <a:r>
              <a:rPr lang="tr-TR" sz="2000" b="1" dirty="0">
                <a:solidFill>
                  <a:srgbClr val="E61F4F"/>
                </a:solidFill>
              </a:rPr>
              <a:t>3-9 ay sonra </a:t>
            </a:r>
            <a:r>
              <a:rPr lang="tr-TR" sz="2000" dirty="0">
                <a:solidFill>
                  <a:srgbClr val="575757"/>
                </a:solidFill>
              </a:rPr>
              <a:t>akciğer performansı  % 5 ile % 10 artar. </a:t>
            </a:r>
            <a:br>
              <a:rPr lang="tr-TR" sz="2000" dirty="0">
                <a:solidFill>
                  <a:srgbClr val="575757"/>
                </a:solidFill>
              </a:rPr>
            </a:br>
            <a:r>
              <a:rPr lang="tr-TR" sz="2000" dirty="0">
                <a:solidFill>
                  <a:srgbClr val="575757"/>
                </a:solidFill>
              </a:rPr>
              <a:t>Kısa süreli ve hırıltılı soluk almalar düzelir.</a:t>
            </a:r>
          </a:p>
        </p:txBody>
      </p:sp>
      <p:sp>
        <p:nvSpPr>
          <p:cNvPr id="31" name="Metin kutusu 30"/>
          <p:cNvSpPr txBox="1"/>
          <p:nvPr/>
        </p:nvSpPr>
        <p:spPr>
          <a:xfrm>
            <a:off x="1394696" y="4530239"/>
            <a:ext cx="6308522" cy="400110"/>
          </a:xfrm>
          <a:prstGeom prst="rect">
            <a:avLst/>
          </a:prstGeom>
          <a:noFill/>
        </p:spPr>
        <p:txBody>
          <a:bodyPr wrap="none" rtlCol="0">
            <a:spAutoFit/>
          </a:bodyPr>
          <a:lstStyle/>
          <a:p>
            <a:r>
              <a:rPr lang="tr-TR" sz="2000" b="1" dirty="0">
                <a:solidFill>
                  <a:srgbClr val="E61F4F"/>
                </a:solidFill>
              </a:rPr>
              <a:t>12 ay sonra </a:t>
            </a:r>
            <a:r>
              <a:rPr lang="tr-TR" sz="2000" dirty="0">
                <a:solidFill>
                  <a:srgbClr val="575757"/>
                </a:solidFill>
              </a:rPr>
              <a:t>kalp hastalıklarına yakalanma riski  % 50 azalır. </a:t>
            </a:r>
          </a:p>
        </p:txBody>
      </p:sp>
      <p:grpSp>
        <p:nvGrpSpPr>
          <p:cNvPr id="2" name="Grup 1"/>
          <p:cNvGrpSpPr/>
          <p:nvPr/>
        </p:nvGrpSpPr>
        <p:grpSpPr>
          <a:xfrm>
            <a:off x="1153257" y="2433294"/>
            <a:ext cx="191548" cy="2593481"/>
            <a:chOff x="504738" y="2433294"/>
            <a:chExt cx="191548" cy="2593481"/>
          </a:xfrm>
        </p:grpSpPr>
        <p:cxnSp>
          <p:nvCxnSpPr>
            <p:cNvPr id="33" name="Düz Bağlayıcı 32"/>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513127" y="3155659"/>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504738" y="3935835"/>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7" name="Düz Bağlayıcı 36"/>
            <p:cNvCxnSpPr/>
            <p:nvPr/>
          </p:nvCxnSpPr>
          <p:spPr>
            <a:xfrm>
              <a:off x="511729" y="4724400"/>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
        <p:nvSpPr>
          <p:cNvPr id="24" name="Rectangle 13">
            <a:extLst>
              <a:ext uri="{FF2B5EF4-FFF2-40B4-BE49-F238E27FC236}">
                <a16:creationId xmlns:a16="http://schemas.microsoft.com/office/drawing/2014/main" id="{D5C27E88-C138-7B47-9D3C-307054FA417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156B1EFB-81C9-BB4F-A55D-EAD20F989594}"/>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33</a:t>
            </a:fld>
            <a:endParaRPr lang="tr-TR" sz="2400" b="1" dirty="0">
              <a:solidFill>
                <a:srgbClr val="DADADA"/>
              </a:solidFill>
            </a:endParaRPr>
          </a:p>
        </p:txBody>
      </p:sp>
      <p:pic>
        <p:nvPicPr>
          <p:cNvPr id="3" name="Resim 2">
            <a:extLst>
              <a:ext uri="{FF2B5EF4-FFF2-40B4-BE49-F238E27FC236}">
                <a16:creationId xmlns:a16="http://schemas.microsoft.com/office/drawing/2014/main" id="{AB20C309-E7B6-FB47-97A5-C91BFCD5B760}"/>
              </a:ext>
            </a:extLst>
          </p:cNvPr>
          <p:cNvPicPr>
            <a:picLocks noChangeAspect="1"/>
          </p:cNvPicPr>
          <p:nvPr/>
        </p:nvPicPr>
        <p:blipFill>
          <a:blip r:embed="rId4"/>
          <a:stretch>
            <a:fillRect/>
          </a:stretch>
        </p:blipFill>
        <p:spPr>
          <a:xfrm>
            <a:off x="336448" y="2274600"/>
            <a:ext cx="761033" cy="717545"/>
          </a:xfrm>
          <a:prstGeom prst="rect">
            <a:avLst/>
          </a:prstGeom>
        </p:spPr>
      </p:pic>
      <p:pic>
        <p:nvPicPr>
          <p:cNvPr id="4" name="Resim 3">
            <a:extLst>
              <a:ext uri="{FF2B5EF4-FFF2-40B4-BE49-F238E27FC236}">
                <a16:creationId xmlns:a16="http://schemas.microsoft.com/office/drawing/2014/main" id="{DB3BC35E-C03F-EC41-A9CA-75D81AE72A2F}"/>
              </a:ext>
            </a:extLst>
          </p:cNvPr>
          <p:cNvPicPr>
            <a:picLocks noChangeAspect="1"/>
          </p:cNvPicPr>
          <p:nvPr/>
        </p:nvPicPr>
        <p:blipFill>
          <a:blip r:embed="rId5"/>
          <a:stretch>
            <a:fillRect/>
          </a:stretch>
        </p:blipFill>
        <p:spPr>
          <a:xfrm>
            <a:off x="336448" y="3038006"/>
            <a:ext cx="761033" cy="733853"/>
          </a:xfrm>
          <a:prstGeom prst="rect">
            <a:avLst/>
          </a:prstGeom>
        </p:spPr>
      </p:pic>
      <p:pic>
        <p:nvPicPr>
          <p:cNvPr id="5" name="Resim 4">
            <a:extLst>
              <a:ext uri="{FF2B5EF4-FFF2-40B4-BE49-F238E27FC236}">
                <a16:creationId xmlns:a16="http://schemas.microsoft.com/office/drawing/2014/main" id="{72EC6781-DF36-0144-B4C4-1B2BBFDA59F3}"/>
              </a:ext>
            </a:extLst>
          </p:cNvPr>
          <p:cNvPicPr>
            <a:picLocks noChangeAspect="1"/>
          </p:cNvPicPr>
          <p:nvPr/>
        </p:nvPicPr>
        <p:blipFill>
          <a:blip r:embed="rId6"/>
          <a:stretch>
            <a:fillRect/>
          </a:stretch>
        </p:blipFill>
        <p:spPr>
          <a:xfrm>
            <a:off x="336448" y="3786467"/>
            <a:ext cx="761033" cy="597955"/>
          </a:xfrm>
          <a:prstGeom prst="rect">
            <a:avLst/>
          </a:prstGeom>
        </p:spPr>
      </p:pic>
      <p:pic>
        <p:nvPicPr>
          <p:cNvPr id="7" name="Resim 6">
            <a:extLst>
              <a:ext uri="{FF2B5EF4-FFF2-40B4-BE49-F238E27FC236}">
                <a16:creationId xmlns:a16="http://schemas.microsoft.com/office/drawing/2014/main" id="{F0FAAA33-FFC6-E54F-8AF6-F1B96998A238}"/>
              </a:ext>
            </a:extLst>
          </p:cNvPr>
          <p:cNvPicPr>
            <a:picLocks noChangeAspect="1"/>
          </p:cNvPicPr>
          <p:nvPr/>
        </p:nvPicPr>
        <p:blipFill>
          <a:blip r:embed="rId7"/>
          <a:stretch>
            <a:fillRect/>
          </a:stretch>
        </p:blipFill>
        <p:spPr>
          <a:xfrm>
            <a:off x="363814" y="4441958"/>
            <a:ext cx="706300" cy="671846"/>
          </a:xfrm>
          <a:prstGeom prst="rect">
            <a:avLst/>
          </a:prstGeom>
        </p:spPr>
      </p:pic>
    </p:spTree>
    <p:extLst>
      <p:ext uri="{BB962C8B-B14F-4D97-AF65-F5344CB8AC3E}">
        <p14:creationId xmlns:p14="http://schemas.microsoft.com/office/powerpoint/2010/main" val="41758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5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par>
                          <p:cTn id="55" fill="hold">
                            <p:stCondLst>
                              <p:cond delay="3250"/>
                            </p:stCondLst>
                            <p:childTnLst>
                              <p:par>
                                <p:cTn id="56" presetID="10"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25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P spid="23" grpId="0"/>
      <p:bldP spid="4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p:cNvSpPr txBox="1"/>
          <p:nvPr/>
        </p:nvSpPr>
        <p:spPr>
          <a:xfrm>
            <a:off x="1401686" y="2450072"/>
            <a:ext cx="6725135" cy="400110"/>
          </a:xfrm>
          <a:prstGeom prst="rect">
            <a:avLst/>
          </a:prstGeom>
          <a:noFill/>
        </p:spPr>
        <p:txBody>
          <a:bodyPr wrap="square" rtlCol="0">
            <a:spAutoFit/>
          </a:bodyPr>
          <a:lstStyle/>
          <a:p>
            <a:r>
              <a:rPr lang="tr-TR" sz="2000" b="1" dirty="0">
                <a:solidFill>
                  <a:srgbClr val="E61F4F"/>
                </a:solidFill>
              </a:rPr>
              <a:t>12-36 ay sonra</a:t>
            </a:r>
            <a:r>
              <a:rPr lang="tr-TR" sz="2000" dirty="0">
                <a:solidFill>
                  <a:srgbClr val="575757"/>
                </a:solidFill>
              </a:rPr>
              <a:t> mesane kanserine yakalanma riski  % 50 azalır. </a:t>
            </a:r>
          </a:p>
        </p:txBody>
      </p:sp>
      <p:sp>
        <p:nvSpPr>
          <p:cNvPr id="23" name="Metin kutusu 22"/>
          <p:cNvSpPr txBox="1"/>
          <p:nvPr/>
        </p:nvSpPr>
        <p:spPr>
          <a:xfrm>
            <a:off x="1401687" y="2947614"/>
            <a:ext cx="6092886" cy="707886"/>
          </a:xfrm>
          <a:prstGeom prst="rect">
            <a:avLst/>
          </a:prstGeom>
          <a:noFill/>
        </p:spPr>
        <p:txBody>
          <a:bodyPr wrap="none" rtlCol="0">
            <a:spAutoFit/>
          </a:bodyPr>
          <a:lstStyle/>
          <a:p>
            <a:r>
              <a:rPr lang="tr-TR" sz="2000" b="1" dirty="0">
                <a:solidFill>
                  <a:srgbClr val="E61F4F"/>
                </a:solidFill>
              </a:rPr>
              <a:t>5 yıl sonra </a:t>
            </a:r>
            <a:r>
              <a:rPr lang="tr-TR" sz="2000" dirty="0">
                <a:solidFill>
                  <a:srgbClr val="575757"/>
                </a:solidFill>
              </a:rPr>
              <a:t>kalp krizi ve solunum yollarıyla ilgili kanserlere</a:t>
            </a:r>
          </a:p>
          <a:p>
            <a:r>
              <a:rPr lang="tr-TR" sz="2000" dirty="0">
                <a:solidFill>
                  <a:srgbClr val="575757"/>
                </a:solidFill>
              </a:rPr>
              <a:t>yakalanma riski %50 azalır. </a:t>
            </a:r>
          </a:p>
        </p:txBody>
      </p:sp>
      <p:sp>
        <p:nvSpPr>
          <p:cNvPr id="40" name="Metin kutusu 39"/>
          <p:cNvSpPr txBox="1"/>
          <p:nvPr/>
        </p:nvSpPr>
        <p:spPr>
          <a:xfrm>
            <a:off x="1401687" y="3734072"/>
            <a:ext cx="6286465" cy="1015663"/>
          </a:xfrm>
          <a:prstGeom prst="rect">
            <a:avLst/>
          </a:prstGeom>
          <a:noFill/>
        </p:spPr>
        <p:txBody>
          <a:bodyPr wrap="none" rtlCol="0">
            <a:spAutoFit/>
          </a:bodyPr>
          <a:lstStyle/>
          <a:p>
            <a:r>
              <a:rPr lang="tr-TR" sz="2000" b="1" dirty="0">
                <a:solidFill>
                  <a:srgbClr val="E61F4F"/>
                </a:solidFill>
              </a:rPr>
              <a:t>10-15 yıl sonra </a:t>
            </a:r>
            <a:r>
              <a:rPr lang="tr-TR" sz="2000" dirty="0">
                <a:solidFill>
                  <a:srgbClr val="575757"/>
                </a:solidFill>
              </a:rPr>
              <a:t>kalp krizi geçirme olasılığı sigara içmeyenler</a:t>
            </a:r>
          </a:p>
          <a:p>
            <a:r>
              <a:rPr lang="tr-TR" sz="2000" dirty="0">
                <a:solidFill>
                  <a:srgbClr val="575757"/>
                </a:solidFill>
              </a:rPr>
              <a:t>ile aynı seviyeye iner ve akciğer kanserine yakalanma riski</a:t>
            </a:r>
          </a:p>
          <a:p>
            <a:r>
              <a:rPr lang="tr-TR" sz="2000" dirty="0">
                <a:solidFill>
                  <a:srgbClr val="575757"/>
                </a:solidFill>
              </a:rPr>
              <a:t>içenlere göre yarı yarıya azalır.</a:t>
            </a:r>
          </a:p>
        </p:txBody>
      </p:sp>
      <p:grpSp>
        <p:nvGrpSpPr>
          <p:cNvPr id="2" name="Grup 1"/>
          <p:cNvGrpSpPr/>
          <p:nvPr/>
        </p:nvGrpSpPr>
        <p:grpSpPr>
          <a:xfrm>
            <a:off x="1168637" y="2433294"/>
            <a:ext cx="183159" cy="2593481"/>
            <a:chOff x="513127" y="2433294"/>
            <a:chExt cx="183159" cy="2593481"/>
          </a:xfrm>
        </p:grpSpPr>
        <p:cxnSp>
          <p:nvCxnSpPr>
            <p:cNvPr id="30" name="Düz Bağlayıcı 29"/>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1" name="Düz Bağlayıcı 30"/>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2" name="Düz Bağlayıcı 31"/>
            <p:cNvCxnSpPr/>
            <p:nvPr/>
          </p:nvCxnSpPr>
          <p:spPr>
            <a:xfrm>
              <a:off x="513127" y="313888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513127" y="3935835"/>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
        <p:nvSpPr>
          <p:cNvPr id="21" name="Rectangle 13">
            <a:extLst>
              <a:ext uri="{FF2B5EF4-FFF2-40B4-BE49-F238E27FC236}">
                <a16:creationId xmlns:a16="http://schemas.microsoft.com/office/drawing/2014/main" id="{68A54419-156E-7040-B2BA-5F332492B3A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F1CD88A6-2DB0-8E45-B177-48C46C8D5BA1}"/>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34</a:t>
            </a:fld>
            <a:endParaRPr lang="tr-TR" sz="2400" b="1" dirty="0">
              <a:solidFill>
                <a:srgbClr val="DADADA"/>
              </a:solidFill>
            </a:endParaRPr>
          </a:p>
        </p:txBody>
      </p:sp>
      <p:pic>
        <p:nvPicPr>
          <p:cNvPr id="18" name="Resim 17">
            <a:extLst>
              <a:ext uri="{FF2B5EF4-FFF2-40B4-BE49-F238E27FC236}">
                <a16:creationId xmlns:a16="http://schemas.microsoft.com/office/drawing/2014/main" id="{CEE1D27A-9414-2848-892B-91C0ACF5C51D}"/>
              </a:ext>
            </a:extLst>
          </p:cNvPr>
          <p:cNvPicPr>
            <a:picLocks noChangeAspect="1"/>
          </p:cNvPicPr>
          <p:nvPr/>
        </p:nvPicPr>
        <p:blipFill>
          <a:blip r:embed="rId4"/>
          <a:stretch>
            <a:fillRect/>
          </a:stretch>
        </p:blipFill>
        <p:spPr>
          <a:xfrm>
            <a:off x="395091" y="2406829"/>
            <a:ext cx="668622" cy="652314"/>
          </a:xfrm>
          <a:prstGeom prst="rect">
            <a:avLst/>
          </a:prstGeom>
        </p:spPr>
      </p:pic>
      <p:pic>
        <p:nvPicPr>
          <p:cNvPr id="35" name="Resim 34">
            <a:extLst>
              <a:ext uri="{FF2B5EF4-FFF2-40B4-BE49-F238E27FC236}">
                <a16:creationId xmlns:a16="http://schemas.microsoft.com/office/drawing/2014/main" id="{4FD4C81E-BB60-0A43-A172-C0C756450BBB}"/>
              </a:ext>
            </a:extLst>
          </p:cNvPr>
          <p:cNvPicPr>
            <a:picLocks noChangeAspect="1"/>
          </p:cNvPicPr>
          <p:nvPr/>
        </p:nvPicPr>
        <p:blipFill>
          <a:blip r:embed="rId5"/>
          <a:stretch>
            <a:fillRect/>
          </a:stretch>
        </p:blipFill>
        <p:spPr>
          <a:xfrm>
            <a:off x="363814" y="3325977"/>
            <a:ext cx="706300" cy="671846"/>
          </a:xfrm>
          <a:prstGeom prst="rect">
            <a:avLst/>
          </a:prstGeom>
        </p:spPr>
      </p:pic>
    </p:spTree>
    <p:extLst>
      <p:ext uri="{BB962C8B-B14F-4D97-AF65-F5344CB8AC3E}">
        <p14:creationId xmlns:p14="http://schemas.microsoft.com/office/powerpoint/2010/main" val="24413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P spid="23"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8FBD27A-4409-4576-8F1D-17251C498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157" y="321275"/>
            <a:ext cx="5461686" cy="5461686"/>
          </a:xfrm>
          <a:prstGeom prst="rect">
            <a:avLst/>
          </a:prstGeom>
        </p:spPr>
      </p:pic>
    </p:spTree>
    <p:extLst>
      <p:ext uri="{BB962C8B-B14F-4D97-AF65-F5344CB8AC3E}">
        <p14:creationId xmlns:p14="http://schemas.microsoft.com/office/powerpoint/2010/main" val="2556468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4B87EB-4FFA-D641-9CA8-8D7797ED1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524005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9" name="Resim 18"/>
          <p:cNvPicPr>
            <a:picLocks noChangeAspect="1"/>
          </p:cNvPicPr>
          <p:nvPr/>
        </p:nvPicPr>
        <p:blipFill>
          <a:blip r:embed="rId4"/>
          <a:stretch>
            <a:fillRect/>
          </a:stretch>
        </p:blipFill>
        <p:spPr>
          <a:xfrm>
            <a:off x="11367914" y="1100987"/>
            <a:ext cx="843750" cy="1957500"/>
          </a:xfrm>
          <a:prstGeom prst="rect">
            <a:avLst/>
          </a:prstGeom>
        </p:spPr>
      </p:pic>
      <p:grpSp>
        <p:nvGrpSpPr>
          <p:cNvPr id="2" name="Grup 1"/>
          <p:cNvGrpSpPr/>
          <p:nvPr/>
        </p:nvGrpSpPr>
        <p:grpSpPr>
          <a:xfrm>
            <a:off x="7528401" y="1100987"/>
            <a:ext cx="4009867" cy="1729099"/>
            <a:chOff x="7528401" y="1805662"/>
            <a:chExt cx="4009867" cy="1729099"/>
          </a:xfrm>
        </p:grpSpPr>
        <p:sp>
          <p:nvSpPr>
            <p:cNvPr id="20" name="Metin kutusu 19"/>
            <p:cNvSpPr txBox="1"/>
            <p:nvPr/>
          </p:nvSpPr>
          <p:spPr>
            <a:xfrm>
              <a:off x="7528401" y="1805662"/>
              <a:ext cx="3839513" cy="1200329"/>
            </a:xfrm>
            <a:prstGeom prst="rect">
              <a:avLst/>
            </a:prstGeom>
            <a:noFill/>
          </p:spPr>
          <p:txBody>
            <a:bodyPr wrap="none" rtlCol="0">
              <a:spAutoFit/>
            </a:bodyPr>
            <a:lstStyle/>
            <a:p>
              <a:r>
                <a:rPr lang="tr-TR" sz="7200" b="1" dirty="0">
                  <a:solidFill>
                    <a:schemeClr val="bg1"/>
                  </a:solidFill>
                </a:rPr>
                <a:t>dumansız</a:t>
              </a:r>
            </a:p>
          </p:txBody>
        </p:sp>
        <p:sp>
          <p:nvSpPr>
            <p:cNvPr id="23" name="Metin kutusu 22"/>
            <p:cNvSpPr txBox="1"/>
            <p:nvPr/>
          </p:nvSpPr>
          <p:spPr>
            <a:xfrm>
              <a:off x="9116258" y="2703764"/>
              <a:ext cx="2422010"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a:t>
              </a:r>
              <a:endParaRPr lang="tr-TR" sz="4800" dirty="0">
                <a:solidFill>
                  <a:schemeClr val="bg1"/>
                </a:solidFill>
              </a:endParaRPr>
            </a:p>
          </p:txBody>
        </p:sp>
      </p:grpSp>
      <p:sp>
        <p:nvSpPr>
          <p:cNvPr id="24" name="Dikdörtgen 23"/>
          <p:cNvSpPr/>
          <p:nvPr/>
        </p:nvSpPr>
        <p:spPr>
          <a:xfrm>
            <a:off x="-11112"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a:extLst>
              <a:ext uri="{FF2B5EF4-FFF2-40B4-BE49-F238E27FC236}">
                <a16:creationId xmlns:a16="http://schemas.microsoft.com/office/drawing/2014/main" id="{C68C5E5A-170A-BF4D-98F8-92A2A237E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18" name="Resim 17">
            <a:extLst>
              <a:ext uri="{FF2B5EF4-FFF2-40B4-BE49-F238E27FC236}">
                <a16:creationId xmlns:a16="http://schemas.microsoft.com/office/drawing/2014/main" id="{E76B9F32-623D-1F41-B663-B4937B8BD108}"/>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1+#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4" grpId="0" animBg="1"/>
      <p:bldP spid="29" grpId="0" animBg="1"/>
      <p:bldP spid="2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a:srcRect/>
            <a:stretch>
              <a:fillRect t="-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126946" cy="1015663"/>
          </a:xfrm>
          <a:prstGeom prst="rect">
            <a:avLst/>
          </a:prstGeom>
          <a:noFill/>
        </p:spPr>
        <p:txBody>
          <a:bodyPr wrap="none" rtlCol="0">
            <a:spAutoFit/>
          </a:bodyPr>
          <a:lstStyle/>
          <a:p>
            <a:r>
              <a:rPr lang="tr-TR" sz="6000" b="1" dirty="0">
                <a:solidFill>
                  <a:schemeClr val="bg1"/>
                </a:solidFill>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340480" cy="1323439"/>
          </a:xfrm>
          <a:prstGeom prst="rect">
            <a:avLst/>
          </a:prstGeom>
          <a:noFill/>
        </p:spPr>
        <p:txBody>
          <a:bodyPr wrap="square" rtlCol="0">
            <a:spAutoFit/>
          </a:bodyPr>
          <a:lstStyle/>
          <a:p>
            <a:r>
              <a:rPr lang="tr-TR" sz="2000" dirty="0">
                <a:solidFill>
                  <a:schemeClr val="bg1"/>
                </a:solidFill>
              </a:rPr>
              <a:t>Sigara, dünyada en yaygın kullanılan ve en fazla zarar veren bağımlılık yapıcı</a:t>
            </a:r>
          </a:p>
          <a:p>
            <a:r>
              <a:rPr lang="tr-TR" sz="2000" dirty="0">
                <a:solidFill>
                  <a:schemeClr val="bg1"/>
                </a:solidFill>
              </a:rPr>
              <a:t>maddedir.</a:t>
            </a:r>
            <a:endParaRPr lang="tr-TR" sz="2000" b="1" dirty="0">
              <a:solidFill>
                <a:schemeClr val="bg1"/>
              </a:solidFill>
            </a:endParaRPr>
          </a:p>
        </p:txBody>
      </p:sp>
      <p:pic>
        <p:nvPicPr>
          <p:cNvPr id="17" name="Resim 16">
            <a:extLst>
              <a:ext uri="{FF2B5EF4-FFF2-40B4-BE49-F238E27FC236}">
                <a16:creationId xmlns:a16="http://schemas.microsoft.com/office/drawing/2014/main" id="{B159D3A0-60E1-2043-82AC-2E0DFBA94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1D0498BC-6BC7-C742-84A6-8FF491C7E8A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3A53DA30-5CFC-8543-AA0A-B7536345C29B}"/>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12699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92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315990" cy="1015663"/>
          </a:xfrm>
          <a:prstGeom prst="rect">
            <a:avLst/>
          </a:prstGeom>
          <a:noFill/>
        </p:spPr>
        <p:txBody>
          <a:bodyPr wrap="none" rtlCol="0">
            <a:spAutoFit/>
          </a:bodyPr>
          <a:lstStyle/>
          <a:p>
            <a:r>
              <a:rPr lang="tr-TR" sz="6000" b="1" dirty="0"/>
              <a:t>Sigara nedir?</a:t>
            </a:r>
          </a:p>
        </p:txBody>
      </p:sp>
      <p:sp>
        <p:nvSpPr>
          <p:cNvPr id="16" name="Metin kutusu 15"/>
          <p:cNvSpPr txBox="1"/>
          <p:nvPr/>
        </p:nvSpPr>
        <p:spPr>
          <a:xfrm>
            <a:off x="428077" y="1881525"/>
            <a:ext cx="3511410" cy="1323439"/>
          </a:xfrm>
          <a:prstGeom prst="rect">
            <a:avLst/>
          </a:prstGeom>
          <a:noFill/>
        </p:spPr>
        <p:txBody>
          <a:bodyPr wrap="none" rtlCol="0">
            <a:spAutoFit/>
          </a:bodyPr>
          <a:lstStyle/>
          <a:p>
            <a:r>
              <a:rPr lang="tr-TR" sz="2000" dirty="0">
                <a:solidFill>
                  <a:srgbClr val="575757"/>
                </a:solidFill>
              </a:rPr>
              <a:t>Sigara, </a:t>
            </a:r>
            <a:r>
              <a:rPr lang="tr-TR" sz="2000" b="1" dirty="0">
                <a:solidFill>
                  <a:srgbClr val="575757"/>
                </a:solidFill>
              </a:rPr>
              <a:t>4.000’den fazla kimyasal</a:t>
            </a:r>
          </a:p>
          <a:p>
            <a:r>
              <a:rPr lang="tr-TR" sz="2000" b="1" dirty="0">
                <a:solidFill>
                  <a:srgbClr val="575757"/>
                </a:solidFill>
              </a:rPr>
              <a:t>madde içeren</a:t>
            </a:r>
            <a:r>
              <a:rPr lang="tr-TR" sz="2000" dirty="0">
                <a:solidFill>
                  <a:srgbClr val="575757"/>
                </a:solidFill>
              </a:rPr>
              <a:t> ve nefes yoluyla</a:t>
            </a:r>
          </a:p>
          <a:p>
            <a:r>
              <a:rPr lang="tr-TR" sz="2000" dirty="0">
                <a:solidFill>
                  <a:srgbClr val="575757"/>
                </a:solidFill>
              </a:rPr>
              <a:t>çekilerek tüketilen bir</a:t>
            </a:r>
          </a:p>
          <a:p>
            <a:r>
              <a:rPr lang="tr-TR" sz="2000" b="1" dirty="0">
                <a:solidFill>
                  <a:srgbClr val="575757"/>
                </a:solidFill>
              </a:rPr>
              <a:t>tütün ürünüdür</a:t>
            </a:r>
            <a:r>
              <a:rPr lang="tr-TR" sz="2000" dirty="0">
                <a:solidFill>
                  <a:srgbClr val="575757"/>
                </a:solidFill>
              </a:rPr>
              <a:t>.</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3">
            <a:extLst>
              <a:ext uri="{FF2B5EF4-FFF2-40B4-BE49-F238E27FC236}">
                <a16:creationId xmlns:a16="http://schemas.microsoft.com/office/drawing/2014/main" id="{D7A524F5-83D7-C045-BE01-03542798885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1" name="Metin kutusu 20">
            <a:extLst>
              <a:ext uri="{FF2B5EF4-FFF2-40B4-BE49-F238E27FC236}">
                <a16:creationId xmlns:a16="http://schemas.microsoft.com/office/drawing/2014/main" id="{0E8B22DB-8939-A04A-A28A-5F02E4824FB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19525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Resim 102"/>
          <p:cNvPicPr>
            <a:picLocks noChangeAspect="1"/>
          </p:cNvPicPr>
          <p:nvPr/>
        </p:nvPicPr>
        <p:blipFill>
          <a:blip r:embed="rId3"/>
          <a:stretch>
            <a:fillRect/>
          </a:stretch>
        </p:blipFill>
        <p:spPr>
          <a:xfrm>
            <a:off x="8105104" y="192598"/>
            <a:ext cx="1058054" cy="6472804"/>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999528" cy="1938992"/>
          </a:xfrm>
          <a:prstGeom prst="rect">
            <a:avLst/>
          </a:prstGeom>
          <a:noFill/>
        </p:spPr>
        <p:txBody>
          <a:bodyPr wrap="none" rtlCol="0">
            <a:spAutoFit/>
          </a:bodyPr>
          <a:lstStyle/>
          <a:p>
            <a:r>
              <a:rPr lang="tr-TR" sz="6000" b="1" dirty="0"/>
              <a:t>Biraz da kimyadan</a:t>
            </a:r>
          </a:p>
          <a:p>
            <a:r>
              <a:rPr lang="tr-TR" sz="6000" b="1" dirty="0"/>
              <a:t>konuşalım…</a:t>
            </a:r>
          </a:p>
        </p:txBody>
      </p:sp>
      <p:sp>
        <p:nvSpPr>
          <p:cNvPr id="16" name="Metin kutusu 15"/>
          <p:cNvSpPr txBox="1"/>
          <p:nvPr/>
        </p:nvSpPr>
        <p:spPr>
          <a:xfrm>
            <a:off x="428077" y="2520868"/>
            <a:ext cx="4308808" cy="1015663"/>
          </a:xfrm>
          <a:prstGeom prst="rect">
            <a:avLst/>
          </a:prstGeom>
          <a:noFill/>
        </p:spPr>
        <p:txBody>
          <a:bodyPr wrap="none" rtlCol="0">
            <a:spAutoFit/>
          </a:bodyPr>
          <a:lstStyle/>
          <a:p>
            <a:r>
              <a:rPr lang="tr-TR" sz="2000" dirty="0">
                <a:solidFill>
                  <a:srgbClr val="575757"/>
                </a:solidFill>
              </a:rPr>
              <a:t>Sigaranın içinde bilinen ve bilinmeyen</a:t>
            </a:r>
          </a:p>
          <a:p>
            <a:r>
              <a:rPr lang="tr-TR" sz="2000" dirty="0">
                <a:solidFill>
                  <a:srgbClr val="575757"/>
                </a:solidFill>
              </a:rPr>
              <a:t>4.000’den fazla zehirli kimyasal madde</a:t>
            </a:r>
          </a:p>
          <a:p>
            <a:r>
              <a:rPr lang="tr-TR" sz="2000" dirty="0">
                <a:solidFill>
                  <a:srgbClr val="575757"/>
                </a:solidFill>
              </a:rPr>
              <a:t>bulunmaktadır. Yanda bazıları yer alıyor.</a:t>
            </a:r>
          </a:p>
        </p:txBody>
      </p:sp>
      <p:sp>
        <p:nvSpPr>
          <p:cNvPr id="17" name="Metin kutusu 16"/>
          <p:cNvSpPr txBox="1"/>
          <p:nvPr/>
        </p:nvSpPr>
        <p:spPr>
          <a:xfrm>
            <a:off x="428077" y="3730308"/>
            <a:ext cx="3412409" cy="707886"/>
          </a:xfrm>
          <a:prstGeom prst="rect">
            <a:avLst/>
          </a:prstGeom>
          <a:noFill/>
        </p:spPr>
        <p:txBody>
          <a:bodyPr wrap="none" rtlCol="0">
            <a:spAutoFit/>
          </a:bodyPr>
          <a:lstStyle/>
          <a:p>
            <a:r>
              <a:rPr lang="tr-TR" sz="2000" b="1" dirty="0">
                <a:solidFill>
                  <a:srgbClr val="575757"/>
                </a:solidFill>
              </a:rPr>
              <a:t>Hangisi nerelerde kullanılıyor?</a:t>
            </a:r>
          </a:p>
          <a:p>
            <a:r>
              <a:rPr lang="tr-TR" sz="2000" b="1" dirty="0">
                <a:solidFill>
                  <a:srgbClr val="575757"/>
                </a:solidFill>
              </a:rPr>
              <a:t>Araştırınız.</a:t>
            </a:r>
          </a:p>
        </p:txBody>
      </p:sp>
      <p:grpSp>
        <p:nvGrpSpPr>
          <p:cNvPr id="2" name="Grup 1"/>
          <p:cNvGrpSpPr/>
          <p:nvPr/>
        </p:nvGrpSpPr>
        <p:grpSpPr>
          <a:xfrm>
            <a:off x="9254301" y="612844"/>
            <a:ext cx="2505074" cy="5632311"/>
            <a:chOff x="9254301" y="612844"/>
            <a:chExt cx="2505074" cy="5632311"/>
          </a:xfrm>
        </p:grpSpPr>
        <p:sp>
          <p:nvSpPr>
            <p:cNvPr id="3" name="Metin kutusu 2"/>
            <p:cNvSpPr txBox="1"/>
            <p:nvPr/>
          </p:nvSpPr>
          <p:spPr>
            <a:xfrm>
              <a:off x="9614301" y="612844"/>
              <a:ext cx="2145074" cy="5632311"/>
            </a:xfrm>
            <a:prstGeom prst="rect">
              <a:avLst/>
            </a:prstGeom>
            <a:noFill/>
          </p:spPr>
          <p:txBody>
            <a:bodyPr wrap="none" rtlCol="0">
              <a:spAutoFit/>
            </a:bodyPr>
            <a:lstStyle/>
            <a:p>
              <a:r>
                <a:rPr lang="tr-TR" dirty="0">
                  <a:solidFill>
                    <a:srgbClr val="E61F4F"/>
                  </a:solidFill>
                </a:rPr>
                <a:t>AKROLEİN</a:t>
              </a:r>
            </a:p>
            <a:p>
              <a:r>
                <a:rPr lang="tr-TR" b="1" dirty="0">
                  <a:solidFill>
                    <a:srgbClr val="E61F4F"/>
                  </a:solidFill>
                </a:rPr>
                <a:t>ARSENİK</a:t>
              </a:r>
            </a:p>
            <a:p>
              <a:r>
                <a:rPr lang="tr-TR" dirty="0">
                  <a:solidFill>
                    <a:srgbClr val="E61F4F"/>
                  </a:solidFill>
                </a:rPr>
                <a:t>AZOTOKSİT</a:t>
              </a:r>
            </a:p>
            <a:p>
              <a:r>
                <a:rPr lang="tr-TR" b="1" dirty="0">
                  <a:solidFill>
                    <a:srgbClr val="E61F4F"/>
                  </a:solidFill>
                </a:rPr>
                <a:t>AMONYAK</a:t>
              </a:r>
            </a:p>
            <a:p>
              <a:r>
                <a:rPr lang="tr-TR" dirty="0">
                  <a:solidFill>
                    <a:srgbClr val="E61F4F"/>
                  </a:solidFill>
                </a:rPr>
                <a:t>BENZEN</a:t>
              </a:r>
            </a:p>
            <a:p>
              <a:r>
                <a:rPr lang="tr-TR" b="1" dirty="0">
                  <a:solidFill>
                    <a:srgbClr val="E61F4F"/>
                  </a:solidFill>
                </a:rPr>
                <a:t>BÜTAN</a:t>
              </a:r>
            </a:p>
            <a:p>
              <a:r>
                <a:rPr lang="tr-TR" dirty="0">
                  <a:solidFill>
                    <a:srgbClr val="E61F4F"/>
                  </a:solidFill>
                </a:rPr>
                <a:t>ASETON</a:t>
              </a:r>
            </a:p>
            <a:p>
              <a:r>
                <a:rPr lang="tr-TR" b="1" dirty="0">
                  <a:solidFill>
                    <a:srgbClr val="E61F4F"/>
                  </a:solidFill>
                </a:rPr>
                <a:t>FORMALDEHİD</a:t>
              </a:r>
            </a:p>
            <a:p>
              <a:r>
                <a:rPr lang="tr-TR" dirty="0">
                  <a:solidFill>
                    <a:srgbClr val="E61F4F"/>
                  </a:solidFill>
                </a:rPr>
                <a:t>KADMİYUM</a:t>
              </a:r>
            </a:p>
            <a:p>
              <a:r>
                <a:rPr lang="tr-TR" b="1" dirty="0">
                  <a:solidFill>
                    <a:srgbClr val="E61F4F"/>
                  </a:solidFill>
                </a:rPr>
                <a:t>KATRAN</a:t>
              </a:r>
            </a:p>
            <a:p>
              <a:r>
                <a:rPr lang="tr-TR" dirty="0">
                  <a:solidFill>
                    <a:srgbClr val="E61F4F"/>
                  </a:solidFill>
                </a:rPr>
                <a:t>HİDROJEN SİYANÜR</a:t>
              </a:r>
            </a:p>
            <a:p>
              <a:r>
                <a:rPr lang="tr-TR" b="1" dirty="0">
                  <a:solidFill>
                    <a:srgbClr val="E61F4F"/>
                  </a:solidFill>
                </a:rPr>
                <a:t>KARBONMONOKSİT</a:t>
              </a:r>
            </a:p>
            <a:p>
              <a:r>
                <a:rPr lang="tr-TR" dirty="0">
                  <a:solidFill>
                    <a:srgbClr val="E61F4F"/>
                  </a:solidFill>
                </a:rPr>
                <a:t>UÇUCU AMİNLER</a:t>
              </a:r>
            </a:p>
            <a:p>
              <a:r>
                <a:rPr lang="tr-TR" b="1" dirty="0">
                  <a:solidFill>
                    <a:srgbClr val="E61F4F"/>
                  </a:solidFill>
                </a:rPr>
                <a:t>METANOL</a:t>
              </a:r>
            </a:p>
            <a:p>
              <a:r>
                <a:rPr lang="tr-TR" dirty="0">
                  <a:solidFill>
                    <a:srgbClr val="E61F4F"/>
                  </a:solidFill>
                </a:rPr>
                <a:t>KURŞUN</a:t>
              </a:r>
            </a:p>
            <a:p>
              <a:r>
                <a:rPr lang="tr-TR" b="1" dirty="0">
                  <a:solidFill>
                    <a:srgbClr val="E61F4F"/>
                  </a:solidFill>
                </a:rPr>
                <a:t>TOLÜEN</a:t>
              </a:r>
            </a:p>
            <a:p>
              <a:r>
                <a:rPr lang="tr-TR" dirty="0">
                  <a:solidFill>
                    <a:srgbClr val="E61F4F"/>
                  </a:solidFill>
                </a:rPr>
                <a:t>NAFTALİN</a:t>
              </a:r>
            </a:p>
            <a:p>
              <a:r>
                <a:rPr lang="tr-TR" b="1" dirty="0">
                  <a:solidFill>
                    <a:srgbClr val="E61F4F"/>
                  </a:solidFill>
                </a:rPr>
                <a:t>RADON</a:t>
              </a:r>
            </a:p>
            <a:p>
              <a:r>
                <a:rPr lang="tr-TR" dirty="0">
                  <a:solidFill>
                    <a:srgbClr val="E61F4F"/>
                  </a:solidFill>
                </a:rPr>
                <a:t>TİNER</a:t>
              </a:r>
            </a:p>
            <a:p>
              <a:r>
                <a:rPr lang="tr-TR" b="1" dirty="0">
                  <a:solidFill>
                    <a:srgbClr val="E61F4F"/>
                  </a:solidFill>
                </a:rPr>
                <a:t>NİKOTİN</a:t>
              </a:r>
            </a:p>
          </p:txBody>
        </p:sp>
        <p:sp>
          <p:nvSpPr>
            <p:cNvPr id="10"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1"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2"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4"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5"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9"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Line 5"/>
            <p:cNvSpPr>
              <a:spLocks noChangeShapeType="1"/>
            </p:cNvSpPr>
            <p:nvPr/>
          </p:nvSpPr>
          <p:spPr bwMode="auto">
            <a:xfrm>
              <a:off x="9254301" y="547128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7" name="Line 5"/>
            <p:cNvSpPr>
              <a:spLocks noChangeShapeType="1"/>
            </p:cNvSpPr>
            <p:nvPr/>
          </p:nvSpPr>
          <p:spPr bwMode="auto">
            <a:xfrm>
              <a:off x="9254301" y="57495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8" name="Line 5"/>
            <p:cNvSpPr>
              <a:spLocks noChangeShapeType="1"/>
            </p:cNvSpPr>
            <p:nvPr/>
          </p:nvSpPr>
          <p:spPr bwMode="auto">
            <a:xfrm>
              <a:off x="9254301" y="601157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36" name="Rectangle 13">
            <a:extLst>
              <a:ext uri="{FF2B5EF4-FFF2-40B4-BE49-F238E27FC236}">
                <a16:creationId xmlns:a16="http://schemas.microsoft.com/office/drawing/2014/main" id="{B3BCB345-1A90-1A49-A264-AE8CD5F5344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7" name="Metin kutusu 36">
            <a:extLst>
              <a:ext uri="{FF2B5EF4-FFF2-40B4-BE49-F238E27FC236}">
                <a16:creationId xmlns:a16="http://schemas.microsoft.com/office/drawing/2014/main" id="{A1B15A4F-8ED6-0741-85D5-26217695B947}"/>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6</a:t>
            </a:fld>
            <a:endParaRPr lang="tr-TR" sz="2400" b="1" dirty="0">
              <a:solidFill>
                <a:srgbClr val="DADADA"/>
              </a:solidFill>
            </a:endParaRPr>
          </a:p>
        </p:txBody>
      </p:sp>
      <p:pic>
        <p:nvPicPr>
          <p:cNvPr id="5" name="Resim 4">
            <a:extLst>
              <a:ext uri="{FF2B5EF4-FFF2-40B4-BE49-F238E27FC236}">
                <a16:creationId xmlns:a16="http://schemas.microsoft.com/office/drawing/2014/main" id="{FC2EC173-B872-8B43-B6F9-CE34CE73DB6E}"/>
              </a:ext>
            </a:extLst>
          </p:cNvPr>
          <p:cNvPicPr>
            <a:picLocks noChangeAspect="1"/>
          </p:cNvPicPr>
          <p:nvPr/>
        </p:nvPicPr>
        <p:blipFill>
          <a:blip r:embed="rId4"/>
          <a:stretch>
            <a:fillRect/>
          </a:stretch>
        </p:blipFill>
        <p:spPr>
          <a:xfrm>
            <a:off x="6008282" y="1277045"/>
            <a:ext cx="1845172" cy="5367337"/>
          </a:xfrm>
          <a:prstGeom prst="rect">
            <a:avLst/>
          </a:prstGeom>
        </p:spPr>
      </p:pic>
    </p:spTree>
    <p:extLst>
      <p:ext uri="{BB962C8B-B14F-4D97-AF65-F5344CB8AC3E}">
        <p14:creationId xmlns:p14="http://schemas.microsoft.com/office/powerpoint/2010/main" val="41745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250"/>
                                        <p:tgtEl>
                                          <p:spTgt spid="17"/>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1000"/>
                                        <p:tgtEl>
                                          <p:spTgt spid="103"/>
                                        </p:tgtEl>
                                      </p:cBhvr>
                                    </p:animEffect>
                                    <p:anim calcmode="lin" valueType="num">
                                      <p:cBhvr>
                                        <p:cTn id="25" dur="1000" fill="hold"/>
                                        <p:tgtEl>
                                          <p:spTgt spid="103"/>
                                        </p:tgtEl>
                                        <p:attrNameLst>
                                          <p:attrName>ppt_x</p:attrName>
                                        </p:attrNameLst>
                                      </p:cBhvr>
                                      <p:tavLst>
                                        <p:tav tm="0">
                                          <p:val>
                                            <p:strVal val="#ppt_x"/>
                                          </p:val>
                                        </p:tav>
                                        <p:tav tm="100000">
                                          <p:val>
                                            <p:strVal val="#ppt_x"/>
                                          </p:val>
                                        </p:tav>
                                      </p:tavLst>
                                    </p:anim>
                                    <p:anim calcmode="lin" valueType="num">
                                      <p:cBhvr>
                                        <p:cTn id="26" dur="1000" fill="hold"/>
                                        <p:tgtEl>
                                          <p:spTgt spid="10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7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9D4BA7F-4B58-5140-9E31-1FE8CDCE30E7}"/>
              </a:ext>
            </a:extLst>
          </p:cNvPr>
          <p:cNvPicPr>
            <a:picLocks noChangeAspect="1"/>
          </p:cNvPicPr>
          <p:nvPr/>
        </p:nvPicPr>
        <p:blipFill>
          <a:blip r:embed="rId3"/>
          <a:stretch>
            <a:fillRect/>
          </a:stretch>
        </p:blipFill>
        <p:spPr>
          <a:xfrm>
            <a:off x="2818622" y="877780"/>
            <a:ext cx="6335027" cy="4936583"/>
          </a:xfrm>
          <a:prstGeom prst="rect">
            <a:avLst/>
          </a:prstGeom>
        </p:spPr>
      </p:pic>
      <p:grpSp>
        <p:nvGrpSpPr>
          <p:cNvPr id="4" name="Group 40"/>
          <p:cNvGrpSpPr>
            <a:grpSpLocks/>
          </p:cNvGrpSpPr>
          <p:nvPr/>
        </p:nvGrpSpPr>
        <p:grpSpPr bwMode="auto">
          <a:xfrm>
            <a:off x="1227474" y="509459"/>
            <a:ext cx="9870686" cy="4776698"/>
            <a:chOff x="477" y="646"/>
            <a:chExt cx="4875" cy="3467"/>
          </a:xfrm>
        </p:grpSpPr>
        <p:sp>
          <p:nvSpPr>
            <p:cNvPr id="6" name="Rectangle 27"/>
            <p:cNvSpPr>
              <a:spLocks noChangeArrowheads="1"/>
            </p:cNvSpPr>
            <p:nvPr/>
          </p:nvSpPr>
          <p:spPr bwMode="auto">
            <a:xfrm>
              <a:off x="2107" y="3393"/>
              <a:ext cx="427" cy="313"/>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ARSENİK</a:t>
              </a:r>
            </a:p>
          </p:txBody>
        </p:sp>
        <p:sp>
          <p:nvSpPr>
            <p:cNvPr id="7" name="Rectangle 28"/>
            <p:cNvSpPr>
              <a:spLocks noChangeArrowheads="1"/>
            </p:cNvSpPr>
            <p:nvPr/>
          </p:nvSpPr>
          <p:spPr bwMode="auto">
            <a:xfrm>
              <a:off x="4398" y="3163"/>
              <a:ext cx="637" cy="313"/>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sz="2800" b="1" dirty="0">
                  <a:solidFill>
                    <a:schemeClr val="tx1">
                      <a:lumMod val="65000"/>
                      <a:lumOff val="35000"/>
                    </a:schemeClr>
                  </a:solidFill>
                  <a:latin typeface="Calibri" panose="020F0502020204030204" pitchFamily="34" charset="0"/>
                  <a:cs typeface="Calibri" panose="020F0502020204030204" pitchFamily="34" charset="0"/>
                </a:rPr>
                <a:t>NİKOTİN </a:t>
              </a:r>
            </a:p>
          </p:txBody>
        </p:sp>
        <p:sp>
          <p:nvSpPr>
            <p:cNvPr id="8" name="Rectangle 29"/>
            <p:cNvSpPr>
              <a:spLocks noChangeArrowheads="1"/>
            </p:cNvSpPr>
            <p:nvPr/>
          </p:nvSpPr>
          <p:spPr bwMode="auto">
            <a:xfrm>
              <a:off x="3529" y="3590"/>
              <a:ext cx="445" cy="232"/>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sz="1200" b="1" dirty="0">
                  <a:solidFill>
                    <a:schemeClr val="tx1">
                      <a:lumMod val="65000"/>
                      <a:lumOff val="35000"/>
                    </a:schemeClr>
                  </a:solidFill>
                  <a:latin typeface="Calibri" panose="020F0502020204030204" pitchFamily="34" charset="0"/>
                  <a:cs typeface="Calibri" panose="020F0502020204030204" pitchFamily="34" charset="0"/>
                </a:rPr>
                <a:t>METANOL</a:t>
              </a:r>
            </a:p>
            <a:p>
              <a:pPr algn="ctr" eaLnBrk="1" hangingPunct="1"/>
              <a:r>
                <a:rPr lang="tr-TR" altLang="en-US" sz="1200" b="1" dirty="0">
                  <a:solidFill>
                    <a:schemeClr val="tx1">
                      <a:lumMod val="65000"/>
                      <a:lumOff val="35000"/>
                    </a:schemeClr>
                  </a:solidFill>
                  <a:latin typeface="Calibri" panose="020F0502020204030204" pitchFamily="34" charset="0"/>
                  <a:cs typeface="Calibri" panose="020F0502020204030204" pitchFamily="34" charset="0"/>
                </a:rPr>
                <a:t>(ROKET YAKITI)</a:t>
              </a:r>
            </a:p>
          </p:txBody>
        </p:sp>
        <p:sp>
          <p:nvSpPr>
            <p:cNvPr id="9" name="Rectangle 30"/>
            <p:cNvSpPr>
              <a:spLocks noChangeArrowheads="1"/>
            </p:cNvSpPr>
            <p:nvPr/>
          </p:nvSpPr>
          <p:spPr bwMode="auto">
            <a:xfrm>
              <a:off x="2857" y="3648"/>
              <a:ext cx="563" cy="232"/>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BOYA</a:t>
              </a:r>
            </a:p>
          </p:txBody>
        </p:sp>
        <p:sp>
          <p:nvSpPr>
            <p:cNvPr id="10" name="Rectangle 31"/>
            <p:cNvSpPr>
              <a:spLocks noChangeArrowheads="1"/>
            </p:cNvSpPr>
            <p:nvPr/>
          </p:nvSpPr>
          <p:spPr bwMode="auto">
            <a:xfrm>
              <a:off x="4453" y="2270"/>
              <a:ext cx="899" cy="461"/>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sz="1600" b="1" dirty="0">
                  <a:solidFill>
                    <a:schemeClr val="tx1">
                      <a:lumMod val="65000"/>
                      <a:lumOff val="35000"/>
                    </a:schemeClr>
                  </a:solidFill>
                  <a:latin typeface="Calibri" panose="020F0502020204030204" pitchFamily="34" charset="0"/>
                  <a:cs typeface="Calibri" panose="020F0502020204030204" pitchFamily="34" charset="0"/>
                </a:rPr>
                <a:t>AMONYAK</a:t>
              </a:r>
            </a:p>
            <a:p>
              <a:pPr algn="ctr" eaLnBrk="1" hangingPunct="1"/>
              <a:r>
                <a:rPr lang="tr-TR" altLang="en-US" sz="1600" b="1" dirty="0">
                  <a:solidFill>
                    <a:schemeClr val="tx1">
                      <a:lumMod val="65000"/>
                      <a:lumOff val="35000"/>
                    </a:schemeClr>
                  </a:solidFill>
                  <a:latin typeface="Calibri" panose="020F0502020204030204" pitchFamily="34" charset="0"/>
                  <a:cs typeface="Calibri" panose="020F0502020204030204" pitchFamily="34" charset="0"/>
                </a:rPr>
                <a:t>(TUVALET </a:t>
              </a:r>
            </a:p>
            <a:p>
              <a:pPr algn="ctr" eaLnBrk="1" hangingPunct="1"/>
              <a:r>
                <a:rPr lang="tr-TR" altLang="en-US" sz="1600" b="1" dirty="0">
                  <a:solidFill>
                    <a:schemeClr val="tx1">
                      <a:lumMod val="65000"/>
                      <a:lumOff val="35000"/>
                    </a:schemeClr>
                  </a:solidFill>
                  <a:latin typeface="Calibri" panose="020F0502020204030204" pitchFamily="34" charset="0"/>
                  <a:cs typeface="Calibri" panose="020F0502020204030204" pitchFamily="34" charset="0"/>
                </a:rPr>
                <a:t>TEMİZLEYİCİSİ)</a:t>
              </a:r>
            </a:p>
          </p:txBody>
        </p:sp>
        <p:sp>
          <p:nvSpPr>
            <p:cNvPr id="11" name="Rectangle 32"/>
            <p:cNvSpPr>
              <a:spLocks noChangeArrowheads="1"/>
            </p:cNvSpPr>
            <p:nvPr/>
          </p:nvSpPr>
          <p:spPr bwMode="auto">
            <a:xfrm>
              <a:off x="3942" y="1865"/>
              <a:ext cx="617" cy="265"/>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BÖCEK </a:t>
              </a:r>
            </a:p>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İLACI</a:t>
              </a:r>
            </a:p>
          </p:txBody>
        </p:sp>
        <p:sp>
          <p:nvSpPr>
            <p:cNvPr id="12" name="Rectangle 33"/>
            <p:cNvSpPr>
              <a:spLocks noChangeArrowheads="1"/>
            </p:cNvSpPr>
            <p:nvPr/>
          </p:nvSpPr>
          <p:spPr bwMode="auto">
            <a:xfrm>
              <a:off x="789" y="3319"/>
              <a:ext cx="753" cy="467"/>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METAN</a:t>
              </a:r>
            </a:p>
          </p:txBody>
        </p:sp>
        <p:sp>
          <p:nvSpPr>
            <p:cNvPr id="13" name="Rectangle 34"/>
            <p:cNvSpPr>
              <a:spLocks noChangeArrowheads="1"/>
            </p:cNvSpPr>
            <p:nvPr/>
          </p:nvSpPr>
          <p:spPr bwMode="auto">
            <a:xfrm>
              <a:off x="477" y="1940"/>
              <a:ext cx="786" cy="380"/>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KADMİYUM</a:t>
              </a:r>
            </a:p>
          </p:txBody>
        </p:sp>
        <p:sp>
          <p:nvSpPr>
            <p:cNvPr id="14" name="Rectangle 35"/>
            <p:cNvSpPr>
              <a:spLocks noChangeArrowheads="1"/>
            </p:cNvSpPr>
            <p:nvPr/>
          </p:nvSpPr>
          <p:spPr bwMode="auto">
            <a:xfrm>
              <a:off x="1682" y="646"/>
              <a:ext cx="688" cy="381"/>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MUM YAĞI</a:t>
              </a:r>
            </a:p>
          </p:txBody>
        </p:sp>
        <p:sp>
          <p:nvSpPr>
            <p:cNvPr id="15" name="Rectangle 36"/>
            <p:cNvSpPr>
              <a:spLocks noChangeArrowheads="1"/>
            </p:cNvSpPr>
            <p:nvPr/>
          </p:nvSpPr>
          <p:spPr bwMode="auto">
            <a:xfrm>
              <a:off x="710" y="1276"/>
              <a:ext cx="720" cy="394"/>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BÜTAN</a:t>
              </a:r>
            </a:p>
          </p:txBody>
        </p:sp>
        <p:sp>
          <p:nvSpPr>
            <p:cNvPr id="16" name="Rectangle 37"/>
            <p:cNvSpPr>
              <a:spLocks noChangeArrowheads="1"/>
            </p:cNvSpPr>
            <p:nvPr/>
          </p:nvSpPr>
          <p:spPr bwMode="auto">
            <a:xfrm>
              <a:off x="2633" y="1666"/>
              <a:ext cx="852" cy="448"/>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ÇÖZÜCÜ</a:t>
              </a:r>
            </a:p>
          </p:txBody>
        </p:sp>
        <p:sp>
          <p:nvSpPr>
            <p:cNvPr id="17" name="Rectangle 38"/>
            <p:cNvSpPr>
              <a:spLocks noChangeArrowheads="1"/>
            </p:cNvSpPr>
            <p:nvPr/>
          </p:nvSpPr>
          <p:spPr bwMode="auto">
            <a:xfrm>
              <a:off x="1764" y="1845"/>
              <a:ext cx="523" cy="349"/>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KATRAN</a:t>
              </a:r>
            </a:p>
          </p:txBody>
        </p:sp>
        <p:sp>
          <p:nvSpPr>
            <p:cNvPr id="18" name="Rectangle 39"/>
            <p:cNvSpPr>
              <a:spLocks noChangeArrowheads="1"/>
            </p:cNvSpPr>
            <p:nvPr/>
          </p:nvSpPr>
          <p:spPr bwMode="auto">
            <a:xfrm>
              <a:off x="4247" y="3764"/>
              <a:ext cx="757" cy="349"/>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ASETON</a:t>
              </a:r>
            </a:p>
          </p:txBody>
        </p:sp>
      </p:grpSp>
      <p:sp>
        <p:nvSpPr>
          <p:cNvPr id="21" name="Rectangle 13">
            <a:extLst>
              <a:ext uri="{FF2B5EF4-FFF2-40B4-BE49-F238E27FC236}">
                <a16:creationId xmlns:a16="http://schemas.microsoft.com/office/drawing/2014/main" id="{F7AB8791-D7AE-324A-9B27-1DC4D3DA12D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B8206046-6F60-7741-9A85-179FF9510C92}"/>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385209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8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59938" cy="1015663"/>
          </a:xfrm>
          <a:prstGeom prst="rect">
            <a:avLst/>
          </a:prstGeom>
          <a:noFill/>
        </p:spPr>
        <p:txBody>
          <a:bodyPr wrap="none" rtlCol="0">
            <a:spAutoFit/>
          </a:bodyPr>
          <a:lstStyle/>
          <a:p>
            <a:r>
              <a:rPr lang="tr-TR" sz="6000" b="1" dirty="0"/>
              <a:t>Kısa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up 7"/>
          <p:cNvGrpSpPr/>
          <p:nvPr/>
        </p:nvGrpSpPr>
        <p:grpSpPr>
          <a:xfrm>
            <a:off x="554927" y="1952868"/>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Kan basıncının artması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476797"/>
            <a:ext cx="6287250" cy="646331"/>
            <a:chOff x="554927" y="2970954"/>
            <a:chExt cx="6287250" cy="646331"/>
          </a:xfrm>
        </p:grpSpPr>
        <p:sp>
          <p:nvSpPr>
            <p:cNvPr id="6" name="Dikdörtgen 5"/>
            <p:cNvSpPr/>
            <p:nvPr/>
          </p:nvSpPr>
          <p:spPr>
            <a:xfrm>
              <a:off x="746177" y="2970954"/>
              <a:ext cx="6096000" cy="646331"/>
            </a:xfrm>
            <a:prstGeom prst="rect">
              <a:avLst/>
            </a:prstGeom>
          </p:spPr>
          <p:txBody>
            <a:bodyPr>
              <a:spAutoFit/>
            </a:bodyPr>
            <a:lstStyle/>
            <a:p>
              <a:r>
                <a:rPr lang="tr-TR" dirty="0">
                  <a:solidFill>
                    <a:srgbClr val="575757"/>
                  </a:solidFill>
                </a:rPr>
                <a:t>Beynin ve sinir sisteminin hızlı çalışması</a:t>
              </a:r>
            </a:p>
            <a:p>
              <a:r>
                <a:rPr lang="tr-TR" dirty="0">
                  <a:solidFill>
                    <a:srgbClr val="575757"/>
                  </a:solidFill>
                </a:rPr>
                <a:t>ve sonra yavaşlaması</a:t>
              </a:r>
              <a:endParaRPr lang="tr-TR" b="1" dirty="0">
                <a:solidFill>
                  <a:srgbClr val="575757"/>
                </a:solidFill>
              </a:endParaRP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11" name="Grup 10"/>
          <p:cNvGrpSpPr/>
          <p:nvPr/>
        </p:nvGrpSpPr>
        <p:grpSpPr>
          <a:xfrm>
            <a:off x="554927" y="3227040"/>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İştahsızlık</a:t>
              </a:r>
              <a:endParaRPr lang="tr-TR" b="1" dirty="0">
                <a:solidFill>
                  <a:srgbClr val="575757"/>
                </a:solidFill>
              </a:endParaRPr>
            </a:p>
          </p:txBody>
        </p:sp>
        <p:pic>
          <p:nvPicPr>
            <p:cNvPr id="20" name="Resim 19"/>
            <p:cNvPicPr>
              <a:picLocks noChangeAspect="1"/>
            </p:cNvPicPr>
            <p:nvPr/>
          </p:nvPicPr>
          <p:blipFill>
            <a:blip r:embed="rId4"/>
            <a:stretch>
              <a:fillRect/>
            </a:stretch>
          </p:blipFill>
          <p:spPr>
            <a:xfrm>
              <a:off x="554927" y="3823428"/>
              <a:ext cx="191250" cy="180000"/>
            </a:xfrm>
            <a:prstGeom prst="rect">
              <a:avLst/>
            </a:prstGeom>
          </p:spPr>
        </p:pic>
      </p:grpSp>
      <p:pic>
        <p:nvPicPr>
          <p:cNvPr id="22" name="Resim 21"/>
          <p:cNvPicPr>
            <a:picLocks noChangeAspect="1"/>
          </p:cNvPicPr>
          <p:nvPr/>
        </p:nvPicPr>
        <p:blipFill>
          <a:blip r:embed="rId4"/>
          <a:stretch>
            <a:fillRect/>
          </a:stretch>
        </p:blipFill>
        <p:spPr>
          <a:xfrm>
            <a:off x="557702" y="3913925"/>
            <a:ext cx="191250" cy="180000"/>
          </a:xfrm>
          <a:prstGeom prst="rect">
            <a:avLst/>
          </a:prstGeom>
        </p:spPr>
      </p:pic>
      <p:sp>
        <p:nvSpPr>
          <p:cNvPr id="23" name="Dikdörtgen 22"/>
          <p:cNvSpPr/>
          <p:nvPr/>
        </p:nvSpPr>
        <p:spPr>
          <a:xfrm>
            <a:off x="748952" y="3811692"/>
            <a:ext cx="6096000" cy="369332"/>
          </a:xfrm>
          <a:prstGeom prst="rect">
            <a:avLst/>
          </a:prstGeom>
        </p:spPr>
        <p:txBody>
          <a:bodyPr>
            <a:spAutoFit/>
          </a:bodyPr>
          <a:lstStyle/>
          <a:p>
            <a:r>
              <a:rPr lang="tr-TR" dirty="0">
                <a:solidFill>
                  <a:srgbClr val="575757"/>
                </a:solidFill>
              </a:rPr>
              <a:t>Ağızda kötü koku oluşumu</a:t>
            </a:r>
          </a:p>
        </p:txBody>
      </p:sp>
      <p:sp>
        <p:nvSpPr>
          <p:cNvPr id="24" name="Rectangle 13">
            <a:extLst>
              <a:ext uri="{FF2B5EF4-FFF2-40B4-BE49-F238E27FC236}">
                <a16:creationId xmlns:a16="http://schemas.microsoft.com/office/drawing/2014/main" id="{D1158B2A-B57B-A54E-A7CB-0F7A7D5AEE7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FE9EE35B-9C06-194F-A2D3-CF3B8CE668C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53500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8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59938" cy="1015663"/>
          </a:xfrm>
          <a:prstGeom prst="rect">
            <a:avLst/>
          </a:prstGeom>
          <a:noFill/>
        </p:spPr>
        <p:txBody>
          <a:bodyPr wrap="none" rtlCol="0">
            <a:spAutoFit/>
          </a:bodyPr>
          <a:lstStyle/>
          <a:p>
            <a:r>
              <a:rPr lang="tr-TR" sz="6000" b="1" dirty="0"/>
              <a:t>Kısa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4122134" cy="369332"/>
            <a:chOff x="554927" y="1881525"/>
            <a:chExt cx="4122134" cy="369332"/>
          </a:xfrm>
        </p:grpSpPr>
        <p:sp>
          <p:nvSpPr>
            <p:cNvPr id="16" name="Metin kutusu 15"/>
            <p:cNvSpPr txBox="1"/>
            <p:nvPr/>
          </p:nvSpPr>
          <p:spPr>
            <a:xfrm>
              <a:off x="746177" y="1881525"/>
              <a:ext cx="3930884" cy="369332"/>
            </a:xfrm>
            <a:prstGeom prst="rect">
              <a:avLst/>
            </a:prstGeom>
            <a:noFill/>
          </p:spPr>
          <p:txBody>
            <a:bodyPr wrap="none" rtlCol="0">
              <a:spAutoFit/>
            </a:bodyPr>
            <a:lstStyle/>
            <a:p>
              <a:r>
                <a:rPr lang="tr-TR" dirty="0">
                  <a:solidFill>
                    <a:srgbClr val="575757"/>
                  </a:solidFill>
                </a:rPr>
                <a:t>Koku ve tat alma duyularının zayıflaması</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646331"/>
            <a:chOff x="554927" y="2447025"/>
            <a:chExt cx="6287250" cy="646331"/>
          </a:xfrm>
        </p:grpSpPr>
        <p:sp>
          <p:nvSpPr>
            <p:cNvPr id="3" name="Dikdörtgen 2"/>
            <p:cNvSpPr/>
            <p:nvPr/>
          </p:nvSpPr>
          <p:spPr>
            <a:xfrm>
              <a:off x="746177" y="2447025"/>
              <a:ext cx="6096000" cy="646331"/>
            </a:xfrm>
            <a:prstGeom prst="rect">
              <a:avLst/>
            </a:prstGeom>
          </p:spPr>
          <p:txBody>
            <a:bodyPr>
              <a:spAutoFit/>
            </a:bodyPr>
            <a:lstStyle/>
            <a:p>
              <a:r>
                <a:rPr lang="tr-TR" dirty="0">
                  <a:solidFill>
                    <a:srgbClr val="575757"/>
                  </a:solidFill>
                </a:rPr>
                <a:t>El ve ayak parmaklarına kan akışının</a:t>
              </a:r>
            </a:p>
            <a:p>
              <a:r>
                <a:rPr lang="tr-TR" dirty="0">
                  <a:solidFill>
                    <a:srgbClr val="575757"/>
                  </a:solidFill>
                </a:rPr>
                <a:t>zayıflaması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3258746"/>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Beyindeki kan akışının yavaşlaması</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11" name="Grup 10"/>
          <p:cNvGrpSpPr/>
          <p:nvPr/>
        </p:nvGrpSpPr>
        <p:grpSpPr>
          <a:xfrm>
            <a:off x="554927" y="3811814"/>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Diş çürümeleri</a:t>
              </a:r>
              <a:endParaRPr lang="tr-TR" b="1" dirty="0">
                <a:solidFill>
                  <a:srgbClr val="575757"/>
                </a:solidFill>
              </a:endParaRPr>
            </a:p>
          </p:txBody>
        </p:sp>
        <p:pic>
          <p:nvPicPr>
            <p:cNvPr id="20" name="Resim 19"/>
            <p:cNvPicPr>
              <a:picLocks noChangeAspect="1"/>
            </p:cNvPicPr>
            <p:nvPr/>
          </p:nvPicPr>
          <p:blipFill>
            <a:blip r:embed="rId4"/>
            <a:stretch>
              <a:fillRect/>
            </a:stretch>
          </p:blipFill>
          <p:spPr>
            <a:xfrm>
              <a:off x="554927" y="3823428"/>
              <a:ext cx="191250" cy="180000"/>
            </a:xfrm>
            <a:prstGeom prst="rect">
              <a:avLst/>
            </a:prstGeom>
          </p:spPr>
        </p:pic>
      </p:grpSp>
      <p:sp>
        <p:nvSpPr>
          <p:cNvPr id="25" name="Rectangle 13">
            <a:extLst>
              <a:ext uri="{FF2B5EF4-FFF2-40B4-BE49-F238E27FC236}">
                <a16:creationId xmlns:a16="http://schemas.microsoft.com/office/drawing/2014/main" id="{AE653F50-3535-D44B-93C4-457833F389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80F30CB6-2419-534D-BDC8-C49019E1C78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1447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3899</TotalTime>
  <Words>1504</Words>
  <Application>Microsoft Office PowerPoint</Application>
  <PresentationFormat>Geniş ekran</PresentationFormat>
  <Paragraphs>302</Paragraphs>
  <Slides>37</Slides>
  <Notes>34</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37</vt:i4>
      </vt:variant>
    </vt:vector>
  </HeadingPairs>
  <TitlesOfParts>
    <vt:vector size="42" baseType="lpstr">
      <vt:lpstr>Arial</vt:lpstr>
      <vt:lpstr>Calibri</vt:lpstr>
      <vt:lpstr>Calibri Light</vt:lpstr>
      <vt:lpstr>Courier New</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İclal Işık</cp:lastModifiedBy>
  <cp:revision>183</cp:revision>
  <dcterms:created xsi:type="dcterms:W3CDTF">2016-11-17T08:54:28Z</dcterms:created>
  <dcterms:modified xsi:type="dcterms:W3CDTF">2023-08-10T13:57:50Z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