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handoutMasterIdLst>
    <p:handoutMasterId r:id="rId47"/>
  </p:handoutMasterIdLst>
  <p:sldIdLst>
    <p:sldId id="256" r:id="rId2"/>
    <p:sldId id="257" r:id="rId3"/>
    <p:sldId id="382" r:id="rId4"/>
    <p:sldId id="298" r:id="rId5"/>
    <p:sldId id="383" r:id="rId6"/>
    <p:sldId id="415" r:id="rId7"/>
    <p:sldId id="407" r:id="rId8"/>
    <p:sldId id="384" r:id="rId9"/>
    <p:sldId id="408" r:id="rId10"/>
    <p:sldId id="421" r:id="rId11"/>
    <p:sldId id="385" r:id="rId12"/>
    <p:sldId id="300" r:id="rId13"/>
    <p:sldId id="419" r:id="rId14"/>
    <p:sldId id="299" r:id="rId15"/>
    <p:sldId id="387" r:id="rId16"/>
    <p:sldId id="388" r:id="rId17"/>
    <p:sldId id="389" r:id="rId18"/>
    <p:sldId id="414" r:id="rId19"/>
    <p:sldId id="390" r:id="rId20"/>
    <p:sldId id="420" r:id="rId21"/>
    <p:sldId id="409" r:id="rId22"/>
    <p:sldId id="410" r:id="rId23"/>
    <p:sldId id="411" r:id="rId24"/>
    <p:sldId id="412" r:id="rId25"/>
    <p:sldId id="391" r:id="rId26"/>
    <p:sldId id="364" r:id="rId27"/>
    <p:sldId id="392" r:id="rId28"/>
    <p:sldId id="393" r:id="rId29"/>
    <p:sldId id="394" r:id="rId30"/>
    <p:sldId id="395" r:id="rId31"/>
    <p:sldId id="396" r:id="rId32"/>
    <p:sldId id="397" r:id="rId33"/>
    <p:sldId id="398" r:id="rId34"/>
    <p:sldId id="399" r:id="rId35"/>
    <p:sldId id="400" r:id="rId36"/>
    <p:sldId id="401" r:id="rId37"/>
    <p:sldId id="418" r:id="rId38"/>
    <p:sldId id="402" r:id="rId39"/>
    <p:sldId id="403" r:id="rId40"/>
    <p:sldId id="404" r:id="rId41"/>
    <p:sldId id="406" r:id="rId42"/>
    <p:sldId id="422" r:id="rId43"/>
    <p:sldId id="413" r:id="rId44"/>
    <p:sldId id="293" r:id="rId45"/>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ğuzhan Kürşad Ağralı" initials="OKA" lastIdx="0" clrIdx="0">
    <p:extLst>
      <p:ext uri="{19B8F6BF-5375-455C-9EA6-DF929625EA0E}">
        <p15:presenceInfo xmlns:p15="http://schemas.microsoft.com/office/powerpoint/2012/main" userId="6badb6560f1a6972" providerId="Windows Live"/>
      </p:ext>
    </p:extLst>
  </p:cmAuthor>
  <p:cmAuthor id="2" name="Büşra Gültekin" initials="BG" lastIdx="20" clrIdx="1">
    <p:extLst>
      <p:ext uri="{19B8F6BF-5375-455C-9EA6-DF929625EA0E}">
        <p15:presenceInfo xmlns:p15="http://schemas.microsoft.com/office/powerpoint/2012/main" userId="S-1-5-21-2388202239-3538787356-3256464325-11762" providerId="AD"/>
      </p:ext>
    </p:extLst>
  </p:cmAuthor>
  <p:cmAuthor id="3" name="Hakan Çetin" initials="HÇ" lastIdx="19" clrIdx="2">
    <p:extLst>
      <p:ext uri="{19B8F6BF-5375-455C-9EA6-DF929625EA0E}">
        <p15:presenceInfo xmlns:p15="http://schemas.microsoft.com/office/powerpoint/2012/main" userId="S-1-5-21-2388202239-3538787356-3256464325-94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1F20"/>
    <a:srgbClr val="E61F4F"/>
    <a:srgbClr val="FFFFFF"/>
    <a:srgbClr val="DADADA"/>
    <a:srgbClr val="BE1622"/>
    <a:srgbClr val="EE7430"/>
    <a:srgbClr val="FAB529"/>
    <a:srgbClr val="B2B2B2"/>
    <a:srgbClr val="D18D05"/>
    <a:srgbClr val="7524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11" autoAdjust="0"/>
    <p:restoredTop sz="79954" autoAdjust="0"/>
  </p:normalViewPr>
  <p:slideViewPr>
    <p:cSldViewPr snapToGrid="0">
      <p:cViewPr varScale="1">
        <p:scale>
          <a:sx n="52" d="100"/>
          <a:sy n="52" d="100"/>
        </p:scale>
        <p:origin x="126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dirty="0"/>
          </a:p>
        </p:txBody>
      </p:sp>
      <p:sp>
        <p:nvSpPr>
          <p:cNvPr id="3" name="Veri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605A4C-0F1D-4A83-A357-5BA51791AFD9}" type="datetimeFigureOut">
              <a:rPr lang="tr-TR" smtClean="0"/>
              <a:t>10.08.2023</a:t>
            </a:fld>
            <a:endParaRPr lang="tr-TR" dirty="0"/>
          </a:p>
        </p:txBody>
      </p:sp>
      <p:sp>
        <p:nvSpPr>
          <p:cNvPr id="4" name="Alt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dirty="0"/>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27F6D2-D853-47EF-A8E8-159E750B428F}" type="slidenum">
              <a:rPr lang="tr-TR" smtClean="0"/>
              <a:t>‹#›</a:t>
            </a:fld>
            <a:endParaRPr lang="tr-TR" dirty="0"/>
          </a:p>
        </p:txBody>
      </p:sp>
    </p:spTree>
    <p:extLst>
      <p:ext uri="{BB962C8B-B14F-4D97-AF65-F5344CB8AC3E}">
        <p14:creationId xmlns:p14="http://schemas.microsoft.com/office/powerpoint/2010/main" val="587405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dirty="0"/>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3424FF-93FB-4A2D-9506-31283CAAAA4D}" type="datetimeFigureOut">
              <a:rPr lang="tr-TR" smtClean="0"/>
              <a:t>10.08.2023</a:t>
            </a:fld>
            <a:endParaRPr lang="tr-TR" dirty="0"/>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dirty="0"/>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dirty="0"/>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68681B-2EDC-407F-B97F-862249554AFD}" type="slidenum">
              <a:rPr lang="tr-TR" smtClean="0"/>
              <a:t>‹#›</a:t>
            </a:fld>
            <a:endParaRPr lang="tr-TR" dirty="0"/>
          </a:p>
        </p:txBody>
      </p:sp>
    </p:spTree>
    <p:extLst>
      <p:ext uri="{BB962C8B-B14F-4D97-AF65-F5344CB8AC3E}">
        <p14:creationId xmlns:p14="http://schemas.microsoft.com/office/powerpoint/2010/main" val="409831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sunudaki içeriğin daha ayrıntılı hâline Yeşilay tarafından lise çağı öğrencilerine ve gençlere yönelik hazırlanmış aşağıdaki kitapçıktan ulaşabilirsiniz:</a:t>
            </a:r>
          </a:p>
          <a:p>
            <a:pPr marL="0" marR="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Öncelikle Kendin İçin Maddeden Uzak Dur,</a:t>
            </a:r>
            <a:r>
              <a:rPr lang="tr-TR" sz="1200" b="0" i="0" u="none" strike="noStrike" kern="1200" baseline="0" dirty="0">
                <a:solidFill>
                  <a:schemeClr val="tx1"/>
                </a:solidFill>
                <a:latin typeface="+mn-lt"/>
                <a:ea typeface="+mn-ea"/>
                <a:cs typeface="+mn-cs"/>
              </a:rPr>
              <a:t> Yeşilay Bilim Kurulu, 2016, İstanbul, Yeşilay TBM Alan Kitaplığı Dizisi No: 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a:t>
            </a:fld>
            <a:endParaRPr lang="tr-TR" dirty="0"/>
          </a:p>
        </p:txBody>
      </p:sp>
    </p:spTree>
    <p:extLst>
      <p:ext uri="{BB962C8B-B14F-4D97-AF65-F5344CB8AC3E}">
        <p14:creationId xmlns:p14="http://schemas.microsoft.com/office/powerpoint/2010/main" val="3578872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10</a:t>
            </a:fld>
            <a:endParaRPr lang="tr-TR"/>
          </a:p>
        </p:txBody>
      </p:sp>
    </p:spTree>
    <p:extLst>
      <p:ext uri="{BB962C8B-B14F-4D97-AF65-F5344CB8AC3E}">
        <p14:creationId xmlns:p14="http://schemas.microsoft.com/office/powerpoint/2010/main" val="1223663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11</a:t>
            </a:fld>
            <a:endParaRPr lang="tr-TR" dirty="0"/>
          </a:p>
        </p:txBody>
      </p:sp>
    </p:spTree>
    <p:extLst>
      <p:ext uri="{BB962C8B-B14F-4D97-AF65-F5344CB8AC3E}">
        <p14:creationId xmlns:p14="http://schemas.microsoft.com/office/powerpoint/2010/main" val="2314019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t>Eğiticiye Not: </a:t>
            </a:r>
            <a:r>
              <a:rPr lang="tr-TR" baseline="0" dirty="0"/>
              <a:t>Öğrencilere yukarıdaki soru sorulur ardından cevaplar alınır. Öğrencilerin cevapları alınırken herhangi bir yorumda bulunulmaz. Cevaplar geldikten sonra bir sonraki slaytlar açılarak onların söylediklerinden olmayan varsa onlar da tahtaya yazılabilir. Tüm yanıtlarla ilgili tek tek geribildirim verilir.</a:t>
            </a:r>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12</a:t>
            </a:fld>
            <a:endParaRPr lang="tr-TR" dirty="0"/>
          </a:p>
        </p:txBody>
      </p:sp>
    </p:spTree>
    <p:extLst>
      <p:ext uri="{BB962C8B-B14F-4D97-AF65-F5344CB8AC3E}">
        <p14:creationId xmlns:p14="http://schemas.microsoft.com/office/powerpoint/2010/main" val="1791143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68681B-2EDC-407F-B97F-862249554AFD}"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4522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14</a:t>
            </a:fld>
            <a:endParaRPr lang="tr-TR" dirty="0"/>
          </a:p>
        </p:txBody>
      </p:sp>
    </p:spTree>
    <p:extLst>
      <p:ext uri="{BB962C8B-B14F-4D97-AF65-F5344CB8AC3E}">
        <p14:creationId xmlns:p14="http://schemas.microsoft.com/office/powerpoint/2010/main" val="1910513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15</a:t>
            </a:fld>
            <a:endParaRPr lang="tr-TR" dirty="0"/>
          </a:p>
        </p:txBody>
      </p:sp>
    </p:spTree>
    <p:extLst>
      <p:ext uri="{BB962C8B-B14F-4D97-AF65-F5344CB8AC3E}">
        <p14:creationId xmlns:p14="http://schemas.microsoft.com/office/powerpoint/2010/main" val="25135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t>Eğiticiye Not: </a:t>
            </a:r>
            <a:r>
              <a:rPr lang="tr-TR" dirty="0"/>
              <a:t>Gerekçelere sığınma</a:t>
            </a:r>
            <a:r>
              <a:rPr lang="tr-TR" baseline="0" dirty="0"/>
              <a:t> konusu genel grupta tartışılır. Her bir madde için katılımcıların görüşleri alınır. Eğer bir düşünce hatası var ise düzeltilir.</a:t>
            </a:r>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16</a:t>
            </a:fld>
            <a:endParaRPr lang="tr-TR" dirty="0"/>
          </a:p>
        </p:txBody>
      </p:sp>
    </p:spTree>
    <p:extLst>
      <p:ext uri="{BB962C8B-B14F-4D97-AF65-F5344CB8AC3E}">
        <p14:creationId xmlns:p14="http://schemas.microsoft.com/office/powerpoint/2010/main" val="3337353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17</a:t>
            </a:fld>
            <a:endParaRPr lang="tr-TR" dirty="0"/>
          </a:p>
        </p:txBody>
      </p:sp>
    </p:spTree>
    <p:extLst>
      <p:ext uri="{BB962C8B-B14F-4D97-AF65-F5344CB8AC3E}">
        <p14:creationId xmlns:p14="http://schemas.microsoft.com/office/powerpoint/2010/main" val="2342837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18</a:t>
            </a:fld>
            <a:endParaRPr lang="tr-TR" dirty="0"/>
          </a:p>
        </p:txBody>
      </p:sp>
    </p:spTree>
    <p:extLst>
      <p:ext uri="{BB962C8B-B14F-4D97-AF65-F5344CB8AC3E}">
        <p14:creationId xmlns:p14="http://schemas.microsoft.com/office/powerpoint/2010/main" val="22206345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Eğiticiye Not: </a:t>
            </a:r>
            <a:r>
              <a:rPr lang="tr-TR" sz="1200" b="0" i="0" u="none" strike="noStrike" kern="1200" baseline="0" dirty="0">
                <a:solidFill>
                  <a:schemeClr val="tx1"/>
                </a:solidFill>
                <a:latin typeface="+mn-lt"/>
                <a:ea typeface="+mn-ea"/>
                <a:cs typeface="+mn-cs"/>
              </a:rPr>
              <a:t>Yukarıdaki sorular sorularak fikirler alınır, ardından m</a:t>
            </a:r>
            <a:r>
              <a:rPr lang="tr-TR" sz="1200" dirty="0"/>
              <a:t>addenin verdiği hazzın; şekerin boğazdan geçerken oluşturduğu tatlı his kadar</a:t>
            </a:r>
            <a:r>
              <a:rPr lang="tr-TR" sz="1200" baseline="0" dirty="0"/>
              <a:t> </a:t>
            </a:r>
            <a:r>
              <a:rPr lang="tr-TR" sz="1200" dirty="0"/>
              <a:t>geçici</a:t>
            </a:r>
            <a:r>
              <a:rPr lang="tr-TR" sz="1200" baseline="0" dirty="0"/>
              <a:t> olduğu vurgulanabilir. </a:t>
            </a:r>
            <a:endParaRPr lang="tr-TR"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19</a:t>
            </a:fld>
            <a:endParaRPr lang="tr-TR" dirty="0"/>
          </a:p>
        </p:txBody>
      </p:sp>
    </p:spTree>
    <p:extLst>
      <p:ext uri="{BB962C8B-B14F-4D97-AF65-F5344CB8AC3E}">
        <p14:creationId xmlns:p14="http://schemas.microsoft.com/office/powerpoint/2010/main" val="2081131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a:t>
            </a:fld>
            <a:endParaRPr lang="tr-TR" dirty="0"/>
          </a:p>
        </p:txBody>
      </p:sp>
    </p:spTree>
    <p:extLst>
      <p:ext uri="{BB962C8B-B14F-4D97-AF65-F5344CB8AC3E}">
        <p14:creationId xmlns:p14="http://schemas.microsoft.com/office/powerpoint/2010/main" val="17732423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20</a:t>
            </a:fld>
            <a:endParaRPr lang="tr-TR" dirty="0"/>
          </a:p>
        </p:txBody>
      </p:sp>
    </p:spTree>
    <p:extLst>
      <p:ext uri="{BB962C8B-B14F-4D97-AF65-F5344CB8AC3E}">
        <p14:creationId xmlns:p14="http://schemas.microsoft.com/office/powerpoint/2010/main" val="33645758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21</a:t>
            </a:fld>
            <a:endParaRPr lang="tr-TR" dirty="0"/>
          </a:p>
        </p:txBody>
      </p:sp>
    </p:spTree>
    <p:extLst>
      <p:ext uri="{BB962C8B-B14F-4D97-AF65-F5344CB8AC3E}">
        <p14:creationId xmlns:p14="http://schemas.microsoft.com/office/powerpoint/2010/main" val="18689019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22</a:t>
            </a:fld>
            <a:endParaRPr lang="tr-TR" dirty="0"/>
          </a:p>
        </p:txBody>
      </p:sp>
    </p:spTree>
    <p:extLst>
      <p:ext uri="{BB962C8B-B14F-4D97-AF65-F5344CB8AC3E}">
        <p14:creationId xmlns:p14="http://schemas.microsoft.com/office/powerpoint/2010/main" val="30589242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23</a:t>
            </a:fld>
            <a:endParaRPr lang="tr-TR" dirty="0"/>
          </a:p>
        </p:txBody>
      </p:sp>
    </p:spTree>
    <p:extLst>
      <p:ext uri="{BB962C8B-B14F-4D97-AF65-F5344CB8AC3E}">
        <p14:creationId xmlns:p14="http://schemas.microsoft.com/office/powerpoint/2010/main" val="21104774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24</a:t>
            </a:fld>
            <a:endParaRPr lang="tr-TR" dirty="0"/>
          </a:p>
        </p:txBody>
      </p:sp>
    </p:spTree>
    <p:extLst>
      <p:ext uri="{BB962C8B-B14F-4D97-AF65-F5344CB8AC3E}">
        <p14:creationId xmlns:p14="http://schemas.microsoft.com/office/powerpoint/2010/main" val="13757174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t>Eğiticiye Not: </a:t>
            </a:r>
            <a:r>
              <a:rPr lang="tr-TR" baseline="0" dirty="0"/>
              <a:t>Öğrencilere yukarıdaki soru sorulur ardından cevaplar alınır. Öğrencilerin cevapları alınırken herhangi bir yorumda bulunulmaz. Cevaplar geldikten sonra bir sonraki slaytlar açılarak onların söylediklerinden olmayan varsa onlar da tahtaya yazılabilir. Tüm yanıtlarla ilgili tek tek geribildirim verilir.</a:t>
            </a:r>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25</a:t>
            </a:fld>
            <a:endParaRPr lang="tr-TR" dirty="0"/>
          </a:p>
        </p:txBody>
      </p:sp>
    </p:spTree>
    <p:extLst>
      <p:ext uri="{BB962C8B-B14F-4D97-AF65-F5344CB8AC3E}">
        <p14:creationId xmlns:p14="http://schemas.microsoft.com/office/powerpoint/2010/main" val="24696001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26</a:t>
            </a:fld>
            <a:endParaRPr lang="tr-TR" dirty="0"/>
          </a:p>
        </p:txBody>
      </p:sp>
    </p:spTree>
    <p:extLst>
      <p:ext uri="{BB962C8B-B14F-4D97-AF65-F5344CB8AC3E}">
        <p14:creationId xmlns:p14="http://schemas.microsoft.com/office/powerpoint/2010/main" val="27892877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27</a:t>
            </a:fld>
            <a:endParaRPr lang="tr-TR" dirty="0"/>
          </a:p>
        </p:txBody>
      </p:sp>
    </p:spTree>
    <p:extLst>
      <p:ext uri="{BB962C8B-B14F-4D97-AF65-F5344CB8AC3E}">
        <p14:creationId xmlns:p14="http://schemas.microsoft.com/office/powerpoint/2010/main" val="42503360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28</a:t>
            </a:fld>
            <a:endParaRPr lang="tr-TR" dirty="0"/>
          </a:p>
        </p:txBody>
      </p:sp>
    </p:spTree>
    <p:extLst>
      <p:ext uri="{BB962C8B-B14F-4D97-AF65-F5344CB8AC3E}">
        <p14:creationId xmlns:p14="http://schemas.microsoft.com/office/powerpoint/2010/main" val="8968782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29</a:t>
            </a:fld>
            <a:endParaRPr lang="tr-TR" dirty="0"/>
          </a:p>
        </p:txBody>
      </p:sp>
    </p:spTree>
    <p:extLst>
      <p:ext uri="{BB962C8B-B14F-4D97-AF65-F5344CB8AC3E}">
        <p14:creationId xmlns:p14="http://schemas.microsoft.com/office/powerpoint/2010/main" val="863494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a:t>
            </a:fld>
            <a:endParaRPr lang="tr-TR" dirty="0"/>
          </a:p>
        </p:txBody>
      </p:sp>
    </p:spTree>
    <p:extLst>
      <p:ext uri="{BB962C8B-B14F-4D97-AF65-F5344CB8AC3E}">
        <p14:creationId xmlns:p14="http://schemas.microsoft.com/office/powerpoint/2010/main" val="29811975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30</a:t>
            </a:fld>
            <a:endParaRPr lang="tr-TR" dirty="0"/>
          </a:p>
        </p:txBody>
      </p:sp>
    </p:spTree>
    <p:extLst>
      <p:ext uri="{BB962C8B-B14F-4D97-AF65-F5344CB8AC3E}">
        <p14:creationId xmlns:p14="http://schemas.microsoft.com/office/powerpoint/2010/main" val="24032415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31</a:t>
            </a:fld>
            <a:endParaRPr lang="tr-TR" dirty="0"/>
          </a:p>
        </p:txBody>
      </p:sp>
    </p:spTree>
    <p:extLst>
      <p:ext uri="{BB962C8B-B14F-4D97-AF65-F5344CB8AC3E}">
        <p14:creationId xmlns:p14="http://schemas.microsoft.com/office/powerpoint/2010/main" val="23928067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32</a:t>
            </a:fld>
            <a:endParaRPr lang="tr-TR" dirty="0"/>
          </a:p>
        </p:txBody>
      </p:sp>
    </p:spTree>
    <p:extLst>
      <p:ext uri="{BB962C8B-B14F-4D97-AF65-F5344CB8AC3E}">
        <p14:creationId xmlns:p14="http://schemas.microsoft.com/office/powerpoint/2010/main" val="31694688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33</a:t>
            </a:fld>
            <a:endParaRPr lang="tr-TR" dirty="0"/>
          </a:p>
        </p:txBody>
      </p:sp>
    </p:spTree>
    <p:extLst>
      <p:ext uri="{BB962C8B-B14F-4D97-AF65-F5344CB8AC3E}">
        <p14:creationId xmlns:p14="http://schemas.microsoft.com/office/powerpoint/2010/main" val="22521695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34</a:t>
            </a:fld>
            <a:endParaRPr lang="tr-TR" dirty="0"/>
          </a:p>
        </p:txBody>
      </p:sp>
    </p:spTree>
    <p:extLst>
      <p:ext uri="{BB962C8B-B14F-4D97-AF65-F5344CB8AC3E}">
        <p14:creationId xmlns:p14="http://schemas.microsoft.com/office/powerpoint/2010/main" val="8992619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35</a:t>
            </a:fld>
            <a:endParaRPr lang="tr-TR" dirty="0"/>
          </a:p>
        </p:txBody>
      </p:sp>
    </p:spTree>
    <p:extLst>
      <p:ext uri="{BB962C8B-B14F-4D97-AF65-F5344CB8AC3E}">
        <p14:creationId xmlns:p14="http://schemas.microsoft.com/office/powerpoint/2010/main" val="8310652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36</a:t>
            </a:fld>
            <a:endParaRPr lang="tr-TR" dirty="0"/>
          </a:p>
        </p:txBody>
      </p:sp>
    </p:spTree>
    <p:extLst>
      <p:ext uri="{BB962C8B-B14F-4D97-AF65-F5344CB8AC3E}">
        <p14:creationId xmlns:p14="http://schemas.microsoft.com/office/powerpoint/2010/main" val="16524071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37</a:t>
            </a:fld>
            <a:endParaRPr lang="tr-TR" dirty="0"/>
          </a:p>
        </p:txBody>
      </p:sp>
    </p:spTree>
    <p:extLst>
      <p:ext uri="{BB962C8B-B14F-4D97-AF65-F5344CB8AC3E}">
        <p14:creationId xmlns:p14="http://schemas.microsoft.com/office/powerpoint/2010/main" val="37329823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38</a:t>
            </a:fld>
            <a:endParaRPr lang="tr-TR" dirty="0"/>
          </a:p>
        </p:txBody>
      </p:sp>
    </p:spTree>
    <p:extLst>
      <p:ext uri="{BB962C8B-B14F-4D97-AF65-F5344CB8AC3E}">
        <p14:creationId xmlns:p14="http://schemas.microsoft.com/office/powerpoint/2010/main" val="13406098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39</a:t>
            </a:fld>
            <a:endParaRPr lang="tr-TR" dirty="0"/>
          </a:p>
        </p:txBody>
      </p:sp>
    </p:spTree>
    <p:extLst>
      <p:ext uri="{BB962C8B-B14F-4D97-AF65-F5344CB8AC3E}">
        <p14:creationId xmlns:p14="http://schemas.microsoft.com/office/powerpoint/2010/main" val="122272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a:t>
            </a:fld>
            <a:endParaRPr lang="tr-TR" dirty="0"/>
          </a:p>
        </p:txBody>
      </p:sp>
    </p:spTree>
    <p:extLst>
      <p:ext uri="{BB962C8B-B14F-4D97-AF65-F5344CB8AC3E}">
        <p14:creationId xmlns:p14="http://schemas.microsoft.com/office/powerpoint/2010/main" val="38713759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40</a:t>
            </a:fld>
            <a:endParaRPr lang="tr-TR" dirty="0"/>
          </a:p>
        </p:txBody>
      </p:sp>
    </p:spTree>
    <p:extLst>
      <p:ext uri="{BB962C8B-B14F-4D97-AF65-F5344CB8AC3E}">
        <p14:creationId xmlns:p14="http://schemas.microsoft.com/office/powerpoint/2010/main" val="23327391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41</a:t>
            </a:fld>
            <a:endParaRPr lang="tr-TR" dirty="0"/>
          </a:p>
        </p:txBody>
      </p:sp>
    </p:spTree>
    <p:extLst>
      <p:ext uri="{BB962C8B-B14F-4D97-AF65-F5344CB8AC3E}">
        <p14:creationId xmlns:p14="http://schemas.microsoft.com/office/powerpoint/2010/main" val="6942626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b="1" dirty="0"/>
              <a:t>Eğiticiye</a:t>
            </a:r>
            <a:r>
              <a:rPr lang="tr-TR" b="1" baseline="0" dirty="0"/>
              <a:t> Not: </a:t>
            </a:r>
            <a:r>
              <a:rPr lang="tr-TR" baseline="0" dirty="0"/>
              <a:t>Yeşilay Danışmanlık Merkezleri aynı zamanda bağımlı yakınlarına da </a:t>
            </a:r>
            <a:r>
              <a:rPr lang="tr-TR" baseline="0" dirty="0" err="1"/>
              <a:t>psiko</a:t>
            </a:r>
            <a:r>
              <a:rPr lang="tr-TR" baseline="0" dirty="0"/>
              <a:t>-sosyal destek vermektedir. Yakın çevrenizden ya da ailenizden biri varsa arayabilirsiniz. </a:t>
            </a:r>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43</a:t>
            </a:fld>
            <a:endParaRPr lang="tr-TR" dirty="0"/>
          </a:p>
        </p:txBody>
      </p:sp>
    </p:spTree>
    <p:extLst>
      <p:ext uri="{BB962C8B-B14F-4D97-AF65-F5344CB8AC3E}">
        <p14:creationId xmlns:p14="http://schemas.microsoft.com/office/powerpoint/2010/main" val="10656859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 Yeşilay tarafından lise çağı öğrencilerine ve gençlere yönelik hazırlanmış aşağıdaki kitapçıktan yararlanılarak oluşturulmuştur: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Öncelikle Kendin İçin Maddeden Uzak Dur,</a:t>
            </a:r>
            <a:r>
              <a:rPr lang="tr-TR" sz="1200" b="0" i="0" u="none" strike="noStrike" kern="1200" baseline="0" dirty="0">
                <a:solidFill>
                  <a:schemeClr val="tx1"/>
                </a:solidFill>
                <a:latin typeface="+mn-lt"/>
                <a:ea typeface="+mn-ea"/>
                <a:cs typeface="+mn-cs"/>
              </a:rPr>
              <a:t> Yeşilay Bilim Kurulu, 2016, İstanbul, Yeşilay TBM Alan Kitaplığı Dizisi No: 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44</a:t>
            </a:fld>
            <a:endParaRPr lang="tr-TR" dirty="0"/>
          </a:p>
        </p:txBody>
      </p:sp>
    </p:spTree>
    <p:extLst>
      <p:ext uri="{BB962C8B-B14F-4D97-AF65-F5344CB8AC3E}">
        <p14:creationId xmlns:p14="http://schemas.microsoft.com/office/powerpoint/2010/main" val="3160487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t>Eğiticiye Not: </a:t>
            </a:r>
            <a:r>
              <a:rPr lang="tr-TR" baseline="0" dirty="0"/>
              <a:t>Öğrencilere yukarıdaki soru sorulur ardından cevaplar alınır. Öğrencilerin cevapları alınırken herhangi bir yorumda bulunulmaz. Cevaplar geldikten sonra bir sonraki slaytlar açılarak onların söylediklerinden olmayan varsa onlar da tahtaya yazılabilir. Tüm yanıtlarla ilgili tek tek geribildirim verilir.</a:t>
            </a:r>
            <a:endParaRPr lang="tr-TR" dirty="0"/>
          </a:p>
          <a:p>
            <a:endParaRPr lang="tr-TR" b="0"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a:t>
            </a:fld>
            <a:endParaRPr lang="tr-TR" dirty="0"/>
          </a:p>
        </p:txBody>
      </p:sp>
    </p:spTree>
    <p:extLst>
      <p:ext uri="{BB962C8B-B14F-4D97-AF65-F5344CB8AC3E}">
        <p14:creationId xmlns:p14="http://schemas.microsoft.com/office/powerpoint/2010/main" val="1581472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6</a:t>
            </a:fld>
            <a:endParaRPr lang="tr-TR" dirty="0"/>
          </a:p>
        </p:txBody>
      </p:sp>
    </p:spTree>
    <p:extLst>
      <p:ext uri="{BB962C8B-B14F-4D97-AF65-F5344CB8AC3E}">
        <p14:creationId xmlns:p14="http://schemas.microsoft.com/office/powerpoint/2010/main" val="2576881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7</a:t>
            </a:fld>
            <a:endParaRPr lang="tr-TR" dirty="0"/>
          </a:p>
        </p:txBody>
      </p:sp>
    </p:spTree>
    <p:extLst>
      <p:ext uri="{BB962C8B-B14F-4D97-AF65-F5344CB8AC3E}">
        <p14:creationId xmlns:p14="http://schemas.microsoft.com/office/powerpoint/2010/main" val="332768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8</a:t>
            </a:fld>
            <a:endParaRPr lang="tr-TR" dirty="0"/>
          </a:p>
        </p:txBody>
      </p:sp>
    </p:spTree>
    <p:extLst>
      <p:ext uri="{BB962C8B-B14F-4D97-AF65-F5344CB8AC3E}">
        <p14:creationId xmlns:p14="http://schemas.microsoft.com/office/powerpoint/2010/main" val="3190436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9</a:t>
            </a:fld>
            <a:endParaRPr lang="tr-TR" dirty="0"/>
          </a:p>
        </p:txBody>
      </p:sp>
    </p:spTree>
    <p:extLst>
      <p:ext uri="{BB962C8B-B14F-4D97-AF65-F5344CB8AC3E}">
        <p14:creationId xmlns:p14="http://schemas.microsoft.com/office/powerpoint/2010/main" val="35202653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şlık Slaydı">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902D9B1D-A5F6-4448-B57A-CE4E57AE0717}"/>
              </a:ext>
            </a:extLst>
          </p:cNvPr>
          <p:cNvSpPr>
            <a:spLocks noChangeArrowheads="1"/>
          </p:cNvSpPr>
          <p:nvPr userDrawn="1"/>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 name="Rectangle 9">
            <a:extLst>
              <a:ext uri="{FF2B5EF4-FFF2-40B4-BE49-F238E27FC236}">
                <a16:creationId xmlns:a16="http://schemas.microsoft.com/office/drawing/2014/main" id="{875C79AF-6109-C944-87CB-DBC6A9B822A4}"/>
              </a:ext>
            </a:extLst>
          </p:cNvPr>
          <p:cNvSpPr>
            <a:spLocks noChangeArrowheads="1"/>
          </p:cNvSpPr>
          <p:nvPr userDrawn="1"/>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pic>
        <p:nvPicPr>
          <p:cNvPr id="9" name="Resim 8">
            <a:extLst>
              <a:ext uri="{FF2B5EF4-FFF2-40B4-BE49-F238E27FC236}">
                <a16:creationId xmlns:a16="http://schemas.microsoft.com/office/drawing/2014/main" id="{0599CE9F-BB01-A245-8521-2AF5FD6AE2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10" name="Rectangle 13">
            <a:extLst>
              <a:ext uri="{FF2B5EF4-FFF2-40B4-BE49-F238E27FC236}">
                <a16:creationId xmlns:a16="http://schemas.microsoft.com/office/drawing/2014/main" id="{35DF4F05-4827-A447-AB26-36A81F8C20D0}"/>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1" name="Metin kutusu 10">
            <a:extLst>
              <a:ext uri="{FF2B5EF4-FFF2-40B4-BE49-F238E27FC236}">
                <a16:creationId xmlns:a16="http://schemas.microsoft.com/office/drawing/2014/main" id="{E3BA6301-D56D-194F-8B47-4B0D92207115}"/>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t>‹#›</a:t>
            </a:fld>
            <a:endParaRPr lang="tr-TR" sz="2400" b="1" dirty="0">
              <a:solidFill>
                <a:srgbClr val="DADADA"/>
              </a:solidFill>
            </a:endParaRPr>
          </a:p>
        </p:txBody>
      </p:sp>
    </p:spTree>
    <p:extLst>
      <p:ext uri="{BB962C8B-B14F-4D97-AF65-F5344CB8AC3E}">
        <p14:creationId xmlns:p14="http://schemas.microsoft.com/office/powerpoint/2010/main" val="172824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10.08.2023</a:t>
            </a:fld>
            <a:endParaRPr lang="tr-TR" dirty="0"/>
          </a:p>
        </p:txBody>
      </p:sp>
      <p:sp>
        <p:nvSpPr>
          <p:cNvPr id="5" name="Altbilgi Yer Tutucusu 4"/>
          <p:cNvSpPr>
            <a:spLocks noGrp="1"/>
          </p:cNvSpPr>
          <p:nvPr>
            <p:ph type="ftr" sz="quarter" idx="11"/>
          </p:nvPr>
        </p:nvSpPr>
        <p:spPr/>
        <p:txBody>
          <a:bodyPr/>
          <a:lstStyle/>
          <a:p>
            <a:endParaRPr lang="tr-TR" dirty="0"/>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dirty="0"/>
          </a:p>
        </p:txBody>
      </p:sp>
    </p:spTree>
    <p:extLst>
      <p:ext uri="{BB962C8B-B14F-4D97-AF65-F5344CB8AC3E}">
        <p14:creationId xmlns:p14="http://schemas.microsoft.com/office/powerpoint/2010/main" val="501361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10.08.2023</a:t>
            </a:fld>
            <a:endParaRPr lang="tr-TR" dirty="0"/>
          </a:p>
        </p:txBody>
      </p:sp>
      <p:sp>
        <p:nvSpPr>
          <p:cNvPr id="5" name="Altbilgi Yer Tutucusu 4"/>
          <p:cNvSpPr>
            <a:spLocks noGrp="1"/>
          </p:cNvSpPr>
          <p:nvPr>
            <p:ph type="ftr" sz="quarter" idx="11"/>
          </p:nvPr>
        </p:nvSpPr>
        <p:spPr/>
        <p:txBody>
          <a:bodyPr/>
          <a:lstStyle/>
          <a:p>
            <a:endParaRPr lang="tr-TR" dirty="0"/>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dirty="0"/>
          </a:p>
        </p:txBody>
      </p:sp>
    </p:spTree>
    <p:extLst>
      <p:ext uri="{BB962C8B-B14F-4D97-AF65-F5344CB8AC3E}">
        <p14:creationId xmlns:p14="http://schemas.microsoft.com/office/powerpoint/2010/main" val="73908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şlık ve İçerik">
    <p:spTree>
      <p:nvGrpSpPr>
        <p:cNvPr id="1" name=""/>
        <p:cNvGrpSpPr/>
        <p:nvPr/>
      </p:nvGrpSpPr>
      <p:grpSpPr>
        <a:xfrm>
          <a:off x="0" y="0"/>
          <a:ext cx="0" cy="0"/>
          <a:chOff x="0" y="0"/>
          <a:chExt cx="0" cy="0"/>
        </a:xfrm>
      </p:grpSpPr>
      <p:sp>
        <p:nvSpPr>
          <p:cNvPr id="12" name="Rectangle 9">
            <a:extLst>
              <a:ext uri="{FF2B5EF4-FFF2-40B4-BE49-F238E27FC236}">
                <a16:creationId xmlns:a16="http://schemas.microsoft.com/office/drawing/2014/main" id="{BE3D93B5-94B0-204F-86D6-6F60992F0852}"/>
              </a:ext>
            </a:extLst>
          </p:cNvPr>
          <p:cNvSpPr>
            <a:spLocks noChangeArrowheads="1"/>
          </p:cNvSpPr>
          <p:nvPr userDrawn="1"/>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7" name="Dikdörtgen 23">
            <a:extLst>
              <a:ext uri="{FF2B5EF4-FFF2-40B4-BE49-F238E27FC236}">
                <a16:creationId xmlns:a16="http://schemas.microsoft.com/office/drawing/2014/main" id="{E86517A8-86BF-634F-BAF5-71F3B4B1ADC8}"/>
              </a:ext>
            </a:extLst>
          </p:cNvPr>
          <p:cNvSpPr/>
          <p:nvPr userDrawn="1"/>
        </p:nvSpPr>
        <p:spPr>
          <a:xfrm flipH="1">
            <a:off x="9896960"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9">
            <a:extLst>
              <a:ext uri="{FF2B5EF4-FFF2-40B4-BE49-F238E27FC236}">
                <a16:creationId xmlns:a16="http://schemas.microsoft.com/office/drawing/2014/main" id="{C5739CA5-ABD9-AB47-9084-A0B4361A6BFF}"/>
              </a:ext>
            </a:extLst>
          </p:cNvPr>
          <p:cNvSpPr>
            <a:spLocks noChangeArrowheads="1"/>
          </p:cNvSpPr>
          <p:nvPr userDrawn="1"/>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9" name="Resim 8">
            <a:extLst>
              <a:ext uri="{FF2B5EF4-FFF2-40B4-BE49-F238E27FC236}">
                <a16:creationId xmlns:a16="http://schemas.microsoft.com/office/drawing/2014/main" id="{3EA730FF-35DD-FA46-9ACC-7D3FF8F990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10" name="Rectangle 13">
            <a:extLst>
              <a:ext uri="{FF2B5EF4-FFF2-40B4-BE49-F238E27FC236}">
                <a16:creationId xmlns:a16="http://schemas.microsoft.com/office/drawing/2014/main" id="{9B056DC2-F6E4-C446-BFFC-C5E9B31D2B39}"/>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1" name="Metin kutusu 10">
            <a:extLst>
              <a:ext uri="{FF2B5EF4-FFF2-40B4-BE49-F238E27FC236}">
                <a16:creationId xmlns:a16="http://schemas.microsoft.com/office/drawing/2014/main" id="{F4EE49FF-C102-0847-BBA2-0E4EE73182ED}"/>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t>‹#›</a:t>
            </a:fld>
            <a:endParaRPr lang="tr-TR" sz="2400" b="1" dirty="0">
              <a:solidFill>
                <a:srgbClr val="DADADA"/>
              </a:solidFill>
            </a:endParaRPr>
          </a:p>
        </p:txBody>
      </p:sp>
    </p:spTree>
    <p:extLst>
      <p:ext uri="{BB962C8B-B14F-4D97-AF65-F5344CB8AC3E}">
        <p14:creationId xmlns:p14="http://schemas.microsoft.com/office/powerpoint/2010/main" val="115403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50" fill="hold"/>
                                        <p:tgtEl>
                                          <p:spTgt spid="7"/>
                                        </p:tgtEl>
                                        <p:attrNameLst>
                                          <p:attrName>ppt_x</p:attrName>
                                        </p:attrNameLst>
                                      </p:cBhvr>
                                      <p:tavLst>
                                        <p:tav tm="0">
                                          <p:val>
                                            <p:strVal val="1+#ppt_w/2"/>
                                          </p:val>
                                        </p:tav>
                                        <p:tav tm="100000">
                                          <p:val>
                                            <p:strVal val="#ppt_x"/>
                                          </p:val>
                                        </p:tav>
                                      </p:tavLst>
                                    </p:anim>
                                    <p:anim calcmode="lin" valueType="num">
                                      <p:cBhvr additive="base">
                                        <p:cTn id="12" dur="25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animBg="1"/>
      <p:bldP spid="8"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t>10.08.2023</a:t>
            </a:fld>
            <a:endParaRPr lang="tr-TR" dirty="0"/>
          </a:p>
        </p:txBody>
      </p:sp>
      <p:sp>
        <p:nvSpPr>
          <p:cNvPr id="5" name="Altbilgi Yer Tutucusu 4"/>
          <p:cNvSpPr>
            <a:spLocks noGrp="1"/>
          </p:cNvSpPr>
          <p:nvPr>
            <p:ph type="ftr" sz="quarter" idx="11"/>
          </p:nvPr>
        </p:nvSpPr>
        <p:spPr/>
        <p:txBody>
          <a:bodyPr/>
          <a:lstStyle/>
          <a:p>
            <a:endParaRPr lang="tr-TR" dirty="0"/>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dirty="0"/>
          </a:p>
        </p:txBody>
      </p:sp>
    </p:spTree>
    <p:extLst>
      <p:ext uri="{BB962C8B-B14F-4D97-AF65-F5344CB8AC3E}">
        <p14:creationId xmlns:p14="http://schemas.microsoft.com/office/powerpoint/2010/main" val="2109173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76B67049-8322-43C8-8B5C-23BF436DE3AE}" type="datetimeFigureOut">
              <a:rPr lang="tr-TR" smtClean="0"/>
              <a:t>10.08.2023</a:t>
            </a:fld>
            <a:endParaRPr lang="tr-TR" dirty="0"/>
          </a:p>
        </p:txBody>
      </p:sp>
      <p:sp>
        <p:nvSpPr>
          <p:cNvPr id="6" name="Altbilgi Yer Tutucusu 5"/>
          <p:cNvSpPr>
            <a:spLocks noGrp="1"/>
          </p:cNvSpPr>
          <p:nvPr>
            <p:ph type="ftr" sz="quarter" idx="11"/>
          </p:nvPr>
        </p:nvSpPr>
        <p:spPr/>
        <p:txBody>
          <a:bodyPr/>
          <a:lstStyle/>
          <a:p>
            <a:endParaRPr lang="tr-TR" dirty="0"/>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dirty="0"/>
          </a:p>
        </p:txBody>
      </p:sp>
    </p:spTree>
    <p:extLst>
      <p:ext uri="{BB962C8B-B14F-4D97-AF65-F5344CB8AC3E}">
        <p14:creationId xmlns:p14="http://schemas.microsoft.com/office/powerpoint/2010/main" val="39549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76B67049-8322-43C8-8B5C-23BF436DE3AE}" type="datetimeFigureOut">
              <a:rPr lang="tr-TR" smtClean="0"/>
              <a:t>10.08.2023</a:t>
            </a:fld>
            <a:endParaRPr lang="tr-TR" dirty="0"/>
          </a:p>
        </p:txBody>
      </p:sp>
      <p:sp>
        <p:nvSpPr>
          <p:cNvPr id="8" name="Altbilgi Yer Tutucusu 7"/>
          <p:cNvSpPr>
            <a:spLocks noGrp="1"/>
          </p:cNvSpPr>
          <p:nvPr>
            <p:ph type="ftr" sz="quarter" idx="11"/>
          </p:nvPr>
        </p:nvSpPr>
        <p:spPr/>
        <p:txBody>
          <a:bodyPr/>
          <a:lstStyle/>
          <a:p>
            <a:endParaRPr lang="tr-TR" dirty="0"/>
          </a:p>
        </p:txBody>
      </p:sp>
      <p:sp>
        <p:nvSpPr>
          <p:cNvPr id="9" name="Slayt Numarası Yer Tutucusu 8"/>
          <p:cNvSpPr>
            <a:spLocks noGrp="1"/>
          </p:cNvSpPr>
          <p:nvPr>
            <p:ph type="sldNum" sz="quarter" idx="12"/>
          </p:nvPr>
        </p:nvSpPr>
        <p:spPr/>
        <p:txBody>
          <a:bodyPr/>
          <a:lstStyle/>
          <a:p>
            <a:fld id="{10CE8944-0FC9-420B-A261-5ABB15C2B345}" type="slidenum">
              <a:rPr lang="tr-TR" smtClean="0"/>
              <a:t>‹#›</a:t>
            </a:fld>
            <a:endParaRPr lang="tr-TR" dirty="0"/>
          </a:p>
        </p:txBody>
      </p:sp>
    </p:spTree>
    <p:extLst>
      <p:ext uri="{BB962C8B-B14F-4D97-AF65-F5344CB8AC3E}">
        <p14:creationId xmlns:p14="http://schemas.microsoft.com/office/powerpoint/2010/main" val="1815329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76B67049-8322-43C8-8B5C-23BF436DE3AE}" type="datetimeFigureOut">
              <a:rPr lang="tr-TR" smtClean="0"/>
              <a:t>10.08.2023</a:t>
            </a:fld>
            <a:endParaRPr lang="tr-TR" dirty="0"/>
          </a:p>
        </p:txBody>
      </p:sp>
      <p:sp>
        <p:nvSpPr>
          <p:cNvPr id="4" name="Altbilgi Yer Tutucusu 3"/>
          <p:cNvSpPr>
            <a:spLocks noGrp="1"/>
          </p:cNvSpPr>
          <p:nvPr>
            <p:ph type="ftr" sz="quarter" idx="11"/>
          </p:nvPr>
        </p:nvSpPr>
        <p:spPr/>
        <p:txBody>
          <a:bodyPr/>
          <a:lstStyle/>
          <a:p>
            <a:endParaRPr lang="tr-TR" dirty="0"/>
          </a:p>
        </p:txBody>
      </p:sp>
      <p:sp>
        <p:nvSpPr>
          <p:cNvPr id="5" name="Slayt Numarası Yer Tutucusu 4"/>
          <p:cNvSpPr>
            <a:spLocks noGrp="1"/>
          </p:cNvSpPr>
          <p:nvPr>
            <p:ph type="sldNum" sz="quarter" idx="12"/>
          </p:nvPr>
        </p:nvSpPr>
        <p:spPr/>
        <p:txBody>
          <a:bodyPr/>
          <a:lstStyle/>
          <a:p>
            <a:fld id="{10CE8944-0FC9-420B-A261-5ABB15C2B345}" type="slidenum">
              <a:rPr lang="tr-TR" smtClean="0"/>
              <a:t>‹#›</a:t>
            </a:fld>
            <a:endParaRPr lang="tr-TR" dirty="0"/>
          </a:p>
        </p:txBody>
      </p:sp>
    </p:spTree>
    <p:extLst>
      <p:ext uri="{BB962C8B-B14F-4D97-AF65-F5344CB8AC3E}">
        <p14:creationId xmlns:p14="http://schemas.microsoft.com/office/powerpoint/2010/main" val="2152256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6B67049-8322-43C8-8B5C-23BF436DE3AE}" type="datetimeFigureOut">
              <a:rPr lang="tr-TR" smtClean="0"/>
              <a:t>10.08.2023</a:t>
            </a:fld>
            <a:endParaRPr lang="tr-TR" dirty="0"/>
          </a:p>
        </p:txBody>
      </p:sp>
      <p:sp>
        <p:nvSpPr>
          <p:cNvPr id="3" name="Altbilgi Yer Tutucusu 2"/>
          <p:cNvSpPr>
            <a:spLocks noGrp="1"/>
          </p:cNvSpPr>
          <p:nvPr>
            <p:ph type="ftr" sz="quarter" idx="11"/>
          </p:nvPr>
        </p:nvSpPr>
        <p:spPr/>
        <p:txBody>
          <a:bodyPr/>
          <a:lstStyle/>
          <a:p>
            <a:endParaRPr lang="tr-TR" dirty="0"/>
          </a:p>
        </p:txBody>
      </p:sp>
      <p:sp>
        <p:nvSpPr>
          <p:cNvPr id="4" name="Slayt Numarası Yer Tutucusu 3"/>
          <p:cNvSpPr>
            <a:spLocks noGrp="1"/>
          </p:cNvSpPr>
          <p:nvPr>
            <p:ph type="sldNum" sz="quarter" idx="12"/>
          </p:nvPr>
        </p:nvSpPr>
        <p:spPr/>
        <p:txBody>
          <a:bodyPr/>
          <a:lstStyle/>
          <a:p>
            <a:fld id="{10CE8944-0FC9-420B-A261-5ABB15C2B345}" type="slidenum">
              <a:rPr lang="tr-TR" smtClean="0"/>
              <a:t>‹#›</a:t>
            </a:fld>
            <a:endParaRPr lang="tr-TR" dirty="0"/>
          </a:p>
        </p:txBody>
      </p:sp>
    </p:spTree>
    <p:extLst>
      <p:ext uri="{BB962C8B-B14F-4D97-AF65-F5344CB8AC3E}">
        <p14:creationId xmlns:p14="http://schemas.microsoft.com/office/powerpoint/2010/main" val="3349827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t>10.08.2023</a:t>
            </a:fld>
            <a:endParaRPr lang="tr-TR" dirty="0"/>
          </a:p>
        </p:txBody>
      </p:sp>
      <p:sp>
        <p:nvSpPr>
          <p:cNvPr id="6" name="Altbilgi Yer Tutucusu 5"/>
          <p:cNvSpPr>
            <a:spLocks noGrp="1"/>
          </p:cNvSpPr>
          <p:nvPr>
            <p:ph type="ftr" sz="quarter" idx="11"/>
          </p:nvPr>
        </p:nvSpPr>
        <p:spPr/>
        <p:txBody>
          <a:bodyPr/>
          <a:lstStyle/>
          <a:p>
            <a:endParaRPr lang="tr-TR" dirty="0"/>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dirty="0"/>
          </a:p>
        </p:txBody>
      </p:sp>
    </p:spTree>
    <p:extLst>
      <p:ext uri="{BB962C8B-B14F-4D97-AF65-F5344CB8AC3E}">
        <p14:creationId xmlns:p14="http://schemas.microsoft.com/office/powerpoint/2010/main" val="3032707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dirty="0"/>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t>10.08.2023</a:t>
            </a:fld>
            <a:endParaRPr lang="tr-TR" dirty="0"/>
          </a:p>
        </p:txBody>
      </p:sp>
      <p:sp>
        <p:nvSpPr>
          <p:cNvPr id="6" name="Altbilgi Yer Tutucusu 5"/>
          <p:cNvSpPr>
            <a:spLocks noGrp="1"/>
          </p:cNvSpPr>
          <p:nvPr>
            <p:ph type="ftr" sz="quarter" idx="11"/>
          </p:nvPr>
        </p:nvSpPr>
        <p:spPr/>
        <p:txBody>
          <a:bodyPr/>
          <a:lstStyle/>
          <a:p>
            <a:endParaRPr lang="tr-TR" dirty="0"/>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dirty="0"/>
          </a:p>
        </p:txBody>
      </p:sp>
    </p:spTree>
    <p:extLst>
      <p:ext uri="{BB962C8B-B14F-4D97-AF65-F5344CB8AC3E}">
        <p14:creationId xmlns:p14="http://schemas.microsoft.com/office/powerpoint/2010/main" val="1887955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67049-8322-43C8-8B5C-23BF436DE3AE}" type="datetimeFigureOut">
              <a:rPr lang="tr-TR" smtClean="0"/>
              <a:t>10.08.2023</a:t>
            </a:fld>
            <a:endParaRPr lang="tr-TR" dirty="0"/>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dirty="0"/>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CE8944-0FC9-420B-A261-5ABB15C2B345}" type="slidenum">
              <a:rPr lang="tr-TR" smtClean="0"/>
              <a:t>‹#›</a:t>
            </a:fld>
            <a:endParaRPr lang="tr-TR" dirty="0"/>
          </a:p>
        </p:txBody>
      </p:sp>
    </p:spTree>
    <p:extLst>
      <p:ext uri="{BB962C8B-B14F-4D97-AF65-F5344CB8AC3E}">
        <p14:creationId xmlns:p14="http://schemas.microsoft.com/office/powerpoint/2010/main" val="3179874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emf"/><Relationship Id="rId7" Type="http://schemas.openxmlformats.org/officeDocument/2006/relationships/image" Target="../media/image15.em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2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2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emf"/><Relationship Id="rId7" Type="http://schemas.openxmlformats.org/officeDocument/2006/relationships/image" Target="../media/image33.em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7.emf"/></Relationships>
</file>

<file path=ppt/slides/_rels/slide3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3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3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4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4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44.emf"/><Relationship Id="rId5" Type="http://schemas.openxmlformats.org/officeDocument/2006/relationships/image" Target="../media/image4.png"/><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ikdörtgen 25"/>
          <p:cNvSpPr/>
          <p:nvPr/>
        </p:nvSpPr>
        <p:spPr>
          <a:xfrm>
            <a:off x="0" y="0"/>
            <a:ext cx="12191999" cy="6877357"/>
          </a:xfrm>
          <a:prstGeom prst="rect">
            <a:avLst/>
          </a:prstGeom>
          <a:blipFill dpi="0" rotWithShape="1">
            <a:blip r:embed="rId3"/>
            <a:srcRect/>
            <a:stretch>
              <a:fillRect l="-13000" t="-32000" r="-20000" b="-4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BE1622">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4" name="Dikdörtgen 23"/>
          <p:cNvSpPr/>
          <p:nvPr/>
        </p:nvSpPr>
        <p:spPr>
          <a:xfrm>
            <a:off x="-308" y="0"/>
            <a:ext cx="591901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solidFill>
            <a:srgbClr val="936037">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9" name="Dikdörtgen 23"/>
          <p:cNvSpPr/>
          <p:nvPr/>
        </p:nvSpPr>
        <p:spPr>
          <a:xfrm>
            <a:off x="-19664" y="5295726"/>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0" name="Dikdörtgen 23"/>
          <p:cNvSpPr/>
          <p:nvPr/>
        </p:nvSpPr>
        <p:spPr>
          <a:xfrm flipH="1" flipV="1">
            <a:off x="5789860" y="5549802"/>
            <a:ext cx="6411664" cy="844395"/>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6500044"/>
              <a:gd name="connsiteY0" fmla="*/ 0 h 1343025"/>
              <a:gd name="connsiteX1" fmla="*/ 5310648 w 6500044"/>
              <a:gd name="connsiteY1" fmla="*/ 0 h 1343025"/>
              <a:gd name="connsiteX2" fmla="*/ 6500044 w 6500044"/>
              <a:gd name="connsiteY2" fmla="*/ 1019175 h 1343025"/>
              <a:gd name="connsiteX3" fmla="*/ 0 w 6500044"/>
              <a:gd name="connsiteY3" fmla="*/ 1343025 h 1343025"/>
              <a:gd name="connsiteX4" fmla="*/ 9525 w 6500044"/>
              <a:gd name="connsiteY4" fmla="*/ 0 h 1343025"/>
              <a:gd name="connsiteX0" fmla="*/ 9525 w 6500044"/>
              <a:gd name="connsiteY0" fmla="*/ 0 h 1343025"/>
              <a:gd name="connsiteX1" fmla="*/ 6282198 w 6500044"/>
              <a:gd name="connsiteY1" fmla="*/ 333375 h 1343025"/>
              <a:gd name="connsiteX2" fmla="*/ 6500044 w 6500044"/>
              <a:gd name="connsiteY2" fmla="*/ 1019175 h 1343025"/>
              <a:gd name="connsiteX3" fmla="*/ 0 w 6500044"/>
              <a:gd name="connsiteY3" fmla="*/ 1343025 h 1343025"/>
              <a:gd name="connsiteX4" fmla="*/ 9525 w 6500044"/>
              <a:gd name="connsiteY4" fmla="*/ 0 h 134302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981075 h 1019175"/>
              <a:gd name="connsiteX4" fmla="*/ 28575 w 6519094"/>
              <a:gd name="connsiteY4" fmla="*/ 0 h 101917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1000125 h 1019175"/>
              <a:gd name="connsiteX4" fmla="*/ 28575 w 6519094"/>
              <a:gd name="connsiteY4" fmla="*/ 0 h 1019175"/>
              <a:gd name="connsiteX0" fmla="*/ 28575 w 6519094"/>
              <a:gd name="connsiteY0" fmla="*/ 0 h 1038225"/>
              <a:gd name="connsiteX1" fmla="*/ 6301248 w 6519094"/>
              <a:gd name="connsiteY1" fmla="*/ 333375 h 1038225"/>
              <a:gd name="connsiteX2" fmla="*/ 6519094 w 6519094"/>
              <a:gd name="connsiteY2" fmla="*/ 1019175 h 1038225"/>
              <a:gd name="connsiteX3" fmla="*/ 0 w 6519094"/>
              <a:gd name="connsiteY3" fmla="*/ 1038225 h 1038225"/>
              <a:gd name="connsiteX4" fmla="*/ 28575 w 6519094"/>
              <a:gd name="connsiteY4" fmla="*/ 0 h 1038225"/>
              <a:gd name="connsiteX0" fmla="*/ 28575 w 6519094"/>
              <a:gd name="connsiteY0" fmla="*/ 0 h 1028700"/>
              <a:gd name="connsiteX1" fmla="*/ 6301248 w 6519094"/>
              <a:gd name="connsiteY1" fmla="*/ 333375 h 1028700"/>
              <a:gd name="connsiteX2" fmla="*/ 6519094 w 6519094"/>
              <a:gd name="connsiteY2" fmla="*/ 1019175 h 1028700"/>
              <a:gd name="connsiteX3" fmla="*/ 0 w 6519094"/>
              <a:gd name="connsiteY3" fmla="*/ 1028700 h 1028700"/>
              <a:gd name="connsiteX4" fmla="*/ 28575 w 6519094"/>
              <a:gd name="connsiteY4" fmla="*/ 0 h 1028700"/>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00125 h 1019175"/>
              <a:gd name="connsiteX4" fmla="*/ 0 w 6490519"/>
              <a:gd name="connsiteY4" fmla="*/ 0 h 1019175"/>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19175 h 1019175"/>
              <a:gd name="connsiteX4" fmla="*/ 0 w 6490519"/>
              <a:gd name="connsiteY4" fmla="*/ 0 h 1019175"/>
              <a:gd name="connsiteX0" fmla="*/ 0 w 6480994"/>
              <a:gd name="connsiteY0" fmla="*/ 0 h 781050"/>
              <a:gd name="connsiteX1" fmla="*/ 6263148 w 6480994"/>
              <a:gd name="connsiteY1" fmla="*/ 95250 h 781050"/>
              <a:gd name="connsiteX2" fmla="*/ 6480994 w 6480994"/>
              <a:gd name="connsiteY2" fmla="*/ 781050 h 781050"/>
              <a:gd name="connsiteX3" fmla="*/ 0 w 6480994"/>
              <a:gd name="connsiteY3" fmla="*/ 781050 h 781050"/>
              <a:gd name="connsiteX4" fmla="*/ 0 w 6480994"/>
              <a:gd name="connsiteY4" fmla="*/ 0 h 781050"/>
              <a:gd name="connsiteX0" fmla="*/ 0 w 6480994"/>
              <a:gd name="connsiteY0" fmla="*/ 0 h 742950"/>
              <a:gd name="connsiteX1" fmla="*/ 6263148 w 6480994"/>
              <a:gd name="connsiteY1" fmla="*/ 57150 h 742950"/>
              <a:gd name="connsiteX2" fmla="*/ 6480994 w 6480994"/>
              <a:gd name="connsiteY2" fmla="*/ 742950 h 742950"/>
              <a:gd name="connsiteX3" fmla="*/ 0 w 6480994"/>
              <a:gd name="connsiteY3" fmla="*/ 742950 h 742950"/>
              <a:gd name="connsiteX4" fmla="*/ 0 w 6480994"/>
              <a:gd name="connsiteY4" fmla="*/ 0 h 742950"/>
              <a:gd name="connsiteX0" fmla="*/ 0 w 6480994"/>
              <a:gd name="connsiteY0" fmla="*/ 0 h 723900"/>
              <a:gd name="connsiteX1" fmla="*/ 6263148 w 6480994"/>
              <a:gd name="connsiteY1" fmla="*/ 38100 h 723900"/>
              <a:gd name="connsiteX2" fmla="*/ 6480994 w 6480994"/>
              <a:gd name="connsiteY2" fmla="*/ 723900 h 723900"/>
              <a:gd name="connsiteX3" fmla="*/ 0 w 6480994"/>
              <a:gd name="connsiteY3" fmla="*/ 723900 h 723900"/>
              <a:gd name="connsiteX4" fmla="*/ 0 w 6480994"/>
              <a:gd name="connsiteY4" fmla="*/ 0 h 723900"/>
              <a:gd name="connsiteX0" fmla="*/ 0 w 6480994"/>
              <a:gd name="connsiteY0" fmla="*/ 0 h 704850"/>
              <a:gd name="connsiteX1" fmla="*/ 6263148 w 6480994"/>
              <a:gd name="connsiteY1" fmla="*/ 19050 h 704850"/>
              <a:gd name="connsiteX2" fmla="*/ 6480994 w 6480994"/>
              <a:gd name="connsiteY2" fmla="*/ 704850 h 704850"/>
              <a:gd name="connsiteX3" fmla="*/ 0 w 6480994"/>
              <a:gd name="connsiteY3" fmla="*/ 704850 h 704850"/>
              <a:gd name="connsiteX4" fmla="*/ 0 w 6480994"/>
              <a:gd name="connsiteY4" fmla="*/ 0 h 704850"/>
              <a:gd name="connsiteX0" fmla="*/ 0 w 6480994"/>
              <a:gd name="connsiteY0" fmla="*/ 0 h 685800"/>
              <a:gd name="connsiteX1" fmla="*/ 6263148 w 6480994"/>
              <a:gd name="connsiteY1" fmla="*/ 0 h 685800"/>
              <a:gd name="connsiteX2" fmla="*/ 6480994 w 6480994"/>
              <a:gd name="connsiteY2" fmla="*/ 685800 h 685800"/>
              <a:gd name="connsiteX3" fmla="*/ 0 w 6480994"/>
              <a:gd name="connsiteY3" fmla="*/ 685800 h 685800"/>
              <a:gd name="connsiteX4" fmla="*/ 0 w 6480994"/>
              <a:gd name="connsiteY4" fmla="*/ 0 h 685800"/>
              <a:gd name="connsiteX0" fmla="*/ 0 w 6500044"/>
              <a:gd name="connsiteY0" fmla="*/ 0 h 685800"/>
              <a:gd name="connsiteX1" fmla="*/ 6263148 w 6500044"/>
              <a:gd name="connsiteY1" fmla="*/ 0 h 685800"/>
              <a:gd name="connsiteX2" fmla="*/ 6500044 w 6500044"/>
              <a:gd name="connsiteY2" fmla="*/ 685800 h 685800"/>
              <a:gd name="connsiteX3" fmla="*/ 0 w 6500044"/>
              <a:gd name="connsiteY3" fmla="*/ 685800 h 685800"/>
              <a:gd name="connsiteX4" fmla="*/ 0 w 6500044"/>
              <a:gd name="connsiteY4" fmla="*/ 0 h 685800"/>
              <a:gd name="connsiteX0" fmla="*/ 0 w 6519094"/>
              <a:gd name="connsiteY0" fmla="*/ 0 h 685800"/>
              <a:gd name="connsiteX1" fmla="*/ 6263148 w 6519094"/>
              <a:gd name="connsiteY1" fmla="*/ 0 h 685800"/>
              <a:gd name="connsiteX2" fmla="*/ 6519094 w 6519094"/>
              <a:gd name="connsiteY2" fmla="*/ 685800 h 685800"/>
              <a:gd name="connsiteX3" fmla="*/ 0 w 6519094"/>
              <a:gd name="connsiteY3" fmla="*/ 685800 h 685800"/>
              <a:gd name="connsiteX4" fmla="*/ 0 w 6519094"/>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094" h="685800">
                <a:moveTo>
                  <a:pt x="0" y="0"/>
                </a:moveTo>
                <a:lnTo>
                  <a:pt x="6263148" y="0"/>
                </a:lnTo>
                <a:lnTo>
                  <a:pt x="6519094" y="685800"/>
                </a:lnTo>
                <a:lnTo>
                  <a:pt x="0" y="685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 name="Grup 2"/>
          <p:cNvGrpSpPr/>
          <p:nvPr/>
        </p:nvGrpSpPr>
        <p:grpSpPr>
          <a:xfrm>
            <a:off x="11298543" y="5676774"/>
            <a:ext cx="903289" cy="602840"/>
            <a:chOff x="11298543" y="5676774"/>
            <a:chExt cx="903289" cy="602840"/>
          </a:xfrm>
        </p:grpSpPr>
        <p:sp>
          <p:nvSpPr>
            <p:cNvPr id="1024" name="Rectangle 13"/>
            <p:cNvSpPr>
              <a:spLocks noChangeArrowheads="1"/>
            </p:cNvSpPr>
            <p:nvPr/>
          </p:nvSpPr>
          <p:spPr bwMode="auto">
            <a:xfrm>
              <a:off x="12011025" y="5676774"/>
              <a:ext cx="190807" cy="602840"/>
            </a:xfrm>
            <a:prstGeom prst="rect">
              <a:avLst/>
            </a:pr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36" name="Metin kutusu 35"/>
            <p:cNvSpPr txBox="1"/>
            <p:nvPr/>
          </p:nvSpPr>
          <p:spPr>
            <a:xfrm>
              <a:off x="11298543" y="5745534"/>
              <a:ext cx="692818" cy="461665"/>
            </a:xfrm>
            <a:prstGeom prst="rect">
              <a:avLst/>
            </a:prstGeom>
            <a:noFill/>
          </p:spPr>
          <p:txBody>
            <a:bodyPr wrap="none" rtlCol="0">
              <a:spAutoFit/>
            </a:bodyPr>
            <a:lstStyle/>
            <a:p>
              <a:r>
                <a:rPr lang="tr-TR" sz="2400" b="1" dirty="0">
                  <a:solidFill>
                    <a:srgbClr val="231F20"/>
                  </a:solidFill>
                </a:rPr>
                <a:t>LİSE</a:t>
              </a:r>
            </a:p>
          </p:txBody>
        </p:sp>
      </p:grpSp>
      <p:pic>
        <p:nvPicPr>
          <p:cNvPr id="16" name="Resim 15"/>
          <p:cNvPicPr>
            <a:picLocks noChangeAspect="1"/>
          </p:cNvPicPr>
          <p:nvPr/>
        </p:nvPicPr>
        <p:blipFill>
          <a:blip r:embed="rId4"/>
          <a:stretch>
            <a:fillRect/>
          </a:stretch>
        </p:blipFill>
        <p:spPr>
          <a:xfrm>
            <a:off x="11367914" y="920137"/>
            <a:ext cx="843750" cy="1957500"/>
          </a:xfrm>
          <a:prstGeom prst="rect">
            <a:avLst/>
          </a:prstGeom>
        </p:spPr>
      </p:pic>
      <p:grpSp>
        <p:nvGrpSpPr>
          <p:cNvPr id="19" name="Grup 18"/>
          <p:cNvGrpSpPr/>
          <p:nvPr/>
        </p:nvGrpSpPr>
        <p:grpSpPr>
          <a:xfrm>
            <a:off x="6066701" y="1169318"/>
            <a:ext cx="5491064" cy="1500571"/>
            <a:chOff x="6080204" y="1306970"/>
            <a:chExt cx="5491064" cy="1500571"/>
          </a:xfrm>
        </p:grpSpPr>
        <p:sp>
          <p:nvSpPr>
            <p:cNvPr id="20" name="Metin kutusu 19"/>
            <p:cNvSpPr txBox="1"/>
            <p:nvPr/>
          </p:nvSpPr>
          <p:spPr>
            <a:xfrm>
              <a:off x="6080204" y="1306970"/>
              <a:ext cx="5366342" cy="830997"/>
            </a:xfrm>
            <a:prstGeom prst="rect">
              <a:avLst/>
            </a:prstGeom>
            <a:noFill/>
          </p:spPr>
          <p:txBody>
            <a:bodyPr wrap="none" rtlCol="0">
              <a:spAutoFit/>
            </a:bodyPr>
            <a:lstStyle/>
            <a:p>
              <a:pPr algn="r"/>
              <a:r>
                <a:rPr lang="tr-TR" sz="4800" b="1" dirty="0">
                  <a:solidFill>
                    <a:schemeClr val="bg1"/>
                  </a:solidFill>
                </a:rPr>
                <a:t>öncelikle kendin için</a:t>
              </a:r>
            </a:p>
          </p:txBody>
        </p:sp>
        <p:sp>
          <p:nvSpPr>
            <p:cNvPr id="23" name="Metin kutusu 22"/>
            <p:cNvSpPr txBox="1"/>
            <p:nvPr/>
          </p:nvSpPr>
          <p:spPr>
            <a:xfrm>
              <a:off x="6316110" y="1976544"/>
              <a:ext cx="5255158" cy="830997"/>
            </a:xfrm>
            <a:prstGeom prst="rect">
              <a:avLst/>
            </a:prstGeom>
            <a:noFill/>
          </p:spPr>
          <p:txBody>
            <a:bodyPr wrap="none" rtlCol="0">
              <a:spAutoFit/>
            </a:bodyPr>
            <a:lstStyle/>
            <a:p>
              <a:pPr algn="r"/>
              <a:r>
                <a:rPr lang="tr-TR" sz="4800" b="1" dirty="0">
                  <a:solidFill>
                    <a:schemeClr val="bg1"/>
                  </a:solidFill>
                </a:rPr>
                <a:t>maddeden uzak dur</a:t>
              </a:r>
            </a:p>
          </p:txBody>
        </p:sp>
      </p:grpSp>
      <p:pic>
        <p:nvPicPr>
          <p:cNvPr id="17" name="Resim 16">
            <a:extLst>
              <a:ext uri="{FF2B5EF4-FFF2-40B4-BE49-F238E27FC236}">
                <a16:creationId xmlns:a16="http://schemas.microsoft.com/office/drawing/2014/main" id="{0B1CFCFA-7494-3543-9113-34DCD02078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200" y="5532150"/>
            <a:ext cx="4860636" cy="819727"/>
          </a:xfrm>
          <a:prstGeom prst="rect">
            <a:avLst/>
          </a:prstGeom>
        </p:spPr>
      </p:pic>
    </p:spTree>
    <p:extLst>
      <p:ext uri="{BB962C8B-B14F-4D97-AF65-F5344CB8AC3E}">
        <p14:creationId xmlns:p14="http://schemas.microsoft.com/office/powerpoint/2010/main" val="117665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50" fill="hold"/>
                                        <p:tgtEl>
                                          <p:spTgt spid="24"/>
                                        </p:tgtEl>
                                        <p:attrNameLst>
                                          <p:attrName>ppt_x</p:attrName>
                                        </p:attrNameLst>
                                      </p:cBhvr>
                                      <p:tavLst>
                                        <p:tav tm="0">
                                          <p:val>
                                            <p:strVal val="0-#ppt_w/2"/>
                                          </p:val>
                                        </p:tav>
                                        <p:tav tm="100000">
                                          <p:val>
                                            <p:strVal val="#ppt_x"/>
                                          </p:val>
                                        </p:tav>
                                      </p:tavLst>
                                    </p:anim>
                                    <p:anim calcmode="lin" valueType="num">
                                      <p:cBhvr additive="base">
                                        <p:cTn id="8" dur="25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50" fill="hold"/>
                                        <p:tgtEl>
                                          <p:spTgt spid="28"/>
                                        </p:tgtEl>
                                        <p:attrNameLst>
                                          <p:attrName>ppt_x</p:attrName>
                                        </p:attrNameLst>
                                      </p:cBhvr>
                                      <p:tavLst>
                                        <p:tav tm="0">
                                          <p:val>
                                            <p:strVal val="1+#ppt_w/2"/>
                                          </p:val>
                                        </p:tav>
                                        <p:tav tm="100000">
                                          <p:val>
                                            <p:strVal val="#ppt_x"/>
                                          </p:val>
                                        </p:tav>
                                      </p:tavLst>
                                    </p:anim>
                                    <p:anim calcmode="lin" valueType="num">
                                      <p:cBhvr additive="base">
                                        <p:cTn id="12" dur="250" fill="hold"/>
                                        <p:tgtEl>
                                          <p:spTgt spid="28"/>
                                        </p:tgtEl>
                                        <p:attrNameLst>
                                          <p:attrName>ppt_y</p:attrName>
                                        </p:attrNameLst>
                                      </p:cBhvr>
                                      <p:tavLst>
                                        <p:tav tm="0">
                                          <p:val>
                                            <p:strVal val="#ppt_y"/>
                                          </p:val>
                                        </p:tav>
                                        <p:tav tm="100000">
                                          <p:val>
                                            <p:strVal val="#ppt_y"/>
                                          </p:val>
                                        </p:tav>
                                      </p:tavLst>
                                    </p:anim>
                                  </p:childTnLst>
                                </p:cTn>
                              </p:par>
                            </p:childTnLst>
                          </p:cTn>
                        </p:par>
                        <p:par>
                          <p:cTn id="13" fill="hold">
                            <p:stCondLst>
                              <p:cond delay="250"/>
                            </p:stCondLst>
                            <p:childTnLst>
                              <p:par>
                                <p:cTn id="14" presetID="10"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250"/>
                                        <p:tgtEl>
                                          <p:spTgt spid="25"/>
                                        </p:tgtEl>
                                      </p:cBhvr>
                                    </p:animEffect>
                                  </p:childTnLst>
                                </p:cTn>
                              </p:par>
                            </p:childTnLst>
                          </p:cTn>
                        </p:par>
                        <p:par>
                          <p:cTn id="17" fill="hold">
                            <p:stCondLst>
                              <p:cond delay="500"/>
                            </p:stCondLst>
                            <p:childTnLst>
                              <p:par>
                                <p:cTn id="18" presetID="2" presetClass="entr" presetSubtype="2"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additive="base">
                                        <p:cTn id="20" dur="250" fill="hold"/>
                                        <p:tgtEl>
                                          <p:spTgt spid="30"/>
                                        </p:tgtEl>
                                        <p:attrNameLst>
                                          <p:attrName>ppt_x</p:attrName>
                                        </p:attrNameLst>
                                      </p:cBhvr>
                                      <p:tavLst>
                                        <p:tav tm="0">
                                          <p:val>
                                            <p:strVal val="1+#ppt_w/2"/>
                                          </p:val>
                                        </p:tav>
                                        <p:tav tm="100000">
                                          <p:val>
                                            <p:strVal val="#ppt_x"/>
                                          </p:val>
                                        </p:tav>
                                      </p:tavLst>
                                    </p:anim>
                                    <p:anim calcmode="lin" valueType="num">
                                      <p:cBhvr additive="base">
                                        <p:cTn id="21" dur="250" fill="hold"/>
                                        <p:tgtEl>
                                          <p:spTgt spid="30"/>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additive="base">
                                        <p:cTn id="24" dur="250" fill="hold"/>
                                        <p:tgtEl>
                                          <p:spTgt spid="29"/>
                                        </p:tgtEl>
                                        <p:attrNameLst>
                                          <p:attrName>ppt_x</p:attrName>
                                        </p:attrNameLst>
                                      </p:cBhvr>
                                      <p:tavLst>
                                        <p:tav tm="0">
                                          <p:val>
                                            <p:strVal val="0-#ppt_w/2"/>
                                          </p:val>
                                        </p:tav>
                                        <p:tav tm="100000">
                                          <p:val>
                                            <p:strVal val="#ppt_x"/>
                                          </p:val>
                                        </p:tav>
                                      </p:tavLst>
                                    </p:anim>
                                    <p:anim calcmode="lin" valueType="num">
                                      <p:cBhvr additive="base">
                                        <p:cTn id="25" dur="250" fill="hold"/>
                                        <p:tgtEl>
                                          <p:spTgt spid="29"/>
                                        </p:tgtEl>
                                        <p:attrNameLst>
                                          <p:attrName>ppt_y</p:attrName>
                                        </p:attrNameLst>
                                      </p:cBhvr>
                                      <p:tavLst>
                                        <p:tav tm="0">
                                          <p:val>
                                            <p:strVal val="#ppt_y"/>
                                          </p:val>
                                        </p:tav>
                                        <p:tav tm="100000">
                                          <p:val>
                                            <p:strVal val="#ppt_y"/>
                                          </p:val>
                                        </p:tav>
                                      </p:tavLst>
                                    </p:anim>
                                  </p:childTnLst>
                                </p:cTn>
                              </p:par>
                              <p:par>
                                <p:cTn id="26" presetID="10"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250"/>
                                        <p:tgtEl>
                                          <p:spTgt spid="3"/>
                                        </p:tgtEl>
                                      </p:cBhvr>
                                    </p:animEffect>
                                  </p:childTnLst>
                                </p:cTn>
                              </p:par>
                            </p:childTnLst>
                          </p:cTn>
                        </p:par>
                        <p:par>
                          <p:cTn id="29" fill="hold">
                            <p:stCondLst>
                              <p:cond delay="750"/>
                            </p:stCondLst>
                            <p:childTnLst>
                              <p:par>
                                <p:cTn id="30" presetID="2" presetClass="entr" presetSubtype="2"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250" fill="hold"/>
                                        <p:tgtEl>
                                          <p:spTgt spid="16"/>
                                        </p:tgtEl>
                                        <p:attrNameLst>
                                          <p:attrName>ppt_x</p:attrName>
                                        </p:attrNameLst>
                                      </p:cBhvr>
                                      <p:tavLst>
                                        <p:tav tm="0">
                                          <p:val>
                                            <p:strVal val="1+#ppt_w/2"/>
                                          </p:val>
                                        </p:tav>
                                        <p:tav tm="100000">
                                          <p:val>
                                            <p:strVal val="#ppt_x"/>
                                          </p:val>
                                        </p:tav>
                                      </p:tavLst>
                                    </p:anim>
                                    <p:anim calcmode="lin" valueType="num">
                                      <p:cBhvr additive="base">
                                        <p:cTn id="33" dur="250" fill="hold"/>
                                        <p:tgtEl>
                                          <p:spTgt spid="16"/>
                                        </p:tgtEl>
                                        <p:attrNameLst>
                                          <p:attrName>ppt_y</p:attrName>
                                        </p:attrNameLst>
                                      </p:cBhvr>
                                      <p:tavLst>
                                        <p:tav tm="0">
                                          <p:val>
                                            <p:strVal val="#ppt_y"/>
                                          </p:val>
                                        </p:tav>
                                        <p:tav tm="100000">
                                          <p:val>
                                            <p:strVal val="#ppt_y"/>
                                          </p:val>
                                        </p:tav>
                                      </p:tavLst>
                                    </p:anim>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4" grpId="0" animBg="1"/>
      <p:bldP spid="29" grpId="0" animBg="1"/>
      <p:bldP spid="30" grpId="0" animBg="1"/>
      <p:bldP spid="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etin kutusu 13"/>
          <p:cNvSpPr txBox="1"/>
          <p:nvPr/>
        </p:nvSpPr>
        <p:spPr>
          <a:xfrm>
            <a:off x="356650" y="481357"/>
            <a:ext cx="5660524" cy="830997"/>
          </a:xfrm>
          <a:prstGeom prst="rect">
            <a:avLst/>
          </a:prstGeom>
          <a:noFill/>
        </p:spPr>
        <p:txBody>
          <a:bodyPr wrap="none" rtlCol="0">
            <a:spAutoFit/>
          </a:bodyPr>
          <a:lstStyle/>
          <a:p>
            <a:r>
              <a:rPr lang="tr-TR" sz="4800" b="1" dirty="0"/>
              <a:t>Bağımlılığın Belirtileri</a:t>
            </a:r>
          </a:p>
        </p:txBody>
      </p:sp>
      <p:grpSp>
        <p:nvGrpSpPr>
          <p:cNvPr id="10" name="Grup 9"/>
          <p:cNvGrpSpPr/>
          <p:nvPr/>
        </p:nvGrpSpPr>
        <p:grpSpPr>
          <a:xfrm>
            <a:off x="554926" y="2371919"/>
            <a:ext cx="7330116" cy="400110"/>
            <a:chOff x="554927" y="1881525"/>
            <a:chExt cx="7330116" cy="400110"/>
          </a:xfrm>
        </p:grpSpPr>
        <p:sp>
          <p:nvSpPr>
            <p:cNvPr id="16" name="Metin kutusu 15"/>
            <p:cNvSpPr txBox="1"/>
            <p:nvPr/>
          </p:nvSpPr>
          <p:spPr>
            <a:xfrm>
              <a:off x="746177" y="1881525"/>
              <a:ext cx="7138866" cy="400110"/>
            </a:xfrm>
            <a:prstGeom prst="rect">
              <a:avLst/>
            </a:prstGeom>
            <a:noFill/>
          </p:spPr>
          <p:txBody>
            <a:bodyPr wrap="square" rtlCol="0">
              <a:spAutoFit/>
            </a:bodyPr>
            <a:lstStyle/>
            <a:p>
              <a:r>
                <a:rPr lang="tr-TR" sz="2000" dirty="0">
                  <a:solidFill>
                    <a:srgbClr val="575757"/>
                  </a:solidFill>
                </a:rPr>
                <a:t>Madde miktarını sürekli arttırmak.</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grpSp>
        <p:nvGrpSpPr>
          <p:cNvPr id="17" name="Grup 16"/>
          <p:cNvGrpSpPr/>
          <p:nvPr/>
        </p:nvGrpSpPr>
        <p:grpSpPr>
          <a:xfrm>
            <a:off x="554927" y="2796554"/>
            <a:ext cx="9333644" cy="400110"/>
            <a:chOff x="554927" y="1881525"/>
            <a:chExt cx="9333644" cy="400110"/>
          </a:xfrm>
        </p:grpSpPr>
        <p:sp>
          <p:nvSpPr>
            <p:cNvPr id="18" name="Metin kutusu 17"/>
            <p:cNvSpPr txBox="1"/>
            <p:nvPr/>
          </p:nvSpPr>
          <p:spPr>
            <a:xfrm>
              <a:off x="746177" y="1881525"/>
              <a:ext cx="9142394" cy="400110"/>
            </a:xfrm>
            <a:prstGeom prst="rect">
              <a:avLst/>
            </a:prstGeom>
            <a:noFill/>
          </p:spPr>
          <p:txBody>
            <a:bodyPr wrap="square" rtlCol="0">
              <a:spAutoFit/>
            </a:bodyPr>
            <a:lstStyle/>
            <a:p>
              <a:r>
                <a:rPr lang="tr-TR" sz="2000" dirty="0">
                  <a:solidFill>
                    <a:srgbClr val="575757"/>
                  </a:solidFill>
                </a:rPr>
                <a:t>Bırakıldığında veya azaltıldığında fiziksel ve ruhsal yoksunluk belirtileri yaşamak.</a:t>
              </a:r>
            </a:p>
          </p:txBody>
        </p:sp>
        <p:pic>
          <p:nvPicPr>
            <p:cNvPr id="19" name="Resim 18"/>
            <p:cNvPicPr>
              <a:picLocks noChangeAspect="1"/>
            </p:cNvPicPr>
            <p:nvPr/>
          </p:nvPicPr>
          <p:blipFill>
            <a:blip r:embed="rId3"/>
            <a:stretch>
              <a:fillRect/>
            </a:stretch>
          </p:blipFill>
          <p:spPr>
            <a:xfrm>
              <a:off x="554927" y="1991580"/>
              <a:ext cx="191250" cy="180000"/>
            </a:xfrm>
            <a:prstGeom prst="rect">
              <a:avLst/>
            </a:prstGeom>
          </p:spPr>
        </p:pic>
      </p:grpSp>
      <p:grpSp>
        <p:nvGrpSpPr>
          <p:cNvPr id="23" name="Grup 22"/>
          <p:cNvGrpSpPr/>
          <p:nvPr/>
        </p:nvGrpSpPr>
        <p:grpSpPr>
          <a:xfrm>
            <a:off x="554926" y="3276492"/>
            <a:ext cx="8814360" cy="400110"/>
            <a:chOff x="554927" y="1881525"/>
            <a:chExt cx="8814360" cy="400110"/>
          </a:xfrm>
        </p:grpSpPr>
        <p:sp>
          <p:nvSpPr>
            <p:cNvPr id="24" name="Metin kutusu 23"/>
            <p:cNvSpPr txBox="1"/>
            <p:nvPr/>
          </p:nvSpPr>
          <p:spPr>
            <a:xfrm>
              <a:off x="746177" y="1881525"/>
              <a:ext cx="8623110" cy="400110"/>
            </a:xfrm>
            <a:prstGeom prst="rect">
              <a:avLst/>
            </a:prstGeom>
            <a:noFill/>
          </p:spPr>
          <p:txBody>
            <a:bodyPr wrap="square" rtlCol="0">
              <a:spAutoFit/>
            </a:bodyPr>
            <a:lstStyle/>
            <a:p>
              <a:r>
                <a:rPr lang="tr-TR" sz="2000" dirty="0">
                  <a:solidFill>
                    <a:srgbClr val="575757"/>
                  </a:solidFill>
                </a:rPr>
                <a:t>Bırakmak için gösterilen çabanın sürekli boşa çıkması.</a:t>
              </a:r>
            </a:p>
          </p:txBody>
        </p:sp>
        <p:pic>
          <p:nvPicPr>
            <p:cNvPr id="25" name="Resim 24"/>
            <p:cNvPicPr>
              <a:picLocks noChangeAspect="1"/>
            </p:cNvPicPr>
            <p:nvPr/>
          </p:nvPicPr>
          <p:blipFill>
            <a:blip r:embed="rId3"/>
            <a:stretch>
              <a:fillRect/>
            </a:stretch>
          </p:blipFill>
          <p:spPr>
            <a:xfrm>
              <a:off x="554927" y="1991580"/>
              <a:ext cx="191250" cy="180000"/>
            </a:xfrm>
            <a:prstGeom prst="rect">
              <a:avLst/>
            </a:prstGeom>
          </p:spPr>
        </p:pic>
      </p:grpSp>
      <p:grpSp>
        <p:nvGrpSpPr>
          <p:cNvPr id="26" name="Grup 25"/>
          <p:cNvGrpSpPr/>
          <p:nvPr/>
        </p:nvGrpSpPr>
        <p:grpSpPr>
          <a:xfrm>
            <a:off x="554926" y="3734180"/>
            <a:ext cx="9929600" cy="400110"/>
            <a:chOff x="554927" y="1881525"/>
            <a:chExt cx="9929600" cy="400110"/>
          </a:xfrm>
        </p:grpSpPr>
        <p:sp>
          <p:nvSpPr>
            <p:cNvPr id="27" name="Metin kutusu 26"/>
            <p:cNvSpPr txBox="1"/>
            <p:nvPr/>
          </p:nvSpPr>
          <p:spPr>
            <a:xfrm>
              <a:off x="746176" y="1881525"/>
              <a:ext cx="9738351" cy="400110"/>
            </a:xfrm>
            <a:prstGeom prst="rect">
              <a:avLst/>
            </a:prstGeom>
            <a:noFill/>
          </p:spPr>
          <p:txBody>
            <a:bodyPr wrap="square" rtlCol="0">
              <a:spAutoFit/>
            </a:bodyPr>
            <a:lstStyle/>
            <a:p>
              <a:r>
                <a:rPr lang="tr-TR" sz="2000" dirty="0">
                  <a:solidFill>
                    <a:srgbClr val="575757"/>
                  </a:solidFill>
                </a:rPr>
                <a:t>Sosyal, mesleki ve kişisel etkinliklerini azaltmak veya tamamen terk etmek.</a:t>
              </a:r>
            </a:p>
          </p:txBody>
        </p:sp>
        <p:pic>
          <p:nvPicPr>
            <p:cNvPr id="28" name="Resim 27"/>
            <p:cNvPicPr>
              <a:picLocks noChangeAspect="1"/>
            </p:cNvPicPr>
            <p:nvPr/>
          </p:nvPicPr>
          <p:blipFill>
            <a:blip r:embed="rId3"/>
            <a:stretch>
              <a:fillRect/>
            </a:stretch>
          </p:blipFill>
          <p:spPr>
            <a:xfrm>
              <a:off x="554927" y="1991580"/>
              <a:ext cx="191250" cy="180000"/>
            </a:xfrm>
            <a:prstGeom prst="rect">
              <a:avLst/>
            </a:prstGeom>
          </p:spPr>
        </p:pic>
      </p:grpSp>
      <p:grpSp>
        <p:nvGrpSpPr>
          <p:cNvPr id="29" name="Grup 28"/>
          <p:cNvGrpSpPr/>
          <p:nvPr/>
        </p:nvGrpSpPr>
        <p:grpSpPr>
          <a:xfrm>
            <a:off x="554926" y="4187624"/>
            <a:ext cx="9333644" cy="400110"/>
            <a:chOff x="554927" y="1881525"/>
            <a:chExt cx="9333644" cy="400110"/>
          </a:xfrm>
        </p:grpSpPr>
        <p:sp>
          <p:nvSpPr>
            <p:cNvPr id="30" name="Metin kutusu 29"/>
            <p:cNvSpPr txBox="1"/>
            <p:nvPr/>
          </p:nvSpPr>
          <p:spPr>
            <a:xfrm>
              <a:off x="746177" y="1881525"/>
              <a:ext cx="9142394" cy="400110"/>
            </a:xfrm>
            <a:prstGeom prst="rect">
              <a:avLst/>
            </a:prstGeom>
            <a:noFill/>
          </p:spPr>
          <p:txBody>
            <a:bodyPr wrap="square" rtlCol="0">
              <a:spAutoFit/>
            </a:bodyPr>
            <a:lstStyle/>
            <a:p>
              <a:r>
                <a:rPr lang="tr-TR" sz="2000" dirty="0">
                  <a:solidFill>
                    <a:srgbClr val="575757"/>
                  </a:solidFill>
                </a:rPr>
                <a:t>Maddeyi sağlamak, kullanmak veya bırakmak için çok fazla zaman harcamak.</a:t>
              </a:r>
            </a:p>
          </p:txBody>
        </p:sp>
        <p:pic>
          <p:nvPicPr>
            <p:cNvPr id="31" name="Resim 30"/>
            <p:cNvPicPr>
              <a:picLocks noChangeAspect="1"/>
            </p:cNvPicPr>
            <p:nvPr/>
          </p:nvPicPr>
          <p:blipFill>
            <a:blip r:embed="rId3"/>
            <a:stretch>
              <a:fillRect/>
            </a:stretch>
          </p:blipFill>
          <p:spPr>
            <a:xfrm>
              <a:off x="554927" y="1991580"/>
              <a:ext cx="191250" cy="180000"/>
            </a:xfrm>
            <a:prstGeom prst="rect">
              <a:avLst/>
            </a:prstGeom>
          </p:spPr>
        </p:pic>
      </p:grpSp>
      <p:grpSp>
        <p:nvGrpSpPr>
          <p:cNvPr id="32" name="Grup 31"/>
          <p:cNvGrpSpPr/>
          <p:nvPr/>
        </p:nvGrpSpPr>
        <p:grpSpPr>
          <a:xfrm>
            <a:off x="554927" y="4704143"/>
            <a:ext cx="9524894" cy="400110"/>
            <a:chOff x="554927" y="1890403"/>
            <a:chExt cx="9524894" cy="400110"/>
          </a:xfrm>
        </p:grpSpPr>
        <p:sp>
          <p:nvSpPr>
            <p:cNvPr id="33" name="Metin kutusu 32"/>
            <p:cNvSpPr txBox="1"/>
            <p:nvPr/>
          </p:nvSpPr>
          <p:spPr>
            <a:xfrm>
              <a:off x="746177" y="1890403"/>
              <a:ext cx="9333644" cy="400110"/>
            </a:xfrm>
            <a:prstGeom prst="rect">
              <a:avLst/>
            </a:prstGeom>
            <a:noFill/>
          </p:spPr>
          <p:txBody>
            <a:bodyPr wrap="square" rtlCol="0">
              <a:spAutoFit/>
            </a:bodyPr>
            <a:lstStyle/>
            <a:p>
              <a:r>
                <a:rPr lang="tr-TR" sz="2000" dirty="0">
                  <a:solidFill>
                    <a:srgbClr val="575757"/>
                  </a:solidFill>
                </a:rPr>
                <a:t>Fiziksel veya ruhsal sorunlara rağmen kullanmayı sürdürmek.</a:t>
              </a:r>
            </a:p>
          </p:txBody>
        </p:sp>
        <p:pic>
          <p:nvPicPr>
            <p:cNvPr id="34" name="Resim 33"/>
            <p:cNvPicPr>
              <a:picLocks noChangeAspect="1"/>
            </p:cNvPicPr>
            <p:nvPr/>
          </p:nvPicPr>
          <p:blipFill>
            <a:blip r:embed="rId3"/>
            <a:stretch>
              <a:fillRect/>
            </a:stretch>
          </p:blipFill>
          <p:spPr>
            <a:xfrm>
              <a:off x="554927" y="1991580"/>
              <a:ext cx="191250" cy="180000"/>
            </a:xfrm>
            <a:prstGeom prst="rect">
              <a:avLst/>
            </a:prstGeom>
          </p:spPr>
        </p:pic>
      </p:grpSp>
      <p:sp>
        <p:nvSpPr>
          <p:cNvPr id="3" name="Dikdörtgen 2"/>
          <p:cNvSpPr/>
          <p:nvPr/>
        </p:nvSpPr>
        <p:spPr>
          <a:xfrm>
            <a:off x="0" y="1731840"/>
            <a:ext cx="8718735" cy="400110"/>
          </a:xfrm>
          <a:prstGeom prst="rect">
            <a:avLst/>
          </a:prstGeom>
        </p:spPr>
        <p:txBody>
          <a:bodyPr wrap="square">
            <a:spAutoFit/>
          </a:bodyPr>
          <a:lstStyle/>
          <a:p>
            <a:r>
              <a:rPr lang="tr-TR" sz="2000" b="1" dirty="0">
                <a:solidFill>
                  <a:srgbClr val="E61F4F"/>
                </a:solidFill>
              </a:rPr>
              <a:t>Son 12 ay içerisinde aşağıdaki belirtilerden en az üçünü gösteren kişi bağımlıdır:</a:t>
            </a:r>
          </a:p>
        </p:txBody>
      </p:sp>
      <p:sp>
        <p:nvSpPr>
          <p:cNvPr id="35" name="Oval 5"/>
          <p:cNvSpPr>
            <a:spLocks noChangeArrowheads="1"/>
          </p:cNvSpPr>
          <p:nvPr/>
        </p:nvSpPr>
        <p:spPr bwMode="auto">
          <a:xfrm>
            <a:off x="8652040" y="57838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dirty="0"/>
          </a:p>
        </p:txBody>
      </p:sp>
      <p:sp>
        <p:nvSpPr>
          <p:cNvPr id="37" name="Oval 6"/>
          <p:cNvSpPr>
            <a:spLocks noChangeArrowheads="1"/>
          </p:cNvSpPr>
          <p:nvPr/>
        </p:nvSpPr>
        <p:spPr bwMode="auto">
          <a:xfrm flipH="1">
            <a:off x="8972511" y="898858"/>
            <a:ext cx="2470075" cy="2471302"/>
          </a:xfrm>
          <a:prstGeom prst="ellipse">
            <a:avLst/>
          </a:prstGeom>
          <a:blipFill dpi="0" rotWithShape="0">
            <a:blip r:embed="rId4"/>
            <a:srcRect/>
            <a:stretch>
              <a:fillRect l="-74000" t="-21000" r="-22000" b="-26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38" name="Freeform 5">
            <a:extLst>
              <a:ext uri="{FF2B5EF4-FFF2-40B4-BE49-F238E27FC236}">
                <a16:creationId xmlns:a16="http://schemas.microsoft.com/office/drawing/2014/main" id="{BD0261E1-F583-1B40-9B40-275E99209659}"/>
              </a:ext>
            </a:extLst>
          </p:cNvPr>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Tree>
    <p:extLst>
      <p:ext uri="{BB962C8B-B14F-4D97-AF65-F5344CB8AC3E}">
        <p14:creationId xmlns:p14="http://schemas.microsoft.com/office/powerpoint/2010/main" val="126598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50"/>
                                        <p:tgtEl>
                                          <p:spTgt spid="10"/>
                                        </p:tgtEl>
                                      </p:cBhvr>
                                    </p:animEffect>
                                  </p:childTnLst>
                                </p:cTn>
                              </p:par>
                            </p:childTnLst>
                          </p:cTn>
                        </p:par>
                        <p:par>
                          <p:cTn id="19" fill="hold">
                            <p:stCondLst>
                              <p:cond delay="1250"/>
                            </p:stCondLst>
                            <p:childTnLst>
                              <p:par>
                                <p:cTn id="20" presetID="10" presetClass="entr" presetSubtype="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250"/>
                                        <p:tgtEl>
                                          <p:spTgt spid="17"/>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250"/>
                                        <p:tgtEl>
                                          <p:spTgt spid="23"/>
                                        </p:tgtEl>
                                      </p:cBhvr>
                                    </p:animEffect>
                                  </p:childTnLst>
                                </p:cTn>
                              </p:par>
                            </p:childTnLst>
                          </p:cTn>
                        </p:par>
                        <p:par>
                          <p:cTn id="27" fill="hold">
                            <p:stCondLst>
                              <p:cond delay="175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250"/>
                                        <p:tgtEl>
                                          <p:spTgt spid="26"/>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250"/>
                                        <p:tgtEl>
                                          <p:spTgt spid="29"/>
                                        </p:tgtEl>
                                      </p:cBhvr>
                                    </p:animEffect>
                                  </p:childTnLst>
                                </p:cTn>
                              </p:par>
                            </p:childTnLst>
                          </p:cTn>
                        </p:par>
                        <p:par>
                          <p:cTn id="35" fill="hold">
                            <p:stCondLst>
                              <p:cond delay="2250"/>
                            </p:stCondLst>
                            <p:childTnLst>
                              <p:par>
                                <p:cTn id="36" presetID="10" presetClass="entr" presetSubtype="0" fill="hold"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250"/>
                                        <p:tgtEl>
                                          <p:spTgt spid="32"/>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250"/>
                                        <p:tgtEl>
                                          <p:spTgt spid="35"/>
                                        </p:tgtEl>
                                      </p:cBhvr>
                                    </p:animEffect>
                                  </p:childTnLst>
                                </p:cTn>
                              </p:par>
                            </p:childTnLst>
                          </p:cTn>
                        </p:par>
                        <p:par>
                          <p:cTn id="43" fill="hold">
                            <p:stCondLst>
                              <p:cond delay="2750"/>
                            </p:stCondLst>
                            <p:childTnLst>
                              <p:par>
                                <p:cTn id="44" presetID="10" presetClass="entr" presetSubtype="0" fill="hold" grpId="0" nodeType="after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250"/>
                                        <p:tgtEl>
                                          <p:spTgt spid="37"/>
                                        </p:tgtEl>
                                      </p:cBhvr>
                                    </p:animEffect>
                                  </p:childTnLst>
                                </p:cTn>
                              </p:par>
                            </p:childTnLst>
                          </p:cTn>
                        </p:par>
                        <p:par>
                          <p:cTn id="47" fill="hold">
                            <p:stCondLst>
                              <p:cond delay="3000"/>
                            </p:stCondLst>
                            <p:childTnLst>
                              <p:par>
                                <p:cTn id="48" presetID="2" presetClass="entr" presetSubtype="8" fill="hold" grpId="0" nodeType="afterEffect">
                                  <p:stCondLst>
                                    <p:cond delay="0"/>
                                  </p:stCondLst>
                                  <p:childTnLst>
                                    <p:set>
                                      <p:cBhvr>
                                        <p:cTn id="49" dur="1" fill="hold">
                                          <p:stCondLst>
                                            <p:cond delay="0"/>
                                          </p:stCondLst>
                                        </p:cTn>
                                        <p:tgtEl>
                                          <p:spTgt spid="38"/>
                                        </p:tgtEl>
                                        <p:attrNameLst>
                                          <p:attrName>style.visibility</p:attrName>
                                        </p:attrNameLst>
                                      </p:cBhvr>
                                      <p:to>
                                        <p:strVal val="visible"/>
                                      </p:to>
                                    </p:set>
                                    <p:anim calcmode="lin" valueType="num">
                                      <p:cBhvr additive="base">
                                        <p:cTn id="50" dur="250" fill="hold"/>
                                        <p:tgtEl>
                                          <p:spTgt spid="38"/>
                                        </p:tgtEl>
                                        <p:attrNameLst>
                                          <p:attrName>ppt_x</p:attrName>
                                        </p:attrNameLst>
                                      </p:cBhvr>
                                      <p:tavLst>
                                        <p:tav tm="0">
                                          <p:val>
                                            <p:strVal val="0-#ppt_w/2"/>
                                          </p:val>
                                        </p:tav>
                                        <p:tav tm="100000">
                                          <p:val>
                                            <p:strVal val="#ppt_x"/>
                                          </p:val>
                                        </p:tav>
                                      </p:tavLst>
                                    </p:anim>
                                    <p:anim calcmode="lin" valueType="num">
                                      <p:cBhvr additive="base">
                                        <p:cTn id="51" dur="25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35" grpId="0" animBg="1"/>
      <p:bldP spid="37" grpId="0" animBg="1"/>
      <p:bldP spid="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220A6ECD-AC58-0441-AA86-B2ED70224E47}"/>
              </a:ext>
            </a:extLst>
          </p:cNvPr>
          <p:cNvPicPr>
            <a:picLocks noChangeAspect="1"/>
          </p:cNvPicPr>
          <p:nvPr/>
        </p:nvPicPr>
        <p:blipFill>
          <a:blip r:embed="rId3"/>
          <a:stretch>
            <a:fillRect/>
          </a:stretch>
        </p:blipFill>
        <p:spPr>
          <a:xfrm>
            <a:off x="-788065" y="-3870859"/>
            <a:ext cx="13684048" cy="14164543"/>
          </a:xfrm>
          <a:prstGeom prst="rect">
            <a:avLst/>
          </a:prstGeom>
        </p:spPr>
      </p:pic>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dirty="0"/>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dirty="0"/>
          </a:p>
        </p:txBody>
      </p:sp>
      <p:pic>
        <p:nvPicPr>
          <p:cNvPr id="37" name="Resim 36"/>
          <p:cNvPicPr>
            <a:picLocks noChangeAspect="1"/>
          </p:cNvPicPr>
          <p:nvPr/>
        </p:nvPicPr>
        <p:blipFill>
          <a:blip r:embed="rId4"/>
          <a:stretch>
            <a:fillRect/>
          </a:stretch>
        </p:blipFill>
        <p:spPr>
          <a:xfrm>
            <a:off x="3284993" y="578386"/>
            <a:ext cx="5626091" cy="5643244"/>
          </a:xfrm>
          <a:prstGeom prst="rect">
            <a:avLst/>
          </a:prstGeom>
        </p:spPr>
      </p:pic>
      <p:sp>
        <p:nvSpPr>
          <p:cNvPr id="60" name="Metin kutusu 59"/>
          <p:cNvSpPr txBox="1"/>
          <p:nvPr/>
        </p:nvSpPr>
        <p:spPr>
          <a:xfrm>
            <a:off x="5434073" y="924645"/>
            <a:ext cx="1327928" cy="584775"/>
          </a:xfrm>
          <a:prstGeom prst="rect">
            <a:avLst/>
          </a:prstGeom>
          <a:noFill/>
        </p:spPr>
        <p:txBody>
          <a:bodyPr wrap="none" rtlCol="0">
            <a:spAutoFit/>
          </a:bodyPr>
          <a:lstStyle/>
          <a:p>
            <a:pPr algn="ctr"/>
            <a:r>
              <a:rPr lang="de-DE" sz="1600" dirty="0"/>
              <a:t>Bir kereden</a:t>
            </a:r>
          </a:p>
          <a:p>
            <a:pPr algn="ctr"/>
            <a:r>
              <a:rPr lang="de-DE" sz="1600" dirty="0"/>
              <a:t>bir şey olmaz.</a:t>
            </a:r>
            <a:endParaRPr lang="tr-TR" sz="1600" dirty="0"/>
          </a:p>
        </p:txBody>
      </p:sp>
      <p:sp>
        <p:nvSpPr>
          <p:cNvPr id="61" name="Metin kutusu 60"/>
          <p:cNvSpPr txBox="1"/>
          <p:nvPr/>
        </p:nvSpPr>
        <p:spPr>
          <a:xfrm>
            <a:off x="7022731" y="1609981"/>
            <a:ext cx="1156663" cy="584775"/>
          </a:xfrm>
          <a:prstGeom prst="rect">
            <a:avLst/>
          </a:prstGeom>
          <a:noFill/>
        </p:spPr>
        <p:txBody>
          <a:bodyPr wrap="none" rtlCol="0">
            <a:spAutoFit/>
          </a:bodyPr>
          <a:lstStyle/>
          <a:p>
            <a:pPr algn="ctr"/>
            <a:r>
              <a:rPr lang="de-DE" sz="1600" dirty="0"/>
              <a:t>Bir daha</a:t>
            </a:r>
          </a:p>
          <a:p>
            <a:pPr algn="ctr"/>
            <a:r>
              <a:rPr lang="de-DE" sz="1600" dirty="0"/>
              <a:t>kullanmam.</a:t>
            </a:r>
            <a:endParaRPr lang="tr-TR" sz="1600" dirty="0"/>
          </a:p>
        </p:txBody>
      </p:sp>
      <p:sp>
        <p:nvSpPr>
          <p:cNvPr id="62" name="Metin kutusu 61"/>
          <p:cNvSpPr txBox="1"/>
          <p:nvPr/>
        </p:nvSpPr>
        <p:spPr>
          <a:xfrm>
            <a:off x="7866578" y="2982041"/>
            <a:ext cx="816249" cy="830997"/>
          </a:xfrm>
          <a:prstGeom prst="rect">
            <a:avLst/>
          </a:prstGeom>
          <a:noFill/>
        </p:spPr>
        <p:txBody>
          <a:bodyPr wrap="none" rtlCol="0">
            <a:spAutoFit/>
          </a:bodyPr>
          <a:lstStyle/>
          <a:p>
            <a:pPr algn="ctr"/>
            <a:r>
              <a:rPr lang="de-DE" sz="1600" dirty="0"/>
              <a:t>Ben</a:t>
            </a:r>
          </a:p>
          <a:p>
            <a:pPr algn="ctr"/>
            <a:r>
              <a:rPr lang="de-DE" sz="1600" dirty="0"/>
              <a:t>bağımlı</a:t>
            </a:r>
          </a:p>
          <a:p>
            <a:pPr algn="ctr"/>
            <a:r>
              <a:rPr lang="de-DE" sz="1600" dirty="0"/>
              <a:t>olmam.</a:t>
            </a:r>
            <a:endParaRPr lang="tr-TR" sz="1600" dirty="0"/>
          </a:p>
        </p:txBody>
      </p:sp>
      <p:sp>
        <p:nvSpPr>
          <p:cNvPr id="63" name="Metin kutusu 62"/>
          <p:cNvSpPr txBox="1"/>
          <p:nvPr/>
        </p:nvSpPr>
        <p:spPr>
          <a:xfrm>
            <a:off x="7146056" y="4648339"/>
            <a:ext cx="977127" cy="584775"/>
          </a:xfrm>
          <a:prstGeom prst="rect">
            <a:avLst/>
          </a:prstGeom>
          <a:noFill/>
        </p:spPr>
        <p:txBody>
          <a:bodyPr wrap="none" rtlCol="0">
            <a:spAutoFit/>
          </a:bodyPr>
          <a:lstStyle/>
          <a:p>
            <a:pPr algn="ctr"/>
            <a:r>
              <a:rPr lang="de-DE" sz="1600" dirty="0"/>
              <a:t>İstersem</a:t>
            </a:r>
          </a:p>
          <a:p>
            <a:pPr algn="ctr"/>
            <a:r>
              <a:rPr lang="de-DE" sz="1600" dirty="0"/>
              <a:t>bırakırım.</a:t>
            </a:r>
            <a:endParaRPr lang="tr-TR" sz="1600" dirty="0"/>
          </a:p>
        </p:txBody>
      </p:sp>
      <p:sp>
        <p:nvSpPr>
          <p:cNvPr id="64" name="Metin kutusu 63"/>
          <p:cNvSpPr txBox="1"/>
          <p:nvPr/>
        </p:nvSpPr>
        <p:spPr>
          <a:xfrm>
            <a:off x="5428726" y="5253220"/>
            <a:ext cx="1373069" cy="584775"/>
          </a:xfrm>
          <a:prstGeom prst="rect">
            <a:avLst/>
          </a:prstGeom>
          <a:noFill/>
        </p:spPr>
        <p:txBody>
          <a:bodyPr wrap="none" rtlCol="0">
            <a:spAutoFit/>
          </a:bodyPr>
          <a:lstStyle/>
          <a:p>
            <a:pPr algn="ctr"/>
            <a:r>
              <a:rPr lang="de-DE" sz="1600" dirty="0"/>
              <a:t>Bu meret</a:t>
            </a:r>
          </a:p>
          <a:p>
            <a:pPr algn="ctr"/>
            <a:r>
              <a:rPr lang="de-DE" sz="1600" dirty="0"/>
              <a:t>bırakılmaz ki...</a:t>
            </a:r>
            <a:endParaRPr lang="tr-TR" sz="1600" dirty="0"/>
          </a:p>
        </p:txBody>
      </p:sp>
      <p:sp>
        <p:nvSpPr>
          <p:cNvPr id="65" name="Metin kutusu 64"/>
          <p:cNvSpPr txBox="1"/>
          <p:nvPr/>
        </p:nvSpPr>
        <p:spPr>
          <a:xfrm>
            <a:off x="3961326" y="4616023"/>
            <a:ext cx="1213537" cy="584775"/>
          </a:xfrm>
          <a:prstGeom prst="rect">
            <a:avLst/>
          </a:prstGeom>
          <a:noFill/>
        </p:spPr>
        <p:txBody>
          <a:bodyPr wrap="none" rtlCol="0">
            <a:spAutoFit/>
          </a:bodyPr>
          <a:lstStyle/>
          <a:p>
            <a:pPr algn="ctr"/>
            <a:r>
              <a:rPr lang="de-DE" sz="1600" dirty="0"/>
              <a:t>Bırakmak</a:t>
            </a:r>
          </a:p>
          <a:p>
            <a:pPr algn="ctr"/>
            <a:r>
              <a:rPr lang="de-DE" sz="1600" dirty="0"/>
              <a:t>zorundayım.</a:t>
            </a:r>
            <a:endParaRPr lang="tr-TR" sz="1600" dirty="0"/>
          </a:p>
        </p:txBody>
      </p:sp>
      <p:sp>
        <p:nvSpPr>
          <p:cNvPr id="66" name="Metin kutusu 65"/>
          <p:cNvSpPr txBox="1"/>
          <p:nvPr/>
        </p:nvSpPr>
        <p:spPr>
          <a:xfrm>
            <a:off x="3320868" y="3141920"/>
            <a:ext cx="1231556" cy="584775"/>
          </a:xfrm>
          <a:prstGeom prst="rect">
            <a:avLst/>
          </a:prstGeom>
          <a:noFill/>
        </p:spPr>
        <p:txBody>
          <a:bodyPr wrap="none" rtlCol="0">
            <a:spAutoFit/>
          </a:bodyPr>
          <a:lstStyle/>
          <a:p>
            <a:pPr algn="ctr"/>
            <a:r>
              <a:rPr lang="tr-TR" sz="1600" dirty="0"/>
              <a:t>Artık</a:t>
            </a:r>
          </a:p>
          <a:p>
            <a:pPr algn="ctr"/>
            <a:r>
              <a:rPr lang="tr-TR" sz="1600" dirty="0"/>
              <a:t>bırakacağım.</a:t>
            </a:r>
          </a:p>
        </p:txBody>
      </p:sp>
      <p:sp>
        <p:nvSpPr>
          <p:cNvPr id="67" name="Metin kutusu 66"/>
          <p:cNvSpPr txBox="1"/>
          <p:nvPr/>
        </p:nvSpPr>
        <p:spPr>
          <a:xfrm>
            <a:off x="4008486" y="1503181"/>
            <a:ext cx="1119217" cy="830997"/>
          </a:xfrm>
          <a:prstGeom prst="rect">
            <a:avLst/>
          </a:prstGeom>
          <a:noFill/>
        </p:spPr>
        <p:txBody>
          <a:bodyPr wrap="none" rtlCol="0">
            <a:spAutoFit/>
          </a:bodyPr>
          <a:lstStyle/>
          <a:p>
            <a:pPr algn="ctr"/>
            <a:r>
              <a:rPr lang="pt-BR" sz="1600" dirty="0"/>
              <a:t>Bıraktım,</a:t>
            </a:r>
          </a:p>
          <a:p>
            <a:pPr algn="ctr"/>
            <a:r>
              <a:rPr lang="pt-BR" sz="1600" dirty="0"/>
              <a:t>bir daha da</a:t>
            </a:r>
          </a:p>
          <a:p>
            <a:pPr algn="ctr"/>
            <a:r>
              <a:rPr lang="pt-BR" sz="1600" dirty="0"/>
              <a:t>başlamam.</a:t>
            </a:r>
            <a:endParaRPr lang="tr-TR" sz="1600" dirty="0"/>
          </a:p>
        </p:txBody>
      </p:sp>
      <p:grpSp>
        <p:nvGrpSpPr>
          <p:cNvPr id="22" name="Grup 21">
            <a:extLst>
              <a:ext uri="{FF2B5EF4-FFF2-40B4-BE49-F238E27FC236}">
                <a16:creationId xmlns:a16="http://schemas.microsoft.com/office/drawing/2014/main" id="{A491860F-7238-1847-A6B4-0FA77F3CCACC}"/>
              </a:ext>
            </a:extLst>
          </p:cNvPr>
          <p:cNvGrpSpPr/>
          <p:nvPr/>
        </p:nvGrpSpPr>
        <p:grpSpPr>
          <a:xfrm>
            <a:off x="5003354" y="2487608"/>
            <a:ext cx="2229797" cy="1743000"/>
            <a:chOff x="5101691" y="2334470"/>
            <a:chExt cx="2229797" cy="1743000"/>
          </a:xfrm>
        </p:grpSpPr>
        <p:sp>
          <p:nvSpPr>
            <p:cNvPr id="23" name="Metin kutusu 22">
              <a:extLst>
                <a:ext uri="{FF2B5EF4-FFF2-40B4-BE49-F238E27FC236}">
                  <a16:creationId xmlns:a16="http://schemas.microsoft.com/office/drawing/2014/main" id="{8FF61D0B-6645-994E-985D-21522D90DC97}"/>
                </a:ext>
              </a:extLst>
            </p:cNvPr>
            <p:cNvSpPr txBox="1"/>
            <p:nvPr/>
          </p:nvSpPr>
          <p:spPr>
            <a:xfrm>
              <a:off x="5101691" y="2334470"/>
              <a:ext cx="1799472" cy="1015663"/>
            </a:xfrm>
            <a:prstGeom prst="rect">
              <a:avLst/>
            </a:prstGeom>
            <a:noFill/>
          </p:spPr>
          <p:txBody>
            <a:bodyPr wrap="square" rtlCol="0">
              <a:spAutoFit/>
            </a:bodyPr>
            <a:lstStyle/>
            <a:p>
              <a:r>
                <a:rPr lang="tr-TR" sz="6000" b="1" dirty="0">
                  <a:solidFill>
                    <a:srgbClr val="E61F4F"/>
                  </a:solidFill>
                </a:rPr>
                <a:t>nasıl</a:t>
              </a:r>
            </a:p>
          </p:txBody>
        </p:sp>
        <p:sp>
          <p:nvSpPr>
            <p:cNvPr id="24" name="Metin kutusu 23">
              <a:extLst>
                <a:ext uri="{FF2B5EF4-FFF2-40B4-BE49-F238E27FC236}">
                  <a16:creationId xmlns:a16="http://schemas.microsoft.com/office/drawing/2014/main" id="{D191AB67-0981-2B41-8FB4-C58751E26B65}"/>
                </a:ext>
              </a:extLst>
            </p:cNvPr>
            <p:cNvSpPr txBox="1"/>
            <p:nvPr/>
          </p:nvSpPr>
          <p:spPr>
            <a:xfrm>
              <a:off x="5111596" y="3013501"/>
              <a:ext cx="1694695" cy="830997"/>
            </a:xfrm>
            <a:prstGeom prst="rect">
              <a:avLst/>
            </a:prstGeom>
            <a:noFill/>
          </p:spPr>
          <p:txBody>
            <a:bodyPr wrap="none" rtlCol="0">
              <a:spAutoFit/>
            </a:bodyPr>
            <a:lstStyle/>
            <a:p>
              <a:r>
                <a:rPr lang="tr-TR" sz="4800" b="1" dirty="0">
                  <a:solidFill>
                    <a:srgbClr val="E61F4F"/>
                  </a:solidFill>
                </a:rPr>
                <a:t>ilerler</a:t>
              </a:r>
            </a:p>
          </p:txBody>
        </p:sp>
        <p:sp>
          <p:nvSpPr>
            <p:cNvPr id="25" name="Metin kutusu 24">
              <a:extLst>
                <a:ext uri="{FF2B5EF4-FFF2-40B4-BE49-F238E27FC236}">
                  <a16:creationId xmlns:a16="http://schemas.microsoft.com/office/drawing/2014/main" id="{13C19879-5992-DB4F-B686-B4E3B5B13938}"/>
                </a:ext>
              </a:extLst>
            </p:cNvPr>
            <p:cNvSpPr txBox="1"/>
            <p:nvPr/>
          </p:nvSpPr>
          <p:spPr>
            <a:xfrm>
              <a:off x="6576153" y="2507810"/>
              <a:ext cx="755335" cy="1569660"/>
            </a:xfrm>
            <a:prstGeom prst="rect">
              <a:avLst/>
            </a:prstGeom>
            <a:noFill/>
          </p:spPr>
          <p:txBody>
            <a:bodyPr wrap="none" rtlCol="0">
              <a:spAutoFit/>
            </a:bodyPr>
            <a:lstStyle/>
            <a:p>
              <a:r>
                <a:rPr lang="tr-TR" sz="9600" b="1" dirty="0">
                  <a:solidFill>
                    <a:srgbClr val="E61F4F"/>
                  </a:solidFill>
                </a:rPr>
                <a:t>?</a:t>
              </a:r>
            </a:p>
          </p:txBody>
        </p:sp>
      </p:grpSp>
      <p:pic>
        <p:nvPicPr>
          <p:cNvPr id="3" name="Resim 2">
            <a:extLst>
              <a:ext uri="{FF2B5EF4-FFF2-40B4-BE49-F238E27FC236}">
                <a16:creationId xmlns:a16="http://schemas.microsoft.com/office/drawing/2014/main" id="{509F1FDC-CE58-B040-9436-738D4CEE0973}"/>
              </a:ext>
            </a:extLst>
          </p:cNvPr>
          <p:cNvPicPr>
            <a:picLocks noChangeAspect="1"/>
          </p:cNvPicPr>
          <p:nvPr/>
        </p:nvPicPr>
        <p:blipFill>
          <a:blip r:embed="rId5"/>
          <a:stretch>
            <a:fillRect/>
          </a:stretch>
        </p:blipFill>
        <p:spPr>
          <a:xfrm>
            <a:off x="1265293" y="498418"/>
            <a:ext cx="1341780" cy="1953721"/>
          </a:xfrm>
          <a:prstGeom prst="rect">
            <a:avLst/>
          </a:prstGeom>
        </p:spPr>
      </p:pic>
      <p:pic>
        <p:nvPicPr>
          <p:cNvPr id="4" name="Resim 3">
            <a:extLst>
              <a:ext uri="{FF2B5EF4-FFF2-40B4-BE49-F238E27FC236}">
                <a16:creationId xmlns:a16="http://schemas.microsoft.com/office/drawing/2014/main" id="{12E2F282-AB9A-CB40-9AEC-7DCF3FB51A9F}"/>
              </a:ext>
            </a:extLst>
          </p:cNvPr>
          <p:cNvPicPr>
            <a:picLocks noChangeAspect="1"/>
          </p:cNvPicPr>
          <p:nvPr/>
        </p:nvPicPr>
        <p:blipFill>
          <a:blip r:embed="rId6"/>
          <a:stretch>
            <a:fillRect/>
          </a:stretch>
        </p:blipFill>
        <p:spPr>
          <a:xfrm>
            <a:off x="856421" y="2830543"/>
            <a:ext cx="2204812" cy="2903899"/>
          </a:xfrm>
          <a:prstGeom prst="rect">
            <a:avLst/>
          </a:prstGeom>
        </p:spPr>
      </p:pic>
      <p:pic>
        <p:nvPicPr>
          <p:cNvPr id="5" name="Resim 4">
            <a:extLst>
              <a:ext uri="{FF2B5EF4-FFF2-40B4-BE49-F238E27FC236}">
                <a16:creationId xmlns:a16="http://schemas.microsoft.com/office/drawing/2014/main" id="{EC86CAD0-F300-D340-839A-36B47E9367F7}"/>
              </a:ext>
            </a:extLst>
          </p:cNvPr>
          <p:cNvPicPr>
            <a:picLocks noChangeAspect="1"/>
          </p:cNvPicPr>
          <p:nvPr/>
        </p:nvPicPr>
        <p:blipFill>
          <a:blip r:embed="rId7"/>
          <a:stretch>
            <a:fillRect/>
          </a:stretch>
        </p:blipFill>
        <p:spPr>
          <a:xfrm>
            <a:off x="9180021" y="496485"/>
            <a:ext cx="1935789" cy="2406477"/>
          </a:xfrm>
          <a:prstGeom prst="rect">
            <a:avLst/>
          </a:prstGeom>
        </p:spPr>
      </p:pic>
      <p:pic>
        <p:nvPicPr>
          <p:cNvPr id="6" name="Resim 5">
            <a:extLst>
              <a:ext uri="{FF2B5EF4-FFF2-40B4-BE49-F238E27FC236}">
                <a16:creationId xmlns:a16="http://schemas.microsoft.com/office/drawing/2014/main" id="{1BBA6215-74F6-644E-8CAE-0EC2867F54E4}"/>
              </a:ext>
            </a:extLst>
          </p:cNvPr>
          <p:cNvPicPr>
            <a:picLocks noChangeAspect="1"/>
          </p:cNvPicPr>
          <p:nvPr/>
        </p:nvPicPr>
        <p:blipFill>
          <a:blip r:embed="rId8"/>
          <a:stretch>
            <a:fillRect/>
          </a:stretch>
        </p:blipFill>
        <p:spPr>
          <a:xfrm>
            <a:off x="9034260" y="3819054"/>
            <a:ext cx="2007188" cy="1861740"/>
          </a:xfrm>
          <a:prstGeom prst="rect">
            <a:avLst/>
          </a:prstGeom>
        </p:spPr>
      </p:pic>
    </p:spTree>
    <p:extLst>
      <p:ext uri="{BB962C8B-B14F-4D97-AF65-F5344CB8AC3E}">
        <p14:creationId xmlns:p14="http://schemas.microsoft.com/office/powerpoint/2010/main" val="47651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1" presetClass="entr" presetSubtype="8"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heel(8)">
                                      <p:cBhvr>
                                        <p:cTn id="15" dur="1500"/>
                                        <p:tgtEl>
                                          <p:spTgt spid="37"/>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500"/>
                                        <p:tgtEl>
                                          <p:spTgt spid="61"/>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500"/>
                                        <p:tgtEl>
                                          <p:spTgt spid="62"/>
                                        </p:tgtEl>
                                      </p:cBhvr>
                                    </p:animEffect>
                                  </p:childTnLst>
                                </p:cTn>
                              </p:par>
                            </p:childTnLst>
                          </p:cTn>
                        </p:par>
                        <p:par>
                          <p:cTn id="28" fill="hold">
                            <p:stCondLst>
                              <p:cond delay="3500"/>
                            </p:stCondLst>
                            <p:childTnLst>
                              <p:par>
                                <p:cTn id="29" presetID="10" presetClass="entr" presetSubtype="0" fill="hold" grpId="0" nodeType="after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fade">
                                      <p:cBhvr>
                                        <p:cTn id="31" dur="500"/>
                                        <p:tgtEl>
                                          <p:spTgt spid="63"/>
                                        </p:tgtEl>
                                      </p:cBhvr>
                                    </p:animEffect>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fade">
                                      <p:cBhvr>
                                        <p:cTn id="35" dur="500"/>
                                        <p:tgtEl>
                                          <p:spTgt spid="64"/>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fade">
                                      <p:cBhvr>
                                        <p:cTn id="39" dur="500"/>
                                        <p:tgtEl>
                                          <p:spTgt spid="65"/>
                                        </p:tgtEl>
                                      </p:cBhvr>
                                    </p:animEffect>
                                  </p:childTnLst>
                                </p:cTn>
                              </p:par>
                            </p:childTnLst>
                          </p:cTn>
                        </p:par>
                        <p:par>
                          <p:cTn id="40" fill="hold">
                            <p:stCondLst>
                              <p:cond delay="5000"/>
                            </p:stCondLst>
                            <p:childTnLst>
                              <p:par>
                                <p:cTn id="41" presetID="10" presetClass="entr" presetSubtype="0" fill="hold" grpId="0" nodeType="after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500"/>
                                        <p:tgtEl>
                                          <p:spTgt spid="66"/>
                                        </p:tgtEl>
                                      </p:cBhvr>
                                    </p:animEffect>
                                  </p:childTnLst>
                                </p:cTn>
                              </p:par>
                            </p:childTnLst>
                          </p:cTn>
                        </p:par>
                        <p:par>
                          <p:cTn id="44" fill="hold">
                            <p:stCondLst>
                              <p:cond delay="5500"/>
                            </p:stCondLst>
                            <p:childTnLst>
                              <p:par>
                                <p:cTn id="45" presetID="10" presetClass="entr" presetSubtype="0" fill="hold" grpId="0" nodeType="after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fade">
                                      <p:cBhvr>
                                        <p:cTn id="47" dur="500"/>
                                        <p:tgtEl>
                                          <p:spTgt spid="67"/>
                                        </p:tgtEl>
                                      </p:cBhvr>
                                    </p:animEffect>
                                  </p:childTnLst>
                                </p:cTn>
                              </p:par>
                            </p:childTnLst>
                          </p:cTn>
                        </p:par>
                        <p:par>
                          <p:cTn id="48" fill="hold">
                            <p:stCondLst>
                              <p:cond delay="6000"/>
                            </p:stCondLst>
                            <p:childTnLst>
                              <p:par>
                                <p:cTn id="49" presetID="10" presetClass="entr" presetSubtype="0" fill="hold"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60" grpId="0"/>
      <p:bldP spid="61" grpId="0"/>
      <p:bldP spid="62" grpId="0"/>
      <p:bldP spid="63" grpId="0"/>
      <p:bldP spid="64" grpId="0"/>
      <p:bldP spid="65" grpId="0"/>
      <p:bldP spid="66" grpId="0"/>
      <p:bldP spid="6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pic>
        <p:nvPicPr>
          <p:cNvPr id="2" name="Resim 1"/>
          <p:cNvPicPr>
            <a:picLocks noChangeAspect="1"/>
          </p:cNvPicPr>
          <p:nvPr/>
        </p:nvPicPr>
        <p:blipFill>
          <a:blip r:embed="rId3"/>
          <a:stretch>
            <a:fillRect/>
          </a:stretch>
        </p:blipFill>
        <p:spPr>
          <a:xfrm>
            <a:off x="6380579" y="2896421"/>
            <a:ext cx="3093750" cy="3015000"/>
          </a:xfrm>
          <a:prstGeom prst="rect">
            <a:avLst/>
          </a:prstGeom>
        </p:spPr>
      </p:pic>
      <p:sp>
        <p:nvSpPr>
          <p:cNvPr id="14" name="Metin kutusu 13">
            <a:extLst>
              <a:ext uri="{FF2B5EF4-FFF2-40B4-BE49-F238E27FC236}">
                <a16:creationId xmlns:a16="http://schemas.microsoft.com/office/drawing/2014/main" id="{18A8F384-8606-2D4E-AFA7-6AC406CED6B8}"/>
              </a:ext>
            </a:extLst>
          </p:cNvPr>
          <p:cNvSpPr txBox="1"/>
          <p:nvPr/>
        </p:nvSpPr>
        <p:spPr>
          <a:xfrm>
            <a:off x="356650" y="481179"/>
            <a:ext cx="10180052" cy="1569660"/>
          </a:xfrm>
          <a:prstGeom prst="rect">
            <a:avLst/>
          </a:prstGeom>
          <a:noFill/>
          <a:ln>
            <a:noFill/>
          </a:ln>
        </p:spPr>
        <p:txBody>
          <a:bodyPr wrap="square" rtlCol="0">
            <a:spAutoFit/>
          </a:bodyPr>
          <a:lstStyle/>
          <a:p>
            <a:r>
              <a:rPr lang="tr-TR" sz="4800" b="1" dirty="0">
                <a:solidFill>
                  <a:srgbClr val="231F20"/>
                </a:solidFill>
              </a:rPr>
              <a:t>Madde Kullanmaya Nerede ve Ne Zaman Davet Ederler?</a:t>
            </a:r>
          </a:p>
        </p:txBody>
      </p:sp>
    </p:spTree>
    <p:extLst>
      <p:ext uri="{BB962C8B-B14F-4D97-AF65-F5344CB8AC3E}">
        <p14:creationId xmlns:p14="http://schemas.microsoft.com/office/powerpoint/2010/main" val="322624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250" fill="hold"/>
                                        <p:tgtEl>
                                          <p:spTgt spid="27"/>
                                        </p:tgtEl>
                                        <p:attrNameLst>
                                          <p:attrName>ppt_x</p:attrName>
                                        </p:attrNameLst>
                                      </p:cBhvr>
                                      <p:tavLst>
                                        <p:tav tm="0">
                                          <p:val>
                                            <p:strVal val="1+#ppt_w/2"/>
                                          </p:val>
                                        </p:tav>
                                        <p:tav tm="100000">
                                          <p:val>
                                            <p:strVal val="#ppt_x"/>
                                          </p:val>
                                        </p:tav>
                                      </p:tavLst>
                                    </p:anim>
                                    <p:anim calcmode="lin" valueType="num">
                                      <p:cBhvr additive="base">
                                        <p:cTn id="8" dur="250" fill="hold"/>
                                        <p:tgtEl>
                                          <p:spTgt spid="27"/>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250" fill="hold"/>
                                        <p:tgtEl>
                                          <p:spTgt spid="26"/>
                                        </p:tgtEl>
                                        <p:attrNameLst>
                                          <p:attrName>ppt_x</p:attrName>
                                        </p:attrNameLst>
                                      </p:cBhvr>
                                      <p:tavLst>
                                        <p:tav tm="0">
                                          <p:val>
                                            <p:strVal val="0-#ppt_w/2"/>
                                          </p:val>
                                        </p:tav>
                                        <p:tav tm="100000">
                                          <p:val>
                                            <p:strVal val="#ppt_x"/>
                                          </p:val>
                                        </p:tav>
                                      </p:tavLst>
                                    </p:anim>
                                    <p:anim calcmode="lin" valueType="num">
                                      <p:cBhvr additive="base">
                                        <p:cTn id="13" dur="250" fill="hold"/>
                                        <p:tgtEl>
                                          <p:spTgt spid="26"/>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50"/>
                                        <p:tgtEl>
                                          <p:spTgt spid="2"/>
                                        </p:tgtEl>
                                      </p:cBhvr>
                                    </p:animEffect>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6"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189000" t="-20000" r="-35000" b="-3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Metin kutusu 27"/>
          <p:cNvSpPr txBox="1"/>
          <p:nvPr/>
        </p:nvSpPr>
        <p:spPr>
          <a:xfrm>
            <a:off x="356650" y="481651"/>
            <a:ext cx="792328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800" b="1" i="0" u="none" strike="noStrike" kern="1200" cap="none" spc="0" normalizeH="0" baseline="0" noProof="0" dirty="0">
                <a:ln>
                  <a:noFill/>
                </a:ln>
                <a:solidFill>
                  <a:prstClr val="black"/>
                </a:solidFill>
                <a:effectLst/>
                <a:uLnTx/>
                <a:uFillTx/>
                <a:latin typeface="Calibri"/>
                <a:ea typeface="+mn-ea"/>
                <a:cs typeface="+mn-cs"/>
              </a:rPr>
              <a:t>Madde Kullanmaya </a:t>
            </a:r>
            <a:r>
              <a:rPr lang="tr-TR" sz="4800" b="1" dirty="0">
                <a:solidFill>
                  <a:prstClr val="black"/>
                </a:solidFill>
                <a:latin typeface="Calibri"/>
              </a:rPr>
              <a:t>N</a:t>
            </a:r>
            <a:r>
              <a:rPr kumimoji="0" lang="tr-TR" sz="4800" b="1" i="0" u="none" strike="noStrike" kern="1200" cap="none" spc="0" normalizeH="0" baseline="0" noProof="0" dirty="0" err="1">
                <a:ln>
                  <a:noFill/>
                </a:ln>
                <a:solidFill>
                  <a:prstClr val="black"/>
                </a:solidFill>
                <a:effectLst/>
                <a:uLnTx/>
                <a:uFillTx/>
                <a:latin typeface="Calibri"/>
                <a:ea typeface="+mn-ea"/>
                <a:cs typeface="+mn-cs"/>
              </a:rPr>
              <a:t>erede</a:t>
            </a:r>
            <a:r>
              <a:rPr kumimoji="0" lang="tr-TR" sz="4800" b="1" i="0" u="none" strike="noStrike" kern="1200" cap="none" spc="0" normalizeH="0" baseline="0" noProof="0" dirty="0">
                <a:ln>
                  <a:noFill/>
                </a:ln>
                <a:solidFill>
                  <a:prstClr val="black"/>
                </a:solidFill>
                <a:effectLst/>
                <a:uLnTx/>
                <a:uFillTx/>
                <a:latin typeface="Calibri"/>
                <a:ea typeface="+mn-ea"/>
                <a:cs typeface="+mn-cs"/>
              </a:rPr>
              <a:t> ve Ne </a:t>
            </a:r>
            <a:r>
              <a:rPr lang="tr-TR" sz="4800" b="1" dirty="0">
                <a:solidFill>
                  <a:prstClr val="black"/>
                </a:solidFill>
                <a:latin typeface="Calibri"/>
              </a:rPr>
              <a:t>Z</a:t>
            </a:r>
            <a:r>
              <a:rPr kumimoji="0" lang="tr-TR" sz="4800" b="1" i="0" u="none" strike="noStrike" kern="1200" cap="none" spc="0" normalizeH="0" baseline="0" noProof="0" dirty="0">
                <a:ln>
                  <a:noFill/>
                </a:ln>
                <a:solidFill>
                  <a:prstClr val="black"/>
                </a:solidFill>
                <a:effectLst/>
                <a:uLnTx/>
                <a:uFillTx/>
                <a:latin typeface="Calibri"/>
                <a:ea typeface="+mn-ea"/>
                <a:cs typeface="+mn-cs"/>
              </a:rPr>
              <a:t>aman </a:t>
            </a:r>
            <a:r>
              <a:rPr lang="tr-TR" sz="4800" b="1" dirty="0">
                <a:solidFill>
                  <a:prstClr val="black"/>
                </a:solidFill>
                <a:latin typeface="Calibri"/>
              </a:rPr>
              <a:t>D</a:t>
            </a:r>
            <a:r>
              <a:rPr kumimoji="0" lang="tr-TR" sz="4800" b="1" i="0" u="none" strike="noStrike" kern="1200" cap="none" spc="0" normalizeH="0" baseline="0" noProof="0" dirty="0" err="1">
                <a:ln>
                  <a:noFill/>
                </a:ln>
                <a:solidFill>
                  <a:prstClr val="black"/>
                </a:solidFill>
                <a:effectLst/>
                <a:uLnTx/>
                <a:uFillTx/>
                <a:latin typeface="Calibri"/>
                <a:ea typeface="+mn-ea"/>
                <a:cs typeface="+mn-cs"/>
              </a:rPr>
              <a:t>avet</a:t>
            </a:r>
            <a:r>
              <a:rPr kumimoji="0" lang="tr-TR" sz="4800" b="1" i="0" u="none" strike="noStrike" kern="1200" cap="none" spc="0" normalizeH="0" baseline="0" noProof="0" dirty="0">
                <a:ln>
                  <a:noFill/>
                </a:ln>
                <a:solidFill>
                  <a:prstClr val="black"/>
                </a:solidFill>
                <a:effectLst/>
                <a:uLnTx/>
                <a:uFillTx/>
                <a:latin typeface="Calibri"/>
                <a:ea typeface="+mn-ea"/>
                <a:cs typeface="+mn-cs"/>
              </a:rPr>
              <a:t> </a:t>
            </a:r>
            <a:r>
              <a:rPr lang="tr-TR" sz="4800" b="1" dirty="0">
                <a:solidFill>
                  <a:prstClr val="black"/>
                </a:solidFill>
                <a:latin typeface="Calibri"/>
              </a:rPr>
              <a:t>E</a:t>
            </a:r>
            <a:r>
              <a:rPr kumimoji="0" lang="tr-TR" sz="4800" b="1" i="0" u="none" strike="noStrike" kern="1200" cap="none" spc="0" normalizeH="0" baseline="0" noProof="0" dirty="0">
                <a:ln>
                  <a:noFill/>
                </a:ln>
                <a:solidFill>
                  <a:prstClr val="black"/>
                </a:solidFill>
                <a:effectLst/>
                <a:uLnTx/>
                <a:uFillTx/>
                <a:latin typeface="Calibri"/>
                <a:ea typeface="+mn-ea"/>
                <a:cs typeface="+mn-cs"/>
              </a:rPr>
              <a:t>derler?</a:t>
            </a:r>
          </a:p>
        </p:txBody>
      </p:sp>
      <p:sp>
        <p:nvSpPr>
          <p:cNvPr id="30" name="Metin kutusu 29"/>
          <p:cNvSpPr txBox="1"/>
          <p:nvPr/>
        </p:nvSpPr>
        <p:spPr>
          <a:xfrm>
            <a:off x="346817" y="2097976"/>
            <a:ext cx="727369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575757"/>
                </a:solidFill>
                <a:effectLst/>
                <a:uLnTx/>
                <a:uFillTx/>
                <a:latin typeface="Calibri"/>
                <a:ea typeface="+mn-ea"/>
                <a:cs typeface="+mn-cs"/>
              </a:rPr>
              <a:t>Maddeyi tanıtan, özendiren ve kullanma fikrini oluşturan genellikle yakın bir arkadaştır. Çünkü bu maddelerin zararlı olduğunu 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575757"/>
                </a:solidFill>
                <a:effectLst/>
                <a:uLnTx/>
                <a:uFillTx/>
                <a:latin typeface="Calibri"/>
                <a:ea typeface="+mn-ea"/>
                <a:cs typeface="+mn-cs"/>
              </a:rPr>
              <a:t>kullanılmaması gerektiğini herkes bilir.  </a:t>
            </a:r>
          </a:p>
          <a:p>
            <a:pPr lvl="0">
              <a:defRPr/>
            </a:pPr>
            <a:endParaRPr kumimoji="0" lang="tr-TR" sz="2000" b="0" i="0" u="none" strike="noStrike" kern="1200" cap="none" spc="0" normalizeH="0" baseline="0" noProof="0" dirty="0">
              <a:ln>
                <a:noFill/>
              </a:ln>
              <a:solidFill>
                <a:srgbClr val="575757"/>
              </a:solidFill>
              <a:effectLst/>
              <a:uLnTx/>
              <a:uFillTx/>
              <a:latin typeface="Calibri"/>
              <a:ea typeface="+mn-ea"/>
              <a:cs typeface="+mn-cs"/>
            </a:endParaRPr>
          </a:p>
          <a:p>
            <a:pPr lvl="0">
              <a:defRPr/>
            </a:pPr>
            <a:r>
              <a:rPr lang="tr-TR" sz="2000" dirty="0">
                <a:solidFill>
                  <a:srgbClr val="575757"/>
                </a:solidFill>
                <a:latin typeface="Calibri"/>
              </a:rPr>
              <a:t>Madde kullanımı arkadaşlarınızla olduğunuz her yerde olabilir ama alkol, sigara, nargile kullanılan mekanlar, izbe yerler ve eğlence mekanları riskin daha yoğun olduğu yerlerdir. </a:t>
            </a:r>
            <a:endParaRPr kumimoji="0" lang="tr-TR" sz="2000" b="0" i="0" u="none" strike="noStrike" kern="1200" cap="none" spc="0" normalizeH="0" baseline="0" noProof="0" dirty="0">
              <a:ln>
                <a:noFill/>
              </a:ln>
              <a:solidFill>
                <a:srgbClr val="575757"/>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000" b="0" i="0" u="none" strike="noStrike" kern="1200" cap="none" spc="0" normalizeH="0" baseline="0" noProof="0" dirty="0">
              <a:ln>
                <a:noFill/>
              </a:ln>
              <a:solidFill>
                <a:srgbClr val="575757"/>
              </a:solidFill>
              <a:effectLst/>
              <a:uLnTx/>
              <a:uFillTx/>
              <a:latin typeface="Calibri"/>
              <a:ea typeface="+mn-ea"/>
              <a:cs typeface="+mn-cs"/>
            </a:endParaRPr>
          </a:p>
        </p:txBody>
      </p:sp>
      <p:sp>
        <p:nvSpPr>
          <p:cNvPr id="19" name="Freeform 5">
            <a:extLst>
              <a:ext uri="{FF2B5EF4-FFF2-40B4-BE49-F238E27FC236}">
                <a16:creationId xmlns:a16="http://schemas.microsoft.com/office/drawing/2014/main" id="{99954A9D-B244-0840-9303-E3BB74D6382E}"/>
              </a:ext>
            </a:extLst>
          </p:cNvPr>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20" name="Dikdörtgen 24">
            <a:extLst>
              <a:ext uri="{FF2B5EF4-FFF2-40B4-BE49-F238E27FC236}">
                <a16:creationId xmlns:a16="http://schemas.microsoft.com/office/drawing/2014/main" id="{3220A716-F513-5340-B361-2E0F25301F2B}"/>
              </a:ext>
            </a:extLst>
          </p:cNvPr>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1" name="Rectangle 13">
            <a:extLst>
              <a:ext uri="{FF2B5EF4-FFF2-40B4-BE49-F238E27FC236}">
                <a16:creationId xmlns:a16="http://schemas.microsoft.com/office/drawing/2014/main" id="{C701E5DB-05EB-8048-BF22-DC36F2B08557}"/>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2" name="Metin kutusu 21">
            <a:extLst>
              <a:ext uri="{FF2B5EF4-FFF2-40B4-BE49-F238E27FC236}">
                <a16:creationId xmlns:a16="http://schemas.microsoft.com/office/drawing/2014/main" id="{B251BFEA-2BC4-1C4A-B84A-729E824EA657}"/>
              </a:ext>
            </a:extLst>
          </p:cNvPr>
          <p:cNvSpPr txBox="1"/>
          <p:nvPr/>
        </p:nvSpPr>
        <p:spPr>
          <a:xfrm>
            <a:off x="11495711" y="5855671"/>
            <a:ext cx="495650" cy="461665"/>
          </a:xfrm>
          <a:prstGeom prst="rect">
            <a:avLst/>
          </a:prstGeom>
          <a:noFill/>
        </p:spPr>
        <p:txBody>
          <a:bodyPr wrap="none" rtlCol="0">
            <a:spAutoFit/>
          </a:bodyPr>
          <a:lstStyle/>
          <a:p>
            <a:pPr algn="r"/>
            <a:fld id="{09285725-B414-3E49-AC2B-E8B698B357E1}" type="slidenum">
              <a:rPr lang="tr-TR" sz="2400" b="1" smtClean="0">
                <a:solidFill>
                  <a:srgbClr val="DADADA"/>
                </a:solidFill>
              </a:rPr>
              <a:t>13</a:t>
            </a:fld>
            <a:endParaRPr lang="tr-TR" sz="2400" b="1" dirty="0">
              <a:solidFill>
                <a:srgbClr val="DADADA"/>
              </a:solidFill>
            </a:endParaRPr>
          </a:p>
        </p:txBody>
      </p:sp>
    </p:spTree>
    <p:extLst>
      <p:ext uri="{BB962C8B-B14F-4D97-AF65-F5344CB8AC3E}">
        <p14:creationId xmlns:p14="http://schemas.microsoft.com/office/powerpoint/2010/main" val="15625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50"/>
                                        <p:tgtEl>
                                          <p:spTgt spid="28"/>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250"/>
                                        <p:tgtEl>
                                          <p:spTgt spid="30"/>
                                        </p:tgtEl>
                                      </p:cBhvr>
                                    </p:animEffect>
                                  </p:childTnLst>
                                </p:cTn>
                              </p:par>
                            </p:childTnLst>
                          </p:cTn>
                        </p:par>
                        <p:par>
                          <p:cTn id="12" fill="hold">
                            <p:stCondLst>
                              <p:cond delay="500"/>
                            </p:stCondLst>
                            <p:childTnLst>
                              <p:par>
                                <p:cTn id="13" presetID="2" presetClass="entr" presetSubtype="2"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250" fill="hold"/>
                                        <p:tgtEl>
                                          <p:spTgt spid="14"/>
                                        </p:tgtEl>
                                        <p:attrNameLst>
                                          <p:attrName>ppt_x</p:attrName>
                                        </p:attrNameLst>
                                      </p:cBhvr>
                                      <p:tavLst>
                                        <p:tav tm="0">
                                          <p:val>
                                            <p:strVal val="1+#ppt_w/2"/>
                                          </p:val>
                                        </p:tav>
                                        <p:tav tm="100000">
                                          <p:val>
                                            <p:strVal val="#ppt_x"/>
                                          </p:val>
                                        </p:tav>
                                      </p:tavLst>
                                    </p:anim>
                                    <p:anim calcmode="lin" valueType="num">
                                      <p:cBhvr additive="base">
                                        <p:cTn id="16" dur="250" fill="hold"/>
                                        <p:tgtEl>
                                          <p:spTgt spid="14"/>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2" presetClass="entr" presetSubtype="8"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250" fill="hold"/>
                                        <p:tgtEl>
                                          <p:spTgt spid="19"/>
                                        </p:tgtEl>
                                        <p:attrNameLst>
                                          <p:attrName>ppt_x</p:attrName>
                                        </p:attrNameLst>
                                      </p:cBhvr>
                                      <p:tavLst>
                                        <p:tav tm="0">
                                          <p:val>
                                            <p:strVal val="0-#ppt_w/2"/>
                                          </p:val>
                                        </p:tav>
                                        <p:tav tm="100000">
                                          <p:val>
                                            <p:strVal val="#ppt_x"/>
                                          </p:val>
                                        </p:tav>
                                      </p:tavLst>
                                    </p:anim>
                                    <p:anim calcmode="lin" valueType="num">
                                      <p:cBhvr additive="base">
                                        <p:cTn id="21" dur="250" fill="hold"/>
                                        <p:tgtEl>
                                          <p:spTgt spid="19"/>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25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250" fill="hold"/>
                                        <p:tgtEl>
                                          <p:spTgt spid="20"/>
                                        </p:tgtEl>
                                        <p:attrNameLst>
                                          <p:attrName>ppt_x</p:attrName>
                                        </p:attrNameLst>
                                      </p:cBhvr>
                                      <p:tavLst>
                                        <p:tav tm="0">
                                          <p:val>
                                            <p:strVal val="1+#ppt_w/2"/>
                                          </p:val>
                                        </p:tav>
                                        <p:tav tm="100000">
                                          <p:val>
                                            <p:strVal val="#ppt_x"/>
                                          </p:val>
                                        </p:tav>
                                      </p:tavLst>
                                    </p:anim>
                                    <p:anim calcmode="lin" valueType="num">
                                      <p:cBhvr additive="base">
                                        <p:cTn id="25" dur="2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8" grpId="0"/>
      <p:bldP spid="30" grpId="0"/>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83000" t="-7000" r="-7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grpSp>
        <p:nvGrpSpPr>
          <p:cNvPr id="29" name="Grup 28"/>
          <p:cNvGrpSpPr/>
          <p:nvPr/>
        </p:nvGrpSpPr>
        <p:grpSpPr>
          <a:xfrm>
            <a:off x="554927" y="2714244"/>
            <a:ext cx="7464948" cy="707886"/>
            <a:chOff x="554927" y="1881525"/>
            <a:chExt cx="7464948" cy="707886"/>
          </a:xfrm>
        </p:grpSpPr>
        <p:sp>
          <p:nvSpPr>
            <p:cNvPr id="30" name="Metin kutusu 29"/>
            <p:cNvSpPr txBox="1"/>
            <p:nvPr/>
          </p:nvSpPr>
          <p:spPr>
            <a:xfrm>
              <a:off x="746177" y="1881525"/>
              <a:ext cx="7273698" cy="707886"/>
            </a:xfrm>
            <a:prstGeom prst="rect">
              <a:avLst/>
            </a:prstGeom>
            <a:noFill/>
          </p:spPr>
          <p:txBody>
            <a:bodyPr wrap="square" rtlCol="0">
              <a:spAutoFit/>
            </a:bodyPr>
            <a:lstStyle/>
            <a:p>
              <a:r>
                <a:rPr lang="tr-TR" sz="2000" dirty="0">
                  <a:solidFill>
                    <a:srgbClr val="575757"/>
                  </a:solidFill>
                </a:rPr>
                <a:t>Sorunlarımı çözemedim, madde kullanarak unuturum</a:t>
              </a:r>
            </a:p>
            <a:p>
              <a:r>
                <a:rPr lang="tr-TR" sz="2000" dirty="0">
                  <a:solidFill>
                    <a:srgbClr val="575757"/>
                  </a:solidFill>
                </a:rPr>
                <a:t>yahut çözerim diye düşündüm.</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27" name="Grup 26"/>
          <p:cNvGrpSpPr/>
          <p:nvPr/>
        </p:nvGrpSpPr>
        <p:grpSpPr>
          <a:xfrm>
            <a:off x="554927" y="3459213"/>
            <a:ext cx="7464948" cy="400110"/>
            <a:chOff x="554927" y="1881525"/>
            <a:chExt cx="7464948" cy="400110"/>
          </a:xfrm>
        </p:grpSpPr>
        <p:sp>
          <p:nvSpPr>
            <p:cNvPr id="32" name="Metin kutusu 31"/>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İddialı biri diye tanınıyordum, imajımı korumak istedim.</a:t>
              </a:r>
            </a:p>
          </p:txBody>
        </p:sp>
        <p:pic>
          <p:nvPicPr>
            <p:cNvPr id="33" name="Resim 32"/>
            <p:cNvPicPr>
              <a:picLocks noChangeAspect="1"/>
            </p:cNvPicPr>
            <p:nvPr/>
          </p:nvPicPr>
          <p:blipFill>
            <a:blip r:embed="rId4"/>
            <a:stretch>
              <a:fillRect/>
            </a:stretch>
          </p:blipFill>
          <p:spPr>
            <a:xfrm>
              <a:off x="554927" y="1991580"/>
              <a:ext cx="191250" cy="180000"/>
            </a:xfrm>
            <a:prstGeom prst="rect">
              <a:avLst/>
            </a:prstGeom>
          </p:spPr>
        </p:pic>
      </p:grpSp>
      <p:grpSp>
        <p:nvGrpSpPr>
          <p:cNvPr id="34" name="Grup 33"/>
          <p:cNvGrpSpPr/>
          <p:nvPr/>
        </p:nvGrpSpPr>
        <p:grpSpPr>
          <a:xfrm>
            <a:off x="554927" y="3932842"/>
            <a:ext cx="7464948" cy="400110"/>
            <a:chOff x="554927" y="1881525"/>
            <a:chExt cx="7464948" cy="400110"/>
          </a:xfrm>
        </p:grpSpPr>
        <p:sp>
          <p:nvSpPr>
            <p:cNvPr id="35" name="Metin kutusu 34"/>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Grupça karar aldık, dışında kalamazdım.</a:t>
              </a:r>
            </a:p>
          </p:txBody>
        </p:sp>
        <p:pic>
          <p:nvPicPr>
            <p:cNvPr id="36" name="Resim 35"/>
            <p:cNvPicPr>
              <a:picLocks noChangeAspect="1"/>
            </p:cNvPicPr>
            <p:nvPr/>
          </p:nvPicPr>
          <p:blipFill>
            <a:blip r:embed="rId4"/>
            <a:stretch>
              <a:fillRect/>
            </a:stretch>
          </p:blipFill>
          <p:spPr>
            <a:xfrm>
              <a:off x="554927" y="1991580"/>
              <a:ext cx="191250" cy="180000"/>
            </a:xfrm>
            <a:prstGeom prst="rect">
              <a:avLst/>
            </a:prstGeom>
          </p:spPr>
        </p:pic>
      </p:grpSp>
      <p:sp>
        <p:nvSpPr>
          <p:cNvPr id="22" name="Rectangle 13">
            <a:extLst>
              <a:ext uri="{FF2B5EF4-FFF2-40B4-BE49-F238E27FC236}">
                <a16:creationId xmlns:a16="http://schemas.microsoft.com/office/drawing/2014/main" id="{B705A7DD-2BB8-1C40-A13C-A11F13F1E314}"/>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3" name="Metin kutusu 22">
            <a:extLst>
              <a:ext uri="{FF2B5EF4-FFF2-40B4-BE49-F238E27FC236}">
                <a16:creationId xmlns:a16="http://schemas.microsoft.com/office/drawing/2014/main" id="{CA6E94EA-748E-0448-9714-0979068D18E8}"/>
              </a:ext>
            </a:extLst>
          </p:cNvPr>
          <p:cNvSpPr txBox="1"/>
          <p:nvPr/>
        </p:nvSpPr>
        <p:spPr>
          <a:xfrm>
            <a:off x="11495711" y="5855671"/>
            <a:ext cx="495650" cy="461665"/>
          </a:xfrm>
          <a:prstGeom prst="rect">
            <a:avLst/>
          </a:prstGeom>
          <a:noFill/>
        </p:spPr>
        <p:txBody>
          <a:bodyPr wrap="none" rtlCol="0">
            <a:spAutoFit/>
          </a:bodyPr>
          <a:lstStyle/>
          <a:p>
            <a:pPr algn="r"/>
            <a:fld id="{09285725-B414-3E49-AC2B-E8B698B357E1}" type="slidenum">
              <a:rPr lang="tr-TR" sz="2400" b="1" smtClean="0">
                <a:solidFill>
                  <a:srgbClr val="DADADA"/>
                </a:solidFill>
              </a:rPr>
              <a:t>14</a:t>
            </a:fld>
            <a:endParaRPr lang="tr-TR" sz="2400" b="1" dirty="0">
              <a:solidFill>
                <a:srgbClr val="DADADA"/>
              </a:solidFill>
            </a:endParaRPr>
          </a:p>
        </p:txBody>
      </p:sp>
      <p:sp>
        <p:nvSpPr>
          <p:cNvPr id="24" name="Metin kutusu 23">
            <a:extLst>
              <a:ext uri="{FF2B5EF4-FFF2-40B4-BE49-F238E27FC236}">
                <a16:creationId xmlns:a16="http://schemas.microsoft.com/office/drawing/2014/main" id="{4B6B7BC2-CEDA-5B47-B30A-0F010E432BBC}"/>
              </a:ext>
            </a:extLst>
          </p:cNvPr>
          <p:cNvSpPr txBox="1"/>
          <p:nvPr/>
        </p:nvSpPr>
        <p:spPr>
          <a:xfrm>
            <a:off x="356650" y="481179"/>
            <a:ext cx="7923284" cy="1569660"/>
          </a:xfrm>
          <a:prstGeom prst="rect">
            <a:avLst/>
          </a:prstGeom>
          <a:noFill/>
        </p:spPr>
        <p:txBody>
          <a:bodyPr wrap="square" rtlCol="0">
            <a:spAutoFit/>
          </a:bodyPr>
          <a:lstStyle/>
          <a:p>
            <a:r>
              <a:rPr lang="tr-TR" sz="4800" b="1" dirty="0"/>
              <a:t>Kullananlar Hangi Gerekçelere</a:t>
            </a:r>
          </a:p>
          <a:p>
            <a:r>
              <a:rPr lang="tr-TR" sz="4800" b="1" dirty="0"/>
              <a:t>Sığınıyorlar?</a:t>
            </a:r>
          </a:p>
        </p:txBody>
      </p:sp>
    </p:spTree>
    <p:extLst>
      <p:ext uri="{BB962C8B-B14F-4D97-AF65-F5344CB8AC3E}">
        <p14:creationId xmlns:p14="http://schemas.microsoft.com/office/powerpoint/2010/main" val="117723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250" fill="hold"/>
                                        <p:tgtEl>
                                          <p:spTgt spid="42"/>
                                        </p:tgtEl>
                                        <p:attrNameLst>
                                          <p:attrName>ppt_x</p:attrName>
                                        </p:attrNameLst>
                                      </p:cBhvr>
                                      <p:tavLst>
                                        <p:tav tm="0">
                                          <p:val>
                                            <p:strVal val="1+#ppt_w/2"/>
                                          </p:val>
                                        </p:tav>
                                        <p:tav tm="100000">
                                          <p:val>
                                            <p:strVal val="#ppt_x"/>
                                          </p:val>
                                        </p:tav>
                                      </p:tavLst>
                                    </p:anim>
                                    <p:anim calcmode="lin" valueType="num">
                                      <p:cBhvr additive="base">
                                        <p:cTn id="13" dur="250" fill="hold"/>
                                        <p:tgtEl>
                                          <p:spTgt spid="42"/>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250"/>
                                  </p:stCondLst>
                                  <p:childTnLst>
                                    <p:set>
                                      <p:cBhvr>
                                        <p:cTn id="15" dur="1" fill="hold">
                                          <p:stCondLst>
                                            <p:cond delay="0"/>
                                          </p:stCondLst>
                                        </p:cTn>
                                        <p:tgtEl>
                                          <p:spTgt spid="43"/>
                                        </p:tgtEl>
                                        <p:attrNameLst>
                                          <p:attrName>style.visibility</p:attrName>
                                        </p:attrNameLst>
                                      </p:cBhvr>
                                      <p:to>
                                        <p:strVal val="visible"/>
                                      </p:to>
                                    </p:set>
                                    <p:anim calcmode="lin" valueType="num">
                                      <p:cBhvr additive="base">
                                        <p:cTn id="16" dur="250" fill="hold"/>
                                        <p:tgtEl>
                                          <p:spTgt spid="43"/>
                                        </p:tgtEl>
                                        <p:attrNameLst>
                                          <p:attrName>ppt_x</p:attrName>
                                        </p:attrNameLst>
                                      </p:cBhvr>
                                      <p:tavLst>
                                        <p:tav tm="0">
                                          <p:val>
                                            <p:strVal val="1+#ppt_w/2"/>
                                          </p:val>
                                        </p:tav>
                                        <p:tav tm="100000">
                                          <p:val>
                                            <p:strVal val="#ppt_x"/>
                                          </p:val>
                                        </p:tav>
                                      </p:tavLst>
                                    </p:anim>
                                    <p:anim calcmode="lin" valueType="num">
                                      <p:cBhvr additive="base">
                                        <p:cTn id="17" dur="250" fill="hold"/>
                                        <p:tgtEl>
                                          <p:spTgt spid="43"/>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250"/>
                                        <p:tgtEl>
                                          <p:spTgt spid="29"/>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250"/>
                                        <p:tgtEl>
                                          <p:spTgt spid="27"/>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250"/>
                                        <p:tgtEl>
                                          <p:spTgt spid="34"/>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6" grpId="0" animBg="1"/>
      <p:bldP spid="43" grpId="0" animBg="1"/>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83000" t="-7000" r="-7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grpSp>
        <p:nvGrpSpPr>
          <p:cNvPr id="29" name="Grup 28"/>
          <p:cNvGrpSpPr/>
          <p:nvPr/>
        </p:nvGrpSpPr>
        <p:grpSpPr>
          <a:xfrm>
            <a:off x="554927" y="2309853"/>
            <a:ext cx="7464948" cy="400110"/>
            <a:chOff x="554927" y="1881525"/>
            <a:chExt cx="7464948" cy="400110"/>
          </a:xfrm>
        </p:grpSpPr>
        <p:sp>
          <p:nvSpPr>
            <p:cNvPr id="30" name="Metin kutusu 29"/>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Merak ettim, denedim.</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27" name="Grup 26"/>
          <p:cNvGrpSpPr/>
          <p:nvPr/>
        </p:nvGrpSpPr>
        <p:grpSpPr>
          <a:xfrm>
            <a:off x="554927" y="2765684"/>
            <a:ext cx="7464948" cy="400110"/>
            <a:chOff x="554927" y="1881525"/>
            <a:chExt cx="7464948" cy="400110"/>
          </a:xfrm>
        </p:grpSpPr>
        <p:sp>
          <p:nvSpPr>
            <p:cNvPr id="32" name="Metin kutusu 31"/>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Sınırlarımı aşmak istiyordum.</a:t>
              </a:r>
            </a:p>
          </p:txBody>
        </p:sp>
        <p:pic>
          <p:nvPicPr>
            <p:cNvPr id="33" name="Resim 32"/>
            <p:cNvPicPr>
              <a:picLocks noChangeAspect="1"/>
            </p:cNvPicPr>
            <p:nvPr/>
          </p:nvPicPr>
          <p:blipFill>
            <a:blip r:embed="rId4"/>
            <a:stretch>
              <a:fillRect/>
            </a:stretch>
          </p:blipFill>
          <p:spPr>
            <a:xfrm>
              <a:off x="554927" y="1991580"/>
              <a:ext cx="191250" cy="180000"/>
            </a:xfrm>
            <a:prstGeom prst="rect">
              <a:avLst/>
            </a:prstGeom>
          </p:spPr>
        </p:pic>
      </p:grpSp>
      <p:grpSp>
        <p:nvGrpSpPr>
          <p:cNvPr id="34" name="Grup 33"/>
          <p:cNvGrpSpPr/>
          <p:nvPr/>
        </p:nvGrpSpPr>
        <p:grpSpPr>
          <a:xfrm>
            <a:off x="554927" y="3243447"/>
            <a:ext cx="7464948" cy="400110"/>
            <a:chOff x="554927" y="1881525"/>
            <a:chExt cx="7464948" cy="400110"/>
          </a:xfrm>
        </p:grpSpPr>
        <p:sp>
          <p:nvSpPr>
            <p:cNvPr id="35" name="Metin kutusu 34"/>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İçimden bir şey beni dürttü. </a:t>
              </a:r>
            </a:p>
          </p:txBody>
        </p:sp>
        <p:pic>
          <p:nvPicPr>
            <p:cNvPr id="36" name="Resim 35"/>
            <p:cNvPicPr>
              <a:picLocks noChangeAspect="1"/>
            </p:cNvPicPr>
            <p:nvPr/>
          </p:nvPicPr>
          <p:blipFill>
            <a:blip r:embed="rId4"/>
            <a:stretch>
              <a:fillRect/>
            </a:stretch>
          </p:blipFill>
          <p:spPr>
            <a:xfrm>
              <a:off x="554927" y="1991580"/>
              <a:ext cx="191250" cy="180000"/>
            </a:xfrm>
            <a:prstGeom prst="rect">
              <a:avLst/>
            </a:prstGeom>
          </p:spPr>
        </p:pic>
      </p:grpSp>
      <p:grpSp>
        <p:nvGrpSpPr>
          <p:cNvPr id="22" name="Grup 21"/>
          <p:cNvGrpSpPr/>
          <p:nvPr/>
        </p:nvGrpSpPr>
        <p:grpSpPr>
          <a:xfrm>
            <a:off x="554927" y="3747926"/>
            <a:ext cx="7464948" cy="400110"/>
            <a:chOff x="554927" y="1881525"/>
            <a:chExt cx="7464948" cy="400110"/>
          </a:xfrm>
        </p:grpSpPr>
        <p:sp>
          <p:nvSpPr>
            <p:cNvPr id="23" name="Metin kutusu 22"/>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Arkadaşlarıma </a:t>
              </a:r>
              <a:r>
                <a:rPr lang="tr-TR" sz="2000" dirty="0">
                  <a:solidFill>
                    <a:srgbClr val="FF0000"/>
                  </a:solidFill>
                </a:rPr>
                <a:t>göre  farklı görünmek </a:t>
              </a:r>
              <a:r>
                <a:rPr lang="tr-TR" sz="2000" dirty="0">
                  <a:solidFill>
                    <a:srgbClr val="575757"/>
                  </a:solidFill>
                </a:rPr>
                <a:t>istedim.</a:t>
              </a:r>
            </a:p>
          </p:txBody>
        </p:sp>
        <p:pic>
          <p:nvPicPr>
            <p:cNvPr id="24" name="Resim 23"/>
            <p:cNvPicPr>
              <a:picLocks noChangeAspect="1"/>
            </p:cNvPicPr>
            <p:nvPr/>
          </p:nvPicPr>
          <p:blipFill>
            <a:blip r:embed="rId4"/>
            <a:stretch>
              <a:fillRect/>
            </a:stretch>
          </p:blipFill>
          <p:spPr>
            <a:xfrm>
              <a:off x="554927" y="1991580"/>
              <a:ext cx="191250" cy="180000"/>
            </a:xfrm>
            <a:prstGeom prst="rect">
              <a:avLst/>
            </a:prstGeom>
          </p:spPr>
        </p:pic>
      </p:grpSp>
      <p:grpSp>
        <p:nvGrpSpPr>
          <p:cNvPr id="25" name="Grup 24"/>
          <p:cNvGrpSpPr/>
          <p:nvPr/>
        </p:nvGrpSpPr>
        <p:grpSpPr>
          <a:xfrm>
            <a:off x="554927" y="4252405"/>
            <a:ext cx="7464948" cy="400110"/>
            <a:chOff x="554927" y="1881525"/>
            <a:chExt cx="7464948" cy="400110"/>
          </a:xfrm>
        </p:grpSpPr>
        <p:sp>
          <p:nvSpPr>
            <p:cNvPr id="37" name="Metin kutusu 36"/>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Arkadaşlara uydum.</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grpSp>
        <p:nvGrpSpPr>
          <p:cNvPr id="39" name="Grup 38"/>
          <p:cNvGrpSpPr/>
          <p:nvPr/>
        </p:nvGrpSpPr>
        <p:grpSpPr>
          <a:xfrm>
            <a:off x="554927" y="4698783"/>
            <a:ext cx="7464948" cy="400110"/>
            <a:chOff x="554927" y="1881525"/>
            <a:chExt cx="7464948" cy="400110"/>
          </a:xfrm>
        </p:grpSpPr>
        <p:sp>
          <p:nvSpPr>
            <p:cNvPr id="40" name="Metin kutusu 39"/>
            <p:cNvSpPr txBox="1"/>
            <p:nvPr/>
          </p:nvSpPr>
          <p:spPr>
            <a:xfrm>
              <a:off x="746177" y="1881525"/>
              <a:ext cx="7273698" cy="400110"/>
            </a:xfrm>
            <a:prstGeom prst="rect">
              <a:avLst/>
            </a:prstGeom>
            <a:noFill/>
          </p:spPr>
          <p:txBody>
            <a:bodyPr wrap="square" rtlCol="0">
              <a:spAutoFit/>
            </a:bodyPr>
            <a:lstStyle/>
            <a:p>
              <a:r>
                <a:rPr lang="tr-TR" sz="2000" dirty="0">
                  <a:solidFill>
                    <a:srgbClr val="FF0000"/>
                  </a:solidFill>
                </a:rPr>
                <a:t>Ailemi cezalandırmak ya da kızdırmak istedim.</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sp>
        <p:nvSpPr>
          <p:cNvPr id="44" name="Rectangle 13">
            <a:extLst>
              <a:ext uri="{FF2B5EF4-FFF2-40B4-BE49-F238E27FC236}">
                <a16:creationId xmlns:a16="http://schemas.microsoft.com/office/drawing/2014/main" id="{AEF82A17-7176-C24E-92B3-EA05FAD7697D}"/>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45" name="Metin kutusu 44">
            <a:extLst>
              <a:ext uri="{FF2B5EF4-FFF2-40B4-BE49-F238E27FC236}">
                <a16:creationId xmlns:a16="http://schemas.microsoft.com/office/drawing/2014/main" id="{B3107494-FD9A-C841-89C2-ECCABA2036DA}"/>
              </a:ext>
            </a:extLst>
          </p:cNvPr>
          <p:cNvSpPr txBox="1"/>
          <p:nvPr/>
        </p:nvSpPr>
        <p:spPr>
          <a:xfrm>
            <a:off x="11495711" y="5855671"/>
            <a:ext cx="495650" cy="461665"/>
          </a:xfrm>
          <a:prstGeom prst="rect">
            <a:avLst/>
          </a:prstGeom>
          <a:noFill/>
        </p:spPr>
        <p:txBody>
          <a:bodyPr wrap="none" rtlCol="0">
            <a:spAutoFit/>
          </a:bodyPr>
          <a:lstStyle/>
          <a:p>
            <a:pPr algn="r"/>
            <a:fld id="{09285725-B414-3E49-AC2B-E8B698B357E1}" type="slidenum">
              <a:rPr lang="tr-TR" sz="2400" b="1" smtClean="0">
                <a:solidFill>
                  <a:srgbClr val="DADADA"/>
                </a:solidFill>
              </a:rPr>
              <a:t>15</a:t>
            </a:fld>
            <a:endParaRPr lang="tr-TR" sz="2400" b="1" dirty="0">
              <a:solidFill>
                <a:srgbClr val="DADADA"/>
              </a:solidFill>
            </a:endParaRPr>
          </a:p>
        </p:txBody>
      </p:sp>
      <p:sp>
        <p:nvSpPr>
          <p:cNvPr id="46" name="Metin kutusu 45">
            <a:extLst>
              <a:ext uri="{FF2B5EF4-FFF2-40B4-BE49-F238E27FC236}">
                <a16:creationId xmlns:a16="http://schemas.microsoft.com/office/drawing/2014/main" id="{D13A9B38-8420-604B-BBD3-10353B2152FB}"/>
              </a:ext>
            </a:extLst>
          </p:cNvPr>
          <p:cNvSpPr txBox="1"/>
          <p:nvPr/>
        </p:nvSpPr>
        <p:spPr>
          <a:xfrm>
            <a:off x="356650" y="481179"/>
            <a:ext cx="7923284" cy="1569660"/>
          </a:xfrm>
          <a:prstGeom prst="rect">
            <a:avLst/>
          </a:prstGeom>
          <a:noFill/>
        </p:spPr>
        <p:txBody>
          <a:bodyPr wrap="square" rtlCol="0">
            <a:spAutoFit/>
          </a:bodyPr>
          <a:lstStyle/>
          <a:p>
            <a:r>
              <a:rPr lang="tr-TR" sz="4800" b="1" dirty="0"/>
              <a:t>Kullananlar Hangi Gerekçelere</a:t>
            </a:r>
          </a:p>
          <a:p>
            <a:r>
              <a:rPr lang="tr-TR" sz="4800" b="1" dirty="0"/>
              <a:t>Sığınıyorlar?</a:t>
            </a:r>
          </a:p>
        </p:txBody>
      </p:sp>
    </p:spTree>
    <p:extLst>
      <p:ext uri="{BB962C8B-B14F-4D97-AF65-F5344CB8AC3E}">
        <p14:creationId xmlns:p14="http://schemas.microsoft.com/office/powerpoint/2010/main" val="269033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250" fill="hold"/>
                                        <p:tgtEl>
                                          <p:spTgt spid="42"/>
                                        </p:tgtEl>
                                        <p:attrNameLst>
                                          <p:attrName>ppt_x</p:attrName>
                                        </p:attrNameLst>
                                      </p:cBhvr>
                                      <p:tavLst>
                                        <p:tav tm="0">
                                          <p:val>
                                            <p:strVal val="1+#ppt_w/2"/>
                                          </p:val>
                                        </p:tav>
                                        <p:tav tm="100000">
                                          <p:val>
                                            <p:strVal val="#ppt_x"/>
                                          </p:val>
                                        </p:tav>
                                      </p:tavLst>
                                    </p:anim>
                                    <p:anim calcmode="lin" valueType="num">
                                      <p:cBhvr additive="base">
                                        <p:cTn id="13" dur="250" fill="hold"/>
                                        <p:tgtEl>
                                          <p:spTgt spid="42"/>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250"/>
                                  </p:stCondLst>
                                  <p:childTnLst>
                                    <p:set>
                                      <p:cBhvr>
                                        <p:cTn id="15" dur="1" fill="hold">
                                          <p:stCondLst>
                                            <p:cond delay="0"/>
                                          </p:stCondLst>
                                        </p:cTn>
                                        <p:tgtEl>
                                          <p:spTgt spid="43"/>
                                        </p:tgtEl>
                                        <p:attrNameLst>
                                          <p:attrName>style.visibility</p:attrName>
                                        </p:attrNameLst>
                                      </p:cBhvr>
                                      <p:to>
                                        <p:strVal val="visible"/>
                                      </p:to>
                                    </p:set>
                                    <p:anim calcmode="lin" valueType="num">
                                      <p:cBhvr additive="base">
                                        <p:cTn id="16" dur="250" fill="hold"/>
                                        <p:tgtEl>
                                          <p:spTgt spid="43"/>
                                        </p:tgtEl>
                                        <p:attrNameLst>
                                          <p:attrName>ppt_x</p:attrName>
                                        </p:attrNameLst>
                                      </p:cBhvr>
                                      <p:tavLst>
                                        <p:tav tm="0">
                                          <p:val>
                                            <p:strVal val="1+#ppt_w/2"/>
                                          </p:val>
                                        </p:tav>
                                        <p:tav tm="100000">
                                          <p:val>
                                            <p:strVal val="#ppt_x"/>
                                          </p:val>
                                        </p:tav>
                                      </p:tavLst>
                                    </p:anim>
                                    <p:anim calcmode="lin" valueType="num">
                                      <p:cBhvr additive="base">
                                        <p:cTn id="17" dur="250" fill="hold"/>
                                        <p:tgtEl>
                                          <p:spTgt spid="43"/>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250"/>
                                        <p:tgtEl>
                                          <p:spTgt spid="29"/>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250"/>
                                        <p:tgtEl>
                                          <p:spTgt spid="27"/>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250"/>
                                        <p:tgtEl>
                                          <p:spTgt spid="34"/>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250"/>
                                        <p:tgtEl>
                                          <p:spTgt spid="22"/>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250"/>
                                        <p:tgtEl>
                                          <p:spTgt spid="25"/>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250"/>
                                        <p:tgtEl>
                                          <p:spTgt spid="39"/>
                                        </p:tgtEl>
                                      </p:cBhvr>
                                    </p:animEffect>
                                  </p:childTnLst>
                                </p:cTn>
                              </p:par>
                            </p:childTnLst>
                          </p:cTn>
                        </p:par>
                        <p:par>
                          <p:cTn id="42" fill="hold">
                            <p:stCondLst>
                              <p:cond delay="2250"/>
                            </p:stCondLst>
                            <p:childTnLst>
                              <p:par>
                                <p:cTn id="43" presetID="10" presetClass="entr" presetSubtype="0" fill="hold" grpId="0" nodeType="after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fade">
                                      <p:cBhvr>
                                        <p:cTn id="45" dur="2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6" grpId="0" animBg="1"/>
      <p:bldP spid="43" grpId="0" animBg="1"/>
      <p:bldP spid="4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grpSp>
        <p:nvGrpSpPr>
          <p:cNvPr id="29" name="Grup 28"/>
          <p:cNvGrpSpPr/>
          <p:nvPr/>
        </p:nvGrpSpPr>
        <p:grpSpPr>
          <a:xfrm>
            <a:off x="554927" y="3059476"/>
            <a:ext cx="7464948" cy="1631216"/>
            <a:chOff x="554927" y="1881525"/>
            <a:chExt cx="7464948" cy="1631216"/>
          </a:xfrm>
        </p:grpSpPr>
        <p:sp>
          <p:nvSpPr>
            <p:cNvPr id="30" name="Metin kutusu 29"/>
            <p:cNvSpPr txBox="1"/>
            <p:nvPr/>
          </p:nvSpPr>
          <p:spPr>
            <a:xfrm>
              <a:off x="746177" y="1881525"/>
              <a:ext cx="7273698" cy="1631216"/>
            </a:xfrm>
            <a:prstGeom prst="rect">
              <a:avLst/>
            </a:prstGeom>
            <a:noFill/>
          </p:spPr>
          <p:txBody>
            <a:bodyPr wrap="square" rtlCol="0">
              <a:spAutoFit/>
            </a:bodyPr>
            <a:lstStyle/>
            <a:p>
              <a:r>
                <a:rPr lang="tr-TR" sz="2000" dirty="0">
                  <a:solidFill>
                    <a:srgbClr val="575757"/>
                  </a:solidFill>
                </a:rPr>
                <a:t>Madde kullananların bir kısmının itiraflarını</a:t>
              </a:r>
            </a:p>
            <a:p>
              <a:r>
                <a:rPr lang="tr-TR" sz="2000" dirty="0">
                  <a:solidFill>
                    <a:srgbClr val="575757"/>
                  </a:solidFill>
                </a:rPr>
                <a:t>okudunuz. Sizce bunlar geçerli, doğru</a:t>
              </a:r>
            </a:p>
            <a:p>
              <a:r>
                <a:rPr lang="tr-TR" sz="2000" dirty="0">
                  <a:solidFill>
                    <a:srgbClr val="575757"/>
                  </a:solidFill>
                </a:rPr>
                <a:t>veya anlamlı olabilir mi? Sığınılan</a:t>
              </a:r>
            </a:p>
            <a:p>
              <a:r>
                <a:rPr lang="tr-TR" sz="2000" dirty="0">
                  <a:solidFill>
                    <a:srgbClr val="575757"/>
                  </a:solidFill>
                </a:rPr>
                <a:t>gerekçeleri tek tek ele alıp</a:t>
              </a:r>
            </a:p>
            <a:p>
              <a:r>
                <a:rPr lang="tr-TR" sz="2000" dirty="0">
                  <a:solidFill>
                    <a:srgbClr val="575757"/>
                  </a:solidFill>
                </a:rPr>
                <a:t>tartışınız.</a:t>
              </a:r>
            </a:p>
          </p:txBody>
        </p:sp>
        <p:pic>
          <p:nvPicPr>
            <p:cNvPr id="31" name="Resim 30"/>
            <p:cNvPicPr>
              <a:picLocks noChangeAspect="1"/>
            </p:cNvPicPr>
            <p:nvPr/>
          </p:nvPicPr>
          <p:blipFill>
            <a:blip r:embed="rId3"/>
            <a:stretch>
              <a:fillRect/>
            </a:stretch>
          </p:blipFill>
          <p:spPr>
            <a:xfrm>
              <a:off x="554927" y="1991580"/>
              <a:ext cx="191250" cy="180000"/>
            </a:xfrm>
            <a:prstGeom prst="rect">
              <a:avLst/>
            </a:prstGeom>
          </p:spPr>
        </p:pic>
      </p:grpSp>
      <p:pic>
        <p:nvPicPr>
          <p:cNvPr id="2" name="Resim 1"/>
          <p:cNvPicPr>
            <a:picLocks noChangeAspect="1"/>
          </p:cNvPicPr>
          <p:nvPr/>
        </p:nvPicPr>
        <p:blipFill>
          <a:blip r:embed="rId4"/>
          <a:stretch>
            <a:fillRect/>
          </a:stretch>
        </p:blipFill>
        <p:spPr>
          <a:xfrm>
            <a:off x="4579931" y="1417717"/>
            <a:ext cx="7944551" cy="5068624"/>
          </a:xfrm>
          <a:prstGeom prst="rect">
            <a:avLst/>
          </a:prstGeom>
        </p:spPr>
      </p:pic>
      <p:sp>
        <p:nvSpPr>
          <p:cNvPr id="16" name="Metin kutusu 15">
            <a:extLst>
              <a:ext uri="{FF2B5EF4-FFF2-40B4-BE49-F238E27FC236}">
                <a16:creationId xmlns:a16="http://schemas.microsoft.com/office/drawing/2014/main" id="{946E87E8-C5D5-FC4F-A511-17798A4C2962}"/>
              </a:ext>
            </a:extLst>
          </p:cNvPr>
          <p:cNvSpPr txBox="1"/>
          <p:nvPr/>
        </p:nvSpPr>
        <p:spPr>
          <a:xfrm>
            <a:off x="356650" y="481179"/>
            <a:ext cx="7923284" cy="1569660"/>
          </a:xfrm>
          <a:prstGeom prst="rect">
            <a:avLst/>
          </a:prstGeom>
          <a:noFill/>
        </p:spPr>
        <p:txBody>
          <a:bodyPr wrap="square" rtlCol="0">
            <a:spAutoFit/>
          </a:bodyPr>
          <a:lstStyle/>
          <a:p>
            <a:r>
              <a:rPr lang="tr-TR" sz="4800" b="1" dirty="0"/>
              <a:t>Kullananlar Hangi Gerekçelere</a:t>
            </a:r>
          </a:p>
          <a:p>
            <a:r>
              <a:rPr lang="tr-TR" sz="4800" b="1" dirty="0"/>
              <a:t>Sığınıyorlar?</a:t>
            </a:r>
          </a:p>
        </p:txBody>
      </p:sp>
    </p:spTree>
    <p:extLst>
      <p:ext uri="{BB962C8B-B14F-4D97-AF65-F5344CB8AC3E}">
        <p14:creationId xmlns:p14="http://schemas.microsoft.com/office/powerpoint/2010/main" val="138931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250"/>
                                        <p:tgtEl>
                                          <p:spTgt spid="2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250"/>
                                        <p:tgtEl>
                                          <p:spTgt spid="2"/>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83000" t="-7000" r="-7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28" name="Metin kutusu 27"/>
          <p:cNvSpPr txBox="1"/>
          <p:nvPr/>
        </p:nvSpPr>
        <p:spPr>
          <a:xfrm>
            <a:off x="356650" y="477439"/>
            <a:ext cx="7923284" cy="830997"/>
          </a:xfrm>
          <a:prstGeom prst="rect">
            <a:avLst/>
          </a:prstGeom>
          <a:noFill/>
        </p:spPr>
        <p:txBody>
          <a:bodyPr wrap="square" rtlCol="0">
            <a:spAutoFit/>
          </a:bodyPr>
          <a:lstStyle/>
          <a:p>
            <a:r>
              <a:rPr lang="tr-TR" sz="4800" b="1" dirty="0"/>
              <a:t>Nasıl Kandırıyorlar?</a:t>
            </a:r>
          </a:p>
        </p:txBody>
      </p:sp>
      <p:grpSp>
        <p:nvGrpSpPr>
          <p:cNvPr id="29" name="Grup 28"/>
          <p:cNvGrpSpPr/>
          <p:nvPr/>
        </p:nvGrpSpPr>
        <p:grpSpPr>
          <a:xfrm>
            <a:off x="554927" y="1449990"/>
            <a:ext cx="7464948" cy="400110"/>
            <a:chOff x="554927" y="1881525"/>
            <a:chExt cx="7464948" cy="400110"/>
          </a:xfrm>
        </p:grpSpPr>
        <p:sp>
          <p:nvSpPr>
            <p:cNvPr id="30" name="Metin kutusu 29"/>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İnsanın sosyal çevresinin genişlemesine yardımcı olur.</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16" name="Grup 15"/>
          <p:cNvGrpSpPr/>
          <p:nvPr/>
        </p:nvGrpSpPr>
        <p:grpSpPr>
          <a:xfrm>
            <a:off x="554927" y="1848988"/>
            <a:ext cx="7464948" cy="400110"/>
            <a:chOff x="554927" y="1881525"/>
            <a:chExt cx="7464948" cy="400110"/>
          </a:xfrm>
        </p:grpSpPr>
        <p:sp>
          <p:nvSpPr>
            <p:cNvPr id="17" name="Metin kutusu 16"/>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Madde kullanımı arkadaşlık ilişkilerimi arttırıyor.</a:t>
              </a:r>
            </a:p>
          </p:txBody>
        </p:sp>
        <p:pic>
          <p:nvPicPr>
            <p:cNvPr id="18" name="Resim 17"/>
            <p:cNvPicPr>
              <a:picLocks noChangeAspect="1"/>
            </p:cNvPicPr>
            <p:nvPr/>
          </p:nvPicPr>
          <p:blipFill>
            <a:blip r:embed="rId4"/>
            <a:stretch>
              <a:fillRect/>
            </a:stretch>
          </p:blipFill>
          <p:spPr>
            <a:xfrm>
              <a:off x="554927" y="1991580"/>
              <a:ext cx="191250" cy="180000"/>
            </a:xfrm>
            <a:prstGeom prst="rect">
              <a:avLst/>
            </a:prstGeom>
          </p:spPr>
        </p:pic>
      </p:grpSp>
      <p:grpSp>
        <p:nvGrpSpPr>
          <p:cNvPr id="19" name="Grup 18"/>
          <p:cNvGrpSpPr/>
          <p:nvPr/>
        </p:nvGrpSpPr>
        <p:grpSpPr>
          <a:xfrm>
            <a:off x="554927" y="2245529"/>
            <a:ext cx="7464948" cy="400110"/>
            <a:chOff x="554927" y="1881525"/>
            <a:chExt cx="7464948" cy="400110"/>
          </a:xfrm>
        </p:grpSpPr>
        <p:sp>
          <p:nvSpPr>
            <p:cNvPr id="20" name="Metin kutusu 19"/>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Benim iradem güçlüdür, ben bağımlı olmam.</a:t>
              </a:r>
            </a:p>
          </p:txBody>
        </p:sp>
        <p:pic>
          <p:nvPicPr>
            <p:cNvPr id="21" name="Resim 20"/>
            <p:cNvPicPr>
              <a:picLocks noChangeAspect="1"/>
            </p:cNvPicPr>
            <p:nvPr/>
          </p:nvPicPr>
          <p:blipFill>
            <a:blip r:embed="rId4"/>
            <a:stretch>
              <a:fillRect/>
            </a:stretch>
          </p:blipFill>
          <p:spPr>
            <a:xfrm>
              <a:off x="554927" y="1991580"/>
              <a:ext cx="191250" cy="180000"/>
            </a:xfrm>
            <a:prstGeom prst="rect">
              <a:avLst/>
            </a:prstGeom>
          </p:spPr>
        </p:pic>
      </p:grpSp>
      <p:grpSp>
        <p:nvGrpSpPr>
          <p:cNvPr id="22" name="Grup 21"/>
          <p:cNvGrpSpPr/>
          <p:nvPr/>
        </p:nvGrpSpPr>
        <p:grpSpPr>
          <a:xfrm>
            <a:off x="554927" y="2624788"/>
            <a:ext cx="7464948" cy="400110"/>
            <a:chOff x="554927" y="1881525"/>
            <a:chExt cx="7464948" cy="400110"/>
          </a:xfrm>
        </p:grpSpPr>
        <p:sp>
          <p:nvSpPr>
            <p:cNvPr id="23" name="Metin kutusu 22"/>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Ben kendimi kontrol edebilirim.</a:t>
              </a:r>
            </a:p>
          </p:txBody>
        </p:sp>
        <p:pic>
          <p:nvPicPr>
            <p:cNvPr id="24" name="Resim 23"/>
            <p:cNvPicPr>
              <a:picLocks noChangeAspect="1"/>
            </p:cNvPicPr>
            <p:nvPr/>
          </p:nvPicPr>
          <p:blipFill>
            <a:blip r:embed="rId4"/>
            <a:stretch>
              <a:fillRect/>
            </a:stretch>
          </p:blipFill>
          <p:spPr>
            <a:xfrm>
              <a:off x="554927" y="1991580"/>
              <a:ext cx="191250" cy="180000"/>
            </a:xfrm>
            <a:prstGeom prst="rect">
              <a:avLst/>
            </a:prstGeom>
          </p:spPr>
        </p:pic>
      </p:grpSp>
      <p:grpSp>
        <p:nvGrpSpPr>
          <p:cNvPr id="25" name="Grup 24"/>
          <p:cNvGrpSpPr/>
          <p:nvPr/>
        </p:nvGrpSpPr>
        <p:grpSpPr>
          <a:xfrm>
            <a:off x="554927" y="2992496"/>
            <a:ext cx="7464948" cy="400110"/>
            <a:chOff x="554927" y="1881525"/>
            <a:chExt cx="7464948" cy="400110"/>
          </a:xfrm>
        </p:grpSpPr>
        <p:sp>
          <p:nvSpPr>
            <p:cNvPr id="27" name="Metin kutusu 26"/>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Ottur, zararı yoktur. Bağımlılık da yapmaz.</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554927" y="3360204"/>
            <a:ext cx="7464948" cy="400110"/>
            <a:chOff x="554927" y="1881525"/>
            <a:chExt cx="7464948" cy="400110"/>
          </a:xfrm>
        </p:grpSpPr>
        <p:sp>
          <p:nvSpPr>
            <p:cNvPr id="34" name="Metin kutusu 33"/>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Bir kere kullanmaktan bir şey çıkmaz.</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54927" y="3707853"/>
            <a:ext cx="7464948" cy="400110"/>
            <a:chOff x="554927" y="1881525"/>
            <a:chExt cx="7464948" cy="400110"/>
          </a:xfrm>
        </p:grpSpPr>
        <p:sp>
          <p:nvSpPr>
            <p:cNvPr id="37" name="Metin kutusu 36"/>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Sadece zayıf insanlar bağımlı olur.</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grpSp>
        <p:nvGrpSpPr>
          <p:cNvPr id="39" name="Grup 38"/>
          <p:cNvGrpSpPr/>
          <p:nvPr/>
        </p:nvGrpSpPr>
        <p:grpSpPr>
          <a:xfrm>
            <a:off x="554927" y="4070271"/>
            <a:ext cx="7464948" cy="400110"/>
            <a:chOff x="554927" y="1881525"/>
            <a:chExt cx="7464948" cy="400110"/>
          </a:xfrm>
        </p:grpSpPr>
        <p:sp>
          <p:nvSpPr>
            <p:cNvPr id="40" name="Metin kutusu 39"/>
            <p:cNvSpPr txBox="1"/>
            <p:nvPr/>
          </p:nvSpPr>
          <p:spPr>
            <a:xfrm>
              <a:off x="746177" y="1881525"/>
              <a:ext cx="7273698" cy="400110"/>
            </a:xfrm>
            <a:prstGeom prst="rect">
              <a:avLst/>
            </a:prstGeom>
            <a:noFill/>
          </p:spPr>
          <p:txBody>
            <a:bodyPr wrap="square" rtlCol="0">
              <a:spAutoFit/>
            </a:bodyPr>
            <a:lstStyle/>
            <a:p>
              <a:r>
                <a:rPr lang="nn-NO" sz="2000" dirty="0">
                  <a:solidFill>
                    <a:srgbClr val="575757"/>
                  </a:solidFill>
                </a:rPr>
                <a:t>Herkes kullanıyor, bir şey olmuyor.</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grpSp>
        <p:nvGrpSpPr>
          <p:cNvPr id="44" name="Grup 43"/>
          <p:cNvGrpSpPr/>
          <p:nvPr/>
        </p:nvGrpSpPr>
        <p:grpSpPr>
          <a:xfrm>
            <a:off x="554927" y="4473640"/>
            <a:ext cx="7464948" cy="400110"/>
            <a:chOff x="554927" y="1881525"/>
            <a:chExt cx="7464948" cy="400110"/>
          </a:xfrm>
        </p:grpSpPr>
        <p:sp>
          <p:nvSpPr>
            <p:cNvPr id="45" name="Metin kutusu 44"/>
            <p:cNvSpPr txBox="1"/>
            <p:nvPr/>
          </p:nvSpPr>
          <p:spPr>
            <a:xfrm>
              <a:off x="746177" y="1881525"/>
              <a:ext cx="7273698" cy="400110"/>
            </a:xfrm>
            <a:prstGeom prst="rect">
              <a:avLst/>
            </a:prstGeom>
            <a:noFill/>
          </p:spPr>
          <p:txBody>
            <a:bodyPr wrap="square" rtlCol="0">
              <a:spAutoFit/>
            </a:bodyPr>
            <a:lstStyle/>
            <a:p>
              <a:r>
                <a:rPr lang="sv-SE" sz="2000" dirty="0">
                  <a:solidFill>
                    <a:srgbClr val="575757"/>
                  </a:solidFill>
                </a:rPr>
                <a:t>Madde, sadece kullanan kişiye zarar verir.</a:t>
              </a:r>
              <a:endParaRPr lang="nn-NO" sz="2000" dirty="0">
                <a:solidFill>
                  <a:srgbClr val="575757"/>
                </a:solidFill>
              </a:endParaRPr>
            </a:p>
          </p:txBody>
        </p:sp>
        <p:pic>
          <p:nvPicPr>
            <p:cNvPr id="46" name="Resim 45"/>
            <p:cNvPicPr>
              <a:picLocks noChangeAspect="1"/>
            </p:cNvPicPr>
            <p:nvPr/>
          </p:nvPicPr>
          <p:blipFill>
            <a:blip r:embed="rId4"/>
            <a:stretch>
              <a:fillRect/>
            </a:stretch>
          </p:blipFill>
          <p:spPr>
            <a:xfrm>
              <a:off x="554927" y="1991580"/>
              <a:ext cx="191250" cy="180000"/>
            </a:xfrm>
            <a:prstGeom prst="rect">
              <a:avLst/>
            </a:prstGeom>
          </p:spPr>
        </p:pic>
      </p:grpSp>
      <p:sp>
        <p:nvSpPr>
          <p:cNvPr id="49" name="Rectangle 13">
            <a:extLst>
              <a:ext uri="{FF2B5EF4-FFF2-40B4-BE49-F238E27FC236}">
                <a16:creationId xmlns:a16="http://schemas.microsoft.com/office/drawing/2014/main" id="{0D354063-BCA0-D544-9BBF-1BA538B8C218}"/>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0" name="Metin kutusu 49">
            <a:extLst>
              <a:ext uri="{FF2B5EF4-FFF2-40B4-BE49-F238E27FC236}">
                <a16:creationId xmlns:a16="http://schemas.microsoft.com/office/drawing/2014/main" id="{8CC6CF87-091C-4649-BE65-4B9106237082}"/>
              </a:ext>
            </a:extLst>
          </p:cNvPr>
          <p:cNvSpPr txBox="1"/>
          <p:nvPr/>
        </p:nvSpPr>
        <p:spPr>
          <a:xfrm>
            <a:off x="11495711" y="5855671"/>
            <a:ext cx="495650" cy="461665"/>
          </a:xfrm>
          <a:prstGeom prst="rect">
            <a:avLst/>
          </a:prstGeom>
          <a:noFill/>
        </p:spPr>
        <p:txBody>
          <a:bodyPr wrap="none" rtlCol="0">
            <a:spAutoFit/>
          </a:bodyPr>
          <a:lstStyle/>
          <a:p>
            <a:pPr algn="r"/>
            <a:fld id="{09285725-B414-3E49-AC2B-E8B698B357E1}" type="slidenum">
              <a:rPr lang="tr-TR" sz="2400" b="1" smtClean="0">
                <a:solidFill>
                  <a:srgbClr val="DADADA"/>
                </a:solidFill>
              </a:rPr>
              <a:t>17</a:t>
            </a:fld>
            <a:endParaRPr lang="tr-TR" sz="2400" b="1" dirty="0">
              <a:solidFill>
                <a:srgbClr val="DADADA"/>
              </a:solidFill>
            </a:endParaRPr>
          </a:p>
        </p:txBody>
      </p:sp>
    </p:spTree>
    <p:extLst>
      <p:ext uri="{BB962C8B-B14F-4D97-AF65-F5344CB8AC3E}">
        <p14:creationId xmlns:p14="http://schemas.microsoft.com/office/powerpoint/2010/main" val="228933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additive="base">
                                        <p:cTn id="16" dur="250" fill="hold"/>
                                        <p:tgtEl>
                                          <p:spTgt spid="42"/>
                                        </p:tgtEl>
                                        <p:attrNameLst>
                                          <p:attrName>ppt_x</p:attrName>
                                        </p:attrNameLst>
                                      </p:cBhvr>
                                      <p:tavLst>
                                        <p:tav tm="0">
                                          <p:val>
                                            <p:strVal val="1+#ppt_w/2"/>
                                          </p:val>
                                        </p:tav>
                                        <p:tav tm="100000">
                                          <p:val>
                                            <p:strVal val="#ppt_x"/>
                                          </p:val>
                                        </p:tav>
                                      </p:tavLst>
                                    </p:anim>
                                    <p:anim calcmode="lin" valueType="num">
                                      <p:cBhvr additive="base">
                                        <p:cTn id="17" dur="250" fill="hold"/>
                                        <p:tgtEl>
                                          <p:spTgt spid="42"/>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43"/>
                                        </p:tgtEl>
                                        <p:attrNameLst>
                                          <p:attrName>style.visibility</p:attrName>
                                        </p:attrNameLst>
                                      </p:cBhvr>
                                      <p:to>
                                        <p:strVal val="visible"/>
                                      </p:to>
                                    </p:set>
                                    <p:anim calcmode="lin" valueType="num">
                                      <p:cBhvr additive="base">
                                        <p:cTn id="20" dur="250" fill="hold"/>
                                        <p:tgtEl>
                                          <p:spTgt spid="43"/>
                                        </p:tgtEl>
                                        <p:attrNameLst>
                                          <p:attrName>ppt_x</p:attrName>
                                        </p:attrNameLst>
                                      </p:cBhvr>
                                      <p:tavLst>
                                        <p:tav tm="0">
                                          <p:val>
                                            <p:strVal val="1+#ppt_w/2"/>
                                          </p:val>
                                        </p:tav>
                                        <p:tav tm="100000">
                                          <p:val>
                                            <p:strVal val="#ppt_x"/>
                                          </p:val>
                                        </p:tav>
                                      </p:tavLst>
                                    </p:anim>
                                    <p:anim calcmode="lin" valueType="num">
                                      <p:cBhvr additive="base">
                                        <p:cTn id="21" dur="250" fill="hold"/>
                                        <p:tgtEl>
                                          <p:spTgt spid="43"/>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250"/>
                                        <p:tgtEl>
                                          <p:spTgt spid="29"/>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250"/>
                                        <p:tgtEl>
                                          <p:spTgt spid="16"/>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250"/>
                                        <p:tgtEl>
                                          <p:spTgt spid="19"/>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250"/>
                                        <p:tgtEl>
                                          <p:spTgt spid="22"/>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250"/>
                                        <p:tgtEl>
                                          <p:spTgt spid="25"/>
                                        </p:tgtEl>
                                      </p:cBhvr>
                                    </p:animEffect>
                                  </p:childTnLst>
                                </p:cTn>
                              </p:par>
                            </p:childTnLst>
                          </p:cTn>
                        </p:par>
                        <p:par>
                          <p:cTn id="42" fill="hold">
                            <p:stCondLst>
                              <p:cond delay="2250"/>
                            </p:stCondLst>
                            <p:childTnLst>
                              <p:par>
                                <p:cTn id="43" presetID="10" presetClass="entr" presetSubtype="0" fill="hold" nodeType="after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250"/>
                                        <p:tgtEl>
                                          <p:spTgt spid="33"/>
                                        </p:tgtEl>
                                      </p:cBhvr>
                                    </p:animEffect>
                                  </p:childTnLst>
                                </p:cTn>
                              </p:par>
                            </p:childTnLst>
                          </p:cTn>
                        </p:par>
                        <p:par>
                          <p:cTn id="46" fill="hold">
                            <p:stCondLst>
                              <p:cond delay="2500"/>
                            </p:stCondLst>
                            <p:childTnLst>
                              <p:par>
                                <p:cTn id="47" presetID="10" presetClass="entr" presetSubtype="0" fill="hold" nodeType="after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250"/>
                                        <p:tgtEl>
                                          <p:spTgt spid="36"/>
                                        </p:tgtEl>
                                      </p:cBhvr>
                                    </p:animEffect>
                                  </p:childTnLst>
                                </p:cTn>
                              </p:par>
                            </p:childTnLst>
                          </p:cTn>
                        </p:par>
                        <p:par>
                          <p:cTn id="50" fill="hold">
                            <p:stCondLst>
                              <p:cond delay="2750"/>
                            </p:stCondLst>
                            <p:childTnLst>
                              <p:par>
                                <p:cTn id="51" presetID="10" presetClass="entr" presetSubtype="0" fill="hold" nodeType="after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250"/>
                                        <p:tgtEl>
                                          <p:spTgt spid="39"/>
                                        </p:tgtEl>
                                      </p:cBhvr>
                                    </p:animEffect>
                                  </p:childTnLst>
                                </p:cTn>
                              </p:par>
                            </p:childTnLst>
                          </p:cTn>
                        </p:par>
                        <p:par>
                          <p:cTn id="54" fill="hold">
                            <p:stCondLst>
                              <p:cond delay="3000"/>
                            </p:stCondLst>
                            <p:childTnLst>
                              <p:par>
                                <p:cTn id="55" presetID="10" presetClass="entr" presetSubtype="0" fill="hold" nodeType="after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fade">
                                      <p:cBhvr>
                                        <p:cTn id="57" dur="25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6" grpId="0" animBg="1"/>
      <p:bldP spid="28" grpId="0"/>
      <p:bldP spid="4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28" name="Metin kutusu 27"/>
          <p:cNvSpPr txBox="1"/>
          <p:nvPr/>
        </p:nvSpPr>
        <p:spPr>
          <a:xfrm>
            <a:off x="356650" y="481179"/>
            <a:ext cx="7923284" cy="830997"/>
          </a:xfrm>
          <a:prstGeom prst="rect">
            <a:avLst/>
          </a:prstGeom>
          <a:noFill/>
        </p:spPr>
        <p:txBody>
          <a:bodyPr wrap="square" rtlCol="0">
            <a:spAutoFit/>
          </a:bodyPr>
          <a:lstStyle/>
          <a:p>
            <a:r>
              <a:rPr lang="tr-TR" sz="4800" b="1" dirty="0"/>
              <a:t>Siz Takılın</a:t>
            </a:r>
          </a:p>
        </p:txBody>
      </p:sp>
      <p:pic>
        <p:nvPicPr>
          <p:cNvPr id="6" name="SizTakılı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8001" y="1654729"/>
            <a:ext cx="6095999" cy="3428999"/>
          </a:xfrm>
          <a:prstGeom prst="rect">
            <a:avLst/>
          </a:prstGeom>
        </p:spPr>
      </p:pic>
    </p:spTree>
    <p:extLst>
      <p:ext uri="{BB962C8B-B14F-4D97-AF65-F5344CB8AC3E}">
        <p14:creationId xmlns:p14="http://schemas.microsoft.com/office/powerpoint/2010/main" val="388584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video fullScrn="1">
              <p:cMediaNode vol="80000">
                <p:cTn id="18" fill="hold" display="0">
                  <p:stCondLst>
                    <p:cond delay="indefinite"/>
                  </p:stCondLst>
                </p:cTn>
                <p:tgtEl>
                  <p:spTgt spid="6"/>
                </p:tgtEl>
              </p:cMediaNode>
            </p:video>
          </p:childTnLst>
        </p:cTn>
      </p:par>
    </p:tnLst>
    <p:bldLst>
      <p:bldP spid="26" grpId="0" animBg="1"/>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3" name="Dikdörtgen 2"/>
          <p:cNvSpPr/>
          <p:nvPr/>
        </p:nvSpPr>
        <p:spPr>
          <a:xfrm>
            <a:off x="363684" y="482944"/>
            <a:ext cx="6669420" cy="830997"/>
          </a:xfrm>
          <a:prstGeom prst="rect">
            <a:avLst/>
          </a:prstGeom>
        </p:spPr>
        <p:txBody>
          <a:bodyPr wrap="square">
            <a:spAutoFit/>
          </a:bodyPr>
          <a:lstStyle/>
          <a:p>
            <a:r>
              <a:rPr lang="tr-TR" sz="4800" b="1" dirty="0"/>
              <a:t>Birlikte Tartışalım</a:t>
            </a:r>
          </a:p>
        </p:txBody>
      </p:sp>
      <p:sp>
        <p:nvSpPr>
          <p:cNvPr id="6" name="Dikdörtgen 5"/>
          <p:cNvSpPr/>
          <p:nvPr/>
        </p:nvSpPr>
        <p:spPr>
          <a:xfrm>
            <a:off x="746177" y="2016328"/>
            <a:ext cx="9144000" cy="400110"/>
          </a:xfrm>
          <a:prstGeom prst="rect">
            <a:avLst/>
          </a:prstGeom>
        </p:spPr>
        <p:txBody>
          <a:bodyPr wrap="square">
            <a:spAutoFit/>
          </a:bodyPr>
          <a:lstStyle/>
          <a:p>
            <a:r>
              <a:rPr lang="tr-TR" sz="2000" dirty="0">
                <a:solidFill>
                  <a:schemeClr val="tx1">
                    <a:lumMod val="65000"/>
                    <a:lumOff val="35000"/>
                  </a:schemeClr>
                </a:solidFill>
              </a:rPr>
              <a:t>Madde size ne verir?</a:t>
            </a:r>
          </a:p>
        </p:txBody>
      </p:sp>
      <p:pic>
        <p:nvPicPr>
          <p:cNvPr id="19" name="Resim 18"/>
          <p:cNvPicPr>
            <a:picLocks noChangeAspect="1"/>
          </p:cNvPicPr>
          <p:nvPr/>
        </p:nvPicPr>
        <p:blipFill>
          <a:blip r:embed="rId3"/>
          <a:stretch>
            <a:fillRect/>
          </a:stretch>
        </p:blipFill>
        <p:spPr>
          <a:xfrm>
            <a:off x="554927" y="2147650"/>
            <a:ext cx="191250" cy="180000"/>
          </a:xfrm>
          <a:prstGeom prst="rect">
            <a:avLst/>
          </a:prstGeom>
        </p:spPr>
      </p:pic>
      <p:pic>
        <p:nvPicPr>
          <p:cNvPr id="20" name="Resim 19"/>
          <p:cNvPicPr>
            <a:picLocks noChangeAspect="1"/>
          </p:cNvPicPr>
          <p:nvPr/>
        </p:nvPicPr>
        <p:blipFill>
          <a:blip r:embed="rId3"/>
          <a:stretch>
            <a:fillRect/>
          </a:stretch>
        </p:blipFill>
        <p:spPr>
          <a:xfrm>
            <a:off x="568871" y="2834906"/>
            <a:ext cx="191250" cy="180000"/>
          </a:xfrm>
          <a:prstGeom prst="rect">
            <a:avLst/>
          </a:prstGeom>
        </p:spPr>
      </p:pic>
      <p:sp>
        <p:nvSpPr>
          <p:cNvPr id="22" name="Dikdörtgen 21"/>
          <p:cNvSpPr/>
          <p:nvPr/>
        </p:nvSpPr>
        <p:spPr>
          <a:xfrm>
            <a:off x="760121" y="2694073"/>
            <a:ext cx="9144000" cy="400110"/>
          </a:xfrm>
          <a:prstGeom prst="rect">
            <a:avLst/>
          </a:prstGeom>
        </p:spPr>
        <p:txBody>
          <a:bodyPr wrap="square">
            <a:spAutoFit/>
          </a:bodyPr>
          <a:lstStyle/>
          <a:p>
            <a:r>
              <a:rPr lang="tr-TR" sz="2000" dirty="0">
                <a:solidFill>
                  <a:srgbClr val="575757"/>
                </a:solidFill>
              </a:rPr>
              <a:t>Madde sizden ne alır?</a:t>
            </a:r>
          </a:p>
        </p:txBody>
      </p:sp>
    </p:spTree>
    <p:extLst>
      <p:ext uri="{BB962C8B-B14F-4D97-AF65-F5344CB8AC3E}">
        <p14:creationId xmlns:p14="http://schemas.microsoft.com/office/powerpoint/2010/main" val="133476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253735"/>
            <a:ext cx="3650358" cy="830997"/>
          </a:xfrm>
          <a:prstGeom prst="rect">
            <a:avLst/>
          </a:prstGeom>
          <a:noFill/>
        </p:spPr>
        <p:txBody>
          <a:bodyPr wrap="none" rtlCol="0">
            <a:spAutoFit/>
          </a:bodyPr>
          <a:lstStyle/>
          <a:p>
            <a:r>
              <a:rPr lang="tr-TR" sz="4800" b="1" dirty="0"/>
              <a:t>Sunum İçeriği</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6" name="Metin kutusu 15"/>
          <p:cNvSpPr txBox="1"/>
          <p:nvPr/>
        </p:nvSpPr>
        <p:spPr>
          <a:xfrm>
            <a:off x="738668" y="1105276"/>
            <a:ext cx="6595652" cy="4093428"/>
          </a:xfrm>
          <a:prstGeom prst="rect">
            <a:avLst/>
          </a:prstGeom>
          <a:noFill/>
        </p:spPr>
        <p:txBody>
          <a:bodyPr wrap="none" rtlCol="0">
            <a:spAutoFit/>
          </a:bodyPr>
          <a:lstStyle/>
          <a:p>
            <a:r>
              <a:rPr lang="tr-TR" sz="2000" dirty="0">
                <a:solidFill>
                  <a:srgbClr val="575757"/>
                </a:solidFill>
              </a:rPr>
              <a:t>Madde bağımlılığı nedir?</a:t>
            </a:r>
          </a:p>
          <a:p>
            <a:r>
              <a:rPr lang="tr-TR" sz="2000" b="1" dirty="0">
                <a:solidFill>
                  <a:srgbClr val="575757"/>
                </a:solidFill>
              </a:rPr>
              <a:t>Bağımlılık yapan maddeler nelerdir?</a:t>
            </a:r>
          </a:p>
          <a:p>
            <a:r>
              <a:rPr lang="tr-TR" sz="2000" dirty="0">
                <a:solidFill>
                  <a:srgbClr val="575757"/>
                </a:solidFill>
              </a:rPr>
              <a:t>Bağımlılığın zararları nelerdir? </a:t>
            </a:r>
          </a:p>
          <a:p>
            <a:r>
              <a:rPr lang="tr-TR" sz="2000" b="1" dirty="0">
                <a:solidFill>
                  <a:srgbClr val="575757"/>
                </a:solidFill>
              </a:rPr>
              <a:t>Bağımlılık süreci nasıl başlar ve ilerler?</a:t>
            </a:r>
          </a:p>
          <a:p>
            <a:r>
              <a:rPr lang="tr-TR" sz="2000" dirty="0">
                <a:solidFill>
                  <a:srgbClr val="575757"/>
                </a:solidFill>
              </a:rPr>
              <a:t>Madde kullanmaya nerede ve ne zaman davet ederler?</a:t>
            </a:r>
          </a:p>
          <a:p>
            <a:r>
              <a:rPr lang="tr-TR" sz="2000" b="1" dirty="0">
                <a:solidFill>
                  <a:srgbClr val="575757"/>
                </a:solidFill>
              </a:rPr>
              <a:t>Kullananlar hangi gerekçelere sığınıyorlar? </a:t>
            </a:r>
          </a:p>
          <a:p>
            <a:r>
              <a:rPr lang="tr-TR" sz="2000" dirty="0">
                <a:solidFill>
                  <a:srgbClr val="575757"/>
                </a:solidFill>
              </a:rPr>
              <a:t>Madde kullanımını reddeden genci bekleyen klişeler nelerdir?</a:t>
            </a:r>
          </a:p>
          <a:p>
            <a:r>
              <a:rPr lang="tr-TR" sz="2000" b="1" dirty="0">
                <a:solidFill>
                  <a:srgbClr val="575757"/>
                </a:solidFill>
              </a:rPr>
              <a:t>Ağa düşmemek için neler yapabiliriz?</a:t>
            </a:r>
          </a:p>
          <a:p>
            <a:r>
              <a:rPr lang="tr-TR" sz="2000" dirty="0">
                <a:solidFill>
                  <a:srgbClr val="575757"/>
                </a:solidFill>
              </a:rPr>
              <a:t>Hayır diyebilmek neden bu kadar önemli?</a:t>
            </a:r>
          </a:p>
          <a:p>
            <a:r>
              <a:rPr lang="tr-TR" sz="2000" b="1" dirty="0">
                <a:solidFill>
                  <a:srgbClr val="575757"/>
                </a:solidFill>
              </a:rPr>
              <a:t>Örnek hayır cümleleri</a:t>
            </a:r>
          </a:p>
          <a:p>
            <a:r>
              <a:rPr lang="tr-TR" sz="2000" dirty="0">
                <a:solidFill>
                  <a:srgbClr val="575757"/>
                </a:solidFill>
              </a:rPr>
              <a:t>Arkadaşın kullanıyorsa ne yapmalısın? </a:t>
            </a:r>
          </a:p>
          <a:p>
            <a:r>
              <a:rPr lang="tr-TR" sz="2000" b="1" dirty="0">
                <a:solidFill>
                  <a:srgbClr val="575757"/>
                </a:solidFill>
              </a:rPr>
              <a:t>Okuldaki disiplin süreci nasıl işler, cezalar nelerdir?</a:t>
            </a:r>
          </a:p>
          <a:p>
            <a:r>
              <a:rPr lang="tr-TR" sz="2000" dirty="0">
                <a:solidFill>
                  <a:srgbClr val="575757"/>
                </a:solidFill>
              </a:rPr>
              <a:t>Türk Ceza Kanunu’nda madde bağımlılığının yeri nedir?</a:t>
            </a:r>
            <a:endParaRPr lang="tr-TR" sz="2000" b="1" dirty="0">
              <a:solidFill>
                <a:srgbClr val="575757"/>
              </a:solidFill>
            </a:endParaRPr>
          </a:p>
        </p:txBody>
      </p:sp>
      <p:grpSp>
        <p:nvGrpSpPr>
          <p:cNvPr id="3" name="Grup 2"/>
          <p:cNvGrpSpPr/>
          <p:nvPr/>
        </p:nvGrpSpPr>
        <p:grpSpPr>
          <a:xfrm>
            <a:off x="535270" y="1175693"/>
            <a:ext cx="152389" cy="3952595"/>
            <a:chOff x="535270" y="1175693"/>
            <a:chExt cx="152389" cy="3952595"/>
          </a:xfrm>
        </p:grpSpPr>
        <p:sp>
          <p:nvSpPr>
            <p:cNvPr id="2142" name="Line 116"/>
            <p:cNvSpPr>
              <a:spLocks noChangeShapeType="1"/>
            </p:cNvSpPr>
            <p:nvPr/>
          </p:nvSpPr>
          <p:spPr bwMode="auto">
            <a:xfrm flipH="1">
              <a:off x="603057" y="1175693"/>
              <a:ext cx="950" cy="3952595"/>
            </a:xfrm>
            <a:prstGeom prst="line">
              <a:avLst/>
            </a:prstGeom>
            <a:noFill/>
            <a:ln w="28575" cap="flat">
              <a:solidFill>
                <a:srgbClr val="EDEDE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dirty="0"/>
            </a:p>
          </p:txBody>
        </p:sp>
        <p:sp>
          <p:nvSpPr>
            <p:cNvPr id="98" name="Oval 120"/>
            <p:cNvSpPr>
              <a:spLocks noChangeArrowheads="1"/>
            </p:cNvSpPr>
            <p:nvPr/>
          </p:nvSpPr>
          <p:spPr bwMode="auto">
            <a:xfrm>
              <a:off x="535270" y="1245811"/>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32" name="Oval 120"/>
            <p:cNvSpPr>
              <a:spLocks noChangeArrowheads="1"/>
            </p:cNvSpPr>
            <p:nvPr/>
          </p:nvSpPr>
          <p:spPr bwMode="auto">
            <a:xfrm>
              <a:off x="535270" y="1544239"/>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33" name="Oval 120"/>
            <p:cNvSpPr>
              <a:spLocks noChangeArrowheads="1"/>
            </p:cNvSpPr>
            <p:nvPr/>
          </p:nvSpPr>
          <p:spPr bwMode="auto">
            <a:xfrm>
              <a:off x="535270" y="1842746"/>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34" name="Oval 120"/>
            <p:cNvSpPr>
              <a:spLocks noChangeArrowheads="1"/>
            </p:cNvSpPr>
            <p:nvPr/>
          </p:nvSpPr>
          <p:spPr bwMode="auto">
            <a:xfrm>
              <a:off x="535270" y="2166341"/>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35" name="Oval 120"/>
            <p:cNvSpPr>
              <a:spLocks noChangeArrowheads="1"/>
            </p:cNvSpPr>
            <p:nvPr/>
          </p:nvSpPr>
          <p:spPr bwMode="auto">
            <a:xfrm>
              <a:off x="535270" y="2459068"/>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36" name="Oval 120"/>
            <p:cNvSpPr>
              <a:spLocks noChangeArrowheads="1"/>
            </p:cNvSpPr>
            <p:nvPr/>
          </p:nvSpPr>
          <p:spPr bwMode="auto">
            <a:xfrm>
              <a:off x="543659" y="2757496"/>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37" name="Oval 120"/>
            <p:cNvSpPr>
              <a:spLocks noChangeArrowheads="1"/>
            </p:cNvSpPr>
            <p:nvPr/>
          </p:nvSpPr>
          <p:spPr bwMode="auto">
            <a:xfrm>
              <a:off x="535270" y="3064392"/>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38" name="Oval 120"/>
            <p:cNvSpPr>
              <a:spLocks noChangeArrowheads="1"/>
            </p:cNvSpPr>
            <p:nvPr/>
          </p:nvSpPr>
          <p:spPr bwMode="auto">
            <a:xfrm>
              <a:off x="535270" y="3379598"/>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39" name="Oval 120"/>
            <p:cNvSpPr>
              <a:spLocks noChangeArrowheads="1"/>
            </p:cNvSpPr>
            <p:nvPr/>
          </p:nvSpPr>
          <p:spPr bwMode="auto">
            <a:xfrm>
              <a:off x="535270" y="3673696"/>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40" name="Oval 120"/>
            <p:cNvSpPr>
              <a:spLocks noChangeArrowheads="1"/>
            </p:cNvSpPr>
            <p:nvPr/>
          </p:nvSpPr>
          <p:spPr bwMode="auto">
            <a:xfrm>
              <a:off x="543659" y="3988902"/>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41" name="Oval 120"/>
            <p:cNvSpPr>
              <a:spLocks noChangeArrowheads="1"/>
            </p:cNvSpPr>
            <p:nvPr/>
          </p:nvSpPr>
          <p:spPr bwMode="auto">
            <a:xfrm>
              <a:off x="543659" y="4287409"/>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42" name="Oval 120"/>
            <p:cNvSpPr>
              <a:spLocks noChangeArrowheads="1"/>
            </p:cNvSpPr>
            <p:nvPr/>
          </p:nvSpPr>
          <p:spPr bwMode="auto">
            <a:xfrm>
              <a:off x="543659" y="4585837"/>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26" name="Oval 120"/>
            <p:cNvSpPr>
              <a:spLocks noChangeArrowheads="1"/>
            </p:cNvSpPr>
            <p:nvPr/>
          </p:nvSpPr>
          <p:spPr bwMode="auto">
            <a:xfrm>
              <a:off x="535270" y="4888179"/>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grpSp>
      <p:sp>
        <p:nvSpPr>
          <p:cNvPr id="27" name="Rectangle 13">
            <a:extLst>
              <a:ext uri="{FF2B5EF4-FFF2-40B4-BE49-F238E27FC236}">
                <a16:creationId xmlns:a16="http://schemas.microsoft.com/office/drawing/2014/main" id="{B67C7A8F-55B7-594B-A982-4D0FFCA9FD8F}"/>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8" name="Metin kutusu 27">
            <a:extLst>
              <a:ext uri="{FF2B5EF4-FFF2-40B4-BE49-F238E27FC236}">
                <a16:creationId xmlns:a16="http://schemas.microsoft.com/office/drawing/2014/main" id="{C98C5888-C9E1-3140-BFA4-2BA45F59B6C3}"/>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02</a:t>
            </a:r>
          </a:p>
        </p:txBody>
      </p:sp>
      <p:sp>
        <p:nvSpPr>
          <p:cNvPr id="23" name="Freeform 5">
            <a:extLst>
              <a:ext uri="{FF2B5EF4-FFF2-40B4-BE49-F238E27FC236}">
                <a16:creationId xmlns:a16="http://schemas.microsoft.com/office/drawing/2014/main" id="{17077B0D-5B43-4142-99C0-D130CBD9475F}"/>
              </a:ext>
            </a:extLst>
          </p:cNvPr>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76434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250"/>
                                        <p:tgtEl>
                                          <p:spTgt spid="14"/>
                                        </p:tgtEl>
                                      </p:cBhvr>
                                    </p:animEffect>
                                  </p:childTnLst>
                                </p:cTn>
                              </p:par>
                            </p:childTnLst>
                          </p:cTn>
                        </p:par>
                        <p:par>
                          <p:cTn id="16" fill="hold">
                            <p:stCondLst>
                              <p:cond delay="750"/>
                            </p:stCondLst>
                            <p:childTnLst>
                              <p:par>
                                <p:cTn id="17" presetID="22" presetClass="entr" presetSubtype="1"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250"/>
                                        <p:tgtEl>
                                          <p:spTgt spid="16"/>
                                        </p:tgtEl>
                                      </p:cBhvr>
                                    </p:animEffect>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anim calcmode="lin" valueType="num">
                                      <p:cBhvr>
                                        <p:cTn id="24" dur="500" fill="hold"/>
                                        <p:tgtEl>
                                          <p:spTgt spid="3"/>
                                        </p:tgtEl>
                                        <p:attrNameLst>
                                          <p:attrName>ppt_x</p:attrName>
                                        </p:attrNameLst>
                                      </p:cBhvr>
                                      <p:tavLst>
                                        <p:tav tm="0">
                                          <p:val>
                                            <p:strVal val="#ppt_x"/>
                                          </p:val>
                                        </p:tav>
                                        <p:tav tm="100000">
                                          <p:val>
                                            <p:strVal val="#ppt_x"/>
                                          </p:val>
                                        </p:tav>
                                      </p:tavLst>
                                    </p:anim>
                                    <p:anim calcmode="lin" valueType="num">
                                      <p:cBhvr>
                                        <p:cTn id="25" dur="500" fill="hold"/>
                                        <p:tgtEl>
                                          <p:spTgt spid="3"/>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2" presetClass="entr" presetSubtype="8"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250" fill="hold"/>
                                        <p:tgtEl>
                                          <p:spTgt spid="23"/>
                                        </p:tgtEl>
                                        <p:attrNameLst>
                                          <p:attrName>ppt_x</p:attrName>
                                        </p:attrNameLst>
                                      </p:cBhvr>
                                      <p:tavLst>
                                        <p:tav tm="0">
                                          <p:val>
                                            <p:strVal val="0-#ppt_w/2"/>
                                          </p:val>
                                        </p:tav>
                                        <p:tav tm="100000">
                                          <p:val>
                                            <p:strVal val="#ppt_x"/>
                                          </p:val>
                                        </p:tav>
                                      </p:tavLst>
                                    </p:anim>
                                    <p:anim calcmode="lin" valueType="num">
                                      <p:cBhvr additive="base">
                                        <p:cTn id="30" dur="25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28" name="Metin kutusu 27"/>
          <p:cNvSpPr txBox="1"/>
          <p:nvPr/>
        </p:nvSpPr>
        <p:spPr>
          <a:xfrm>
            <a:off x="356650" y="481802"/>
            <a:ext cx="9322167" cy="1569660"/>
          </a:xfrm>
          <a:prstGeom prst="rect">
            <a:avLst/>
          </a:prstGeom>
          <a:noFill/>
        </p:spPr>
        <p:txBody>
          <a:bodyPr wrap="none" rtlCol="0">
            <a:spAutoFit/>
          </a:bodyPr>
          <a:lstStyle/>
          <a:p>
            <a:r>
              <a:rPr lang="tr-TR" sz="4800" b="1" dirty="0"/>
              <a:t>Madde Kullanımını Reddeden Genci</a:t>
            </a:r>
          </a:p>
          <a:p>
            <a:r>
              <a:rPr lang="tr-TR" sz="4800" b="1" dirty="0"/>
              <a:t> Bekleyen Klişeler</a:t>
            </a:r>
          </a:p>
        </p:txBody>
      </p:sp>
      <p:grpSp>
        <p:nvGrpSpPr>
          <p:cNvPr id="32" name="Grup 31"/>
          <p:cNvGrpSpPr/>
          <p:nvPr/>
        </p:nvGrpSpPr>
        <p:grpSpPr>
          <a:xfrm>
            <a:off x="356650" y="2506054"/>
            <a:ext cx="7462918" cy="830997"/>
            <a:chOff x="554927" y="2418717"/>
            <a:chExt cx="7462918" cy="830997"/>
          </a:xfrm>
        </p:grpSpPr>
        <p:sp>
          <p:nvSpPr>
            <p:cNvPr id="33" name="Dikdörtgen 32"/>
            <p:cNvSpPr/>
            <p:nvPr/>
          </p:nvSpPr>
          <p:spPr>
            <a:xfrm>
              <a:off x="746177" y="2418717"/>
              <a:ext cx="7271668" cy="830997"/>
            </a:xfrm>
            <a:prstGeom prst="rect">
              <a:avLst/>
            </a:prstGeom>
          </p:spPr>
          <p:txBody>
            <a:bodyPr wrap="square">
              <a:spAutoFit/>
            </a:bodyPr>
            <a:lstStyle/>
            <a:p>
              <a:r>
                <a:rPr lang="tr-TR" sz="2800" b="1" dirty="0">
                  <a:solidFill>
                    <a:srgbClr val="E61F4F"/>
                  </a:solidFill>
                </a:rPr>
                <a:t>Yağcılık</a:t>
              </a:r>
            </a:p>
            <a:p>
              <a:r>
                <a:rPr lang="tr-TR" sz="2000" dirty="0">
                  <a:solidFill>
                    <a:srgbClr val="575757"/>
                  </a:solidFill>
                </a:rPr>
                <a:t>“Sen olmazsan buranın tadı tuzu kaçar.”</a:t>
              </a:r>
            </a:p>
          </p:txBody>
        </p:sp>
        <p:pic>
          <p:nvPicPr>
            <p:cNvPr id="34" name="Resim 33"/>
            <p:cNvPicPr>
              <a:picLocks noChangeAspect="1"/>
            </p:cNvPicPr>
            <p:nvPr/>
          </p:nvPicPr>
          <p:blipFill>
            <a:blip r:embed="rId3"/>
            <a:stretch>
              <a:fillRect/>
            </a:stretch>
          </p:blipFill>
          <p:spPr>
            <a:xfrm>
              <a:off x="554927" y="2549458"/>
              <a:ext cx="191250" cy="180000"/>
            </a:xfrm>
            <a:prstGeom prst="rect">
              <a:avLst/>
            </a:prstGeom>
          </p:spPr>
        </p:pic>
      </p:grpSp>
      <p:sp>
        <p:nvSpPr>
          <p:cNvPr id="55" name="Oval 5"/>
          <p:cNvSpPr>
            <a:spLocks noChangeArrowheads="1"/>
          </p:cNvSpPr>
          <p:nvPr/>
        </p:nvSpPr>
        <p:spPr bwMode="auto">
          <a:xfrm>
            <a:off x="7882680" y="178220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dirty="0"/>
          </a:p>
        </p:txBody>
      </p:sp>
      <p:sp>
        <p:nvSpPr>
          <p:cNvPr id="56" name="Oval 6"/>
          <p:cNvSpPr>
            <a:spLocks noChangeArrowheads="1"/>
          </p:cNvSpPr>
          <p:nvPr/>
        </p:nvSpPr>
        <p:spPr bwMode="auto">
          <a:xfrm flipH="1">
            <a:off x="8203151" y="2102678"/>
            <a:ext cx="2470075" cy="2471302"/>
          </a:xfrm>
          <a:prstGeom prst="ellipse">
            <a:avLst/>
          </a:prstGeom>
          <a:blipFill dpi="0" rotWithShape="0">
            <a:blip r:embed="rId4"/>
            <a:srcRect/>
            <a:stretch>
              <a:fillRect l="-36000" t="-29000" r="-64000" b="-18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Tree>
    <p:extLst>
      <p:ext uri="{BB962C8B-B14F-4D97-AF65-F5344CB8AC3E}">
        <p14:creationId xmlns:p14="http://schemas.microsoft.com/office/powerpoint/2010/main" val="397641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250"/>
                                        <p:tgtEl>
                                          <p:spTgt spid="55"/>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250"/>
                                        <p:tgtEl>
                                          <p:spTgt spid="5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2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55" grpId="0" animBg="1"/>
      <p:bldP spid="5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55" name="Oval 5"/>
          <p:cNvSpPr>
            <a:spLocks noChangeArrowheads="1"/>
          </p:cNvSpPr>
          <p:nvPr/>
        </p:nvSpPr>
        <p:spPr bwMode="auto">
          <a:xfrm>
            <a:off x="7882680" y="178220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dirty="0"/>
          </a:p>
        </p:txBody>
      </p:sp>
      <p:sp>
        <p:nvSpPr>
          <p:cNvPr id="56" name="Oval 6"/>
          <p:cNvSpPr>
            <a:spLocks noChangeArrowheads="1"/>
          </p:cNvSpPr>
          <p:nvPr/>
        </p:nvSpPr>
        <p:spPr bwMode="auto">
          <a:xfrm flipH="1">
            <a:off x="8203151" y="2102678"/>
            <a:ext cx="2470075" cy="2471302"/>
          </a:xfrm>
          <a:prstGeom prst="ellipse">
            <a:avLst/>
          </a:prstGeom>
          <a:blipFill dpi="0" rotWithShape="0">
            <a:blip r:embed="rId3"/>
            <a:srcRect/>
            <a:stretch>
              <a:fillRect l="-36000" t="-22000" r="-85000" b="-18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grpSp>
        <p:nvGrpSpPr>
          <p:cNvPr id="39" name="Grup 38"/>
          <p:cNvGrpSpPr/>
          <p:nvPr/>
        </p:nvGrpSpPr>
        <p:grpSpPr>
          <a:xfrm>
            <a:off x="405248" y="2609749"/>
            <a:ext cx="7462918" cy="830997"/>
            <a:chOff x="554927" y="2412301"/>
            <a:chExt cx="7462918" cy="830997"/>
          </a:xfrm>
        </p:grpSpPr>
        <p:sp>
          <p:nvSpPr>
            <p:cNvPr id="40" name="Dikdörtgen 39"/>
            <p:cNvSpPr/>
            <p:nvPr/>
          </p:nvSpPr>
          <p:spPr>
            <a:xfrm>
              <a:off x="746177" y="2412301"/>
              <a:ext cx="7271668" cy="830997"/>
            </a:xfrm>
            <a:prstGeom prst="rect">
              <a:avLst/>
            </a:prstGeom>
          </p:spPr>
          <p:txBody>
            <a:bodyPr wrap="square">
              <a:spAutoFit/>
            </a:bodyPr>
            <a:lstStyle/>
            <a:p>
              <a:r>
                <a:rPr lang="tr-TR" sz="2800" b="1" dirty="0">
                  <a:solidFill>
                    <a:srgbClr val="E61F4F"/>
                  </a:solidFill>
                </a:rPr>
                <a:t>Yalnız bırakma</a:t>
              </a:r>
            </a:p>
            <a:p>
              <a:r>
                <a:rPr lang="tr-TR" sz="2000" dirty="0">
                  <a:solidFill>
                    <a:srgbClr val="575757"/>
                  </a:solidFill>
                </a:rPr>
                <a:t>“Eğer gidersen bir daha yüzüne bakmam.”</a:t>
              </a:r>
            </a:p>
          </p:txBody>
        </p:sp>
        <p:pic>
          <p:nvPicPr>
            <p:cNvPr id="41" name="Resim 40"/>
            <p:cNvPicPr>
              <a:picLocks noChangeAspect="1"/>
            </p:cNvPicPr>
            <p:nvPr/>
          </p:nvPicPr>
          <p:blipFill>
            <a:blip r:embed="rId4"/>
            <a:stretch>
              <a:fillRect/>
            </a:stretch>
          </p:blipFill>
          <p:spPr>
            <a:xfrm>
              <a:off x="554927" y="2549458"/>
              <a:ext cx="191250" cy="180000"/>
            </a:xfrm>
            <a:prstGeom prst="rect">
              <a:avLst/>
            </a:prstGeom>
          </p:spPr>
        </p:pic>
      </p:grpSp>
      <p:sp>
        <p:nvSpPr>
          <p:cNvPr id="17" name="Metin kutusu 16">
            <a:extLst>
              <a:ext uri="{FF2B5EF4-FFF2-40B4-BE49-F238E27FC236}">
                <a16:creationId xmlns:a16="http://schemas.microsoft.com/office/drawing/2014/main" id="{5F2FFBF1-9F84-104A-8286-5F09497A22E6}"/>
              </a:ext>
            </a:extLst>
          </p:cNvPr>
          <p:cNvSpPr txBox="1"/>
          <p:nvPr/>
        </p:nvSpPr>
        <p:spPr>
          <a:xfrm>
            <a:off x="356650" y="481802"/>
            <a:ext cx="9322167" cy="1569660"/>
          </a:xfrm>
          <a:prstGeom prst="rect">
            <a:avLst/>
          </a:prstGeom>
          <a:noFill/>
        </p:spPr>
        <p:txBody>
          <a:bodyPr wrap="none" rtlCol="0">
            <a:spAutoFit/>
          </a:bodyPr>
          <a:lstStyle/>
          <a:p>
            <a:r>
              <a:rPr lang="tr-TR" sz="4800" b="1" dirty="0"/>
              <a:t>Madde Kullanımını Reddeden Genci</a:t>
            </a:r>
          </a:p>
          <a:p>
            <a:r>
              <a:rPr lang="tr-TR" sz="4800" b="1" dirty="0"/>
              <a:t> Bekleyen Klişeler</a:t>
            </a:r>
          </a:p>
        </p:txBody>
      </p:sp>
    </p:spTree>
    <p:extLst>
      <p:ext uri="{BB962C8B-B14F-4D97-AF65-F5344CB8AC3E}">
        <p14:creationId xmlns:p14="http://schemas.microsoft.com/office/powerpoint/2010/main" val="307946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250"/>
                                        <p:tgtEl>
                                          <p:spTgt spid="5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250"/>
                                        <p:tgtEl>
                                          <p:spTgt spid="56"/>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250"/>
                                        <p:tgtEl>
                                          <p:spTgt spid="39"/>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5" grpId="0" animBg="1"/>
      <p:bldP spid="56" grpId="0" animBg="1"/>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55" name="Oval 5"/>
          <p:cNvSpPr>
            <a:spLocks noChangeArrowheads="1"/>
          </p:cNvSpPr>
          <p:nvPr/>
        </p:nvSpPr>
        <p:spPr bwMode="auto">
          <a:xfrm>
            <a:off x="7882680" y="178220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dirty="0"/>
          </a:p>
        </p:txBody>
      </p:sp>
      <p:sp>
        <p:nvSpPr>
          <p:cNvPr id="56" name="Oval 6"/>
          <p:cNvSpPr>
            <a:spLocks noChangeArrowheads="1"/>
          </p:cNvSpPr>
          <p:nvPr/>
        </p:nvSpPr>
        <p:spPr bwMode="auto">
          <a:xfrm flipH="1">
            <a:off x="8203151" y="2102678"/>
            <a:ext cx="2470075" cy="2471302"/>
          </a:xfrm>
          <a:prstGeom prst="ellipse">
            <a:avLst/>
          </a:prstGeom>
          <a:blipFill dpi="0" rotWithShape="0">
            <a:blip r:embed="rId3"/>
            <a:srcRect/>
            <a:stretch>
              <a:fillRect l="-44000" t="-49000" r="-208000" b="-60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grpSp>
        <p:nvGrpSpPr>
          <p:cNvPr id="42" name="Grup 41"/>
          <p:cNvGrpSpPr/>
          <p:nvPr/>
        </p:nvGrpSpPr>
        <p:grpSpPr>
          <a:xfrm>
            <a:off x="386708" y="2520869"/>
            <a:ext cx="7495972" cy="830997"/>
            <a:chOff x="554927" y="2399457"/>
            <a:chExt cx="7495972" cy="830997"/>
          </a:xfrm>
        </p:grpSpPr>
        <p:sp>
          <p:nvSpPr>
            <p:cNvPr id="43" name="Dikdörtgen 42"/>
            <p:cNvSpPr/>
            <p:nvPr/>
          </p:nvSpPr>
          <p:spPr>
            <a:xfrm>
              <a:off x="779231" y="2399457"/>
              <a:ext cx="7271668" cy="830997"/>
            </a:xfrm>
            <a:prstGeom prst="rect">
              <a:avLst/>
            </a:prstGeom>
          </p:spPr>
          <p:txBody>
            <a:bodyPr wrap="square">
              <a:spAutoFit/>
            </a:bodyPr>
            <a:lstStyle/>
            <a:p>
              <a:r>
                <a:rPr lang="tr-TR" sz="2800" b="1" dirty="0">
                  <a:solidFill>
                    <a:srgbClr val="E61F4F"/>
                  </a:solidFill>
                </a:rPr>
                <a:t>Yalvarma, acındırma</a:t>
              </a:r>
            </a:p>
            <a:p>
              <a:r>
                <a:rPr lang="tr-TR" sz="2000" dirty="0">
                  <a:solidFill>
                    <a:srgbClr val="575757"/>
                  </a:solidFill>
                </a:rPr>
                <a:t>“Ne olur, hatırım için bir kez… Beni kırma!”</a:t>
              </a:r>
            </a:p>
          </p:txBody>
        </p:sp>
        <p:pic>
          <p:nvPicPr>
            <p:cNvPr id="44" name="Resim 43"/>
            <p:cNvPicPr>
              <a:picLocks noChangeAspect="1"/>
            </p:cNvPicPr>
            <p:nvPr/>
          </p:nvPicPr>
          <p:blipFill>
            <a:blip r:embed="rId4"/>
            <a:stretch>
              <a:fillRect/>
            </a:stretch>
          </p:blipFill>
          <p:spPr>
            <a:xfrm>
              <a:off x="554927" y="2549458"/>
              <a:ext cx="191250" cy="180000"/>
            </a:xfrm>
            <a:prstGeom prst="rect">
              <a:avLst/>
            </a:prstGeom>
          </p:spPr>
        </p:pic>
      </p:grpSp>
      <p:sp>
        <p:nvSpPr>
          <p:cNvPr id="16" name="Metin kutusu 15">
            <a:extLst>
              <a:ext uri="{FF2B5EF4-FFF2-40B4-BE49-F238E27FC236}">
                <a16:creationId xmlns:a16="http://schemas.microsoft.com/office/drawing/2014/main" id="{804513A9-8192-E54C-A03C-1A172CF24056}"/>
              </a:ext>
            </a:extLst>
          </p:cNvPr>
          <p:cNvSpPr txBox="1"/>
          <p:nvPr/>
        </p:nvSpPr>
        <p:spPr>
          <a:xfrm>
            <a:off x="356650" y="481802"/>
            <a:ext cx="9322167" cy="1569660"/>
          </a:xfrm>
          <a:prstGeom prst="rect">
            <a:avLst/>
          </a:prstGeom>
          <a:noFill/>
        </p:spPr>
        <p:txBody>
          <a:bodyPr wrap="none" rtlCol="0">
            <a:spAutoFit/>
          </a:bodyPr>
          <a:lstStyle/>
          <a:p>
            <a:r>
              <a:rPr lang="tr-TR" sz="4800" b="1" dirty="0"/>
              <a:t>Madde Kullanımını Reddeden Genci</a:t>
            </a:r>
          </a:p>
          <a:p>
            <a:r>
              <a:rPr lang="tr-TR" sz="4800" b="1" dirty="0"/>
              <a:t> Bekleyen Klişeler</a:t>
            </a:r>
          </a:p>
        </p:txBody>
      </p:sp>
    </p:spTree>
    <p:extLst>
      <p:ext uri="{BB962C8B-B14F-4D97-AF65-F5344CB8AC3E}">
        <p14:creationId xmlns:p14="http://schemas.microsoft.com/office/powerpoint/2010/main" val="117977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250"/>
                                        <p:tgtEl>
                                          <p:spTgt spid="5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250"/>
                                        <p:tgtEl>
                                          <p:spTgt spid="56"/>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250"/>
                                        <p:tgtEl>
                                          <p:spTgt spid="42"/>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5" grpId="0" animBg="1"/>
      <p:bldP spid="56" grpId="0"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55" name="Oval 5"/>
          <p:cNvSpPr>
            <a:spLocks noChangeArrowheads="1"/>
          </p:cNvSpPr>
          <p:nvPr/>
        </p:nvSpPr>
        <p:spPr bwMode="auto">
          <a:xfrm>
            <a:off x="7882680" y="178220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dirty="0"/>
          </a:p>
        </p:txBody>
      </p:sp>
      <p:sp>
        <p:nvSpPr>
          <p:cNvPr id="56" name="Oval 6"/>
          <p:cNvSpPr>
            <a:spLocks noChangeArrowheads="1"/>
          </p:cNvSpPr>
          <p:nvPr/>
        </p:nvSpPr>
        <p:spPr bwMode="auto">
          <a:xfrm flipH="1">
            <a:off x="8203151" y="2102678"/>
            <a:ext cx="2470075" cy="2471302"/>
          </a:xfrm>
          <a:prstGeom prst="ellipse">
            <a:avLst/>
          </a:prstGeom>
          <a:blipFill dpi="0" rotWithShape="0">
            <a:blip r:embed="rId3"/>
            <a:srcRect/>
            <a:stretch>
              <a:fillRect l="-36000" t="-29000" r="-64000" b="-18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grpSp>
        <p:nvGrpSpPr>
          <p:cNvPr id="45" name="Grup 44"/>
          <p:cNvGrpSpPr/>
          <p:nvPr/>
        </p:nvGrpSpPr>
        <p:grpSpPr>
          <a:xfrm>
            <a:off x="419762" y="2640682"/>
            <a:ext cx="7462918" cy="830997"/>
            <a:chOff x="554927" y="2428720"/>
            <a:chExt cx="7462918" cy="830997"/>
          </a:xfrm>
        </p:grpSpPr>
        <p:sp>
          <p:nvSpPr>
            <p:cNvPr id="46" name="Dikdörtgen 45"/>
            <p:cNvSpPr/>
            <p:nvPr/>
          </p:nvSpPr>
          <p:spPr>
            <a:xfrm>
              <a:off x="746177" y="2428720"/>
              <a:ext cx="7271668" cy="830997"/>
            </a:xfrm>
            <a:prstGeom prst="rect">
              <a:avLst/>
            </a:prstGeom>
          </p:spPr>
          <p:txBody>
            <a:bodyPr wrap="square">
              <a:spAutoFit/>
            </a:bodyPr>
            <a:lstStyle/>
            <a:p>
              <a:r>
                <a:rPr lang="tr-TR" sz="2800" b="1" dirty="0">
                  <a:solidFill>
                    <a:srgbClr val="E61F4F"/>
                  </a:solidFill>
                </a:rPr>
                <a:t>Tehdit</a:t>
              </a:r>
            </a:p>
            <a:p>
              <a:r>
                <a:rPr lang="tr-TR" sz="2000" dirty="0">
                  <a:solidFill>
                    <a:srgbClr val="575757"/>
                  </a:solidFill>
                </a:rPr>
                <a:t>“Kesinlikle seni bırakmayız!”</a:t>
              </a:r>
            </a:p>
          </p:txBody>
        </p:sp>
        <p:pic>
          <p:nvPicPr>
            <p:cNvPr id="47" name="Resim 46"/>
            <p:cNvPicPr>
              <a:picLocks noChangeAspect="1"/>
            </p:cNvPicPr>
            <p:nvPr/>
          </p:nvPicPr>
          <p:blipFill>
            <a:blip r:embed="rId4"/>
            <a:stretch>
              <a:fillRect/>
            </a:stretch>
          </p:blipFill>
          <p:spPr>
            <a:xfrm>
              <a:off x="554927" y="2549458"/>
              <a:ext cx="191250" cy="180000"/>
            </a:xfrm>
            <a:prstGeom prst="rect">
              <a:avLst/>
            </a:prstGeom>
          </p:spPr>
        </p:pic>
      </p:grpSp>
      <p:sp>
        <p:nvSpPr>
          <p:cNvPr id="16" name="Metin kutusu 15">
            <a:extLst>
              <a:ext uri="{FF2B5EF4-FFF2-40B4-BE49-F238E27FC236}">
                <a16:creationId xmlns:a16="http://schemas.microsoft.com/office/drawing/2014/main" id="{F8DBA2AD-4777-9942-9273-88490D703612}"/>
              </a:ext>
            </a:extLst>
          </p:cNvPr>
          <p:cNvSpPr txBox="1"/>
          <p:nvPr/>
        </p:nvSpPr>
        <p:spPr>
          <a:xfrm>
            <a:off x="356650" y="481802"/>
            <a:ext cx="9322167" cy="1569660"/>
          </a:xfrm>
          <a:prstGeom prst="rect">
            <a:avLst/>
          </a:prstGeom>
          <a:noFill/>
        </p:spPr>
        <p:txBody>
          <a:bodyPr wrap="none" rtlCol="0">
            <a:spAutoFit/>
          </a:bodyPr>
          <a:lstStyle/>
          <a:p>
            <a:r>
              <a:rPr lang="tr-TR" sz="4800" b="1" dirty="0"/>
              <a:t>Madde Kullanımını Reddeden Genci</a:t>
            </a:r>
          </a:p>
          <a:p>
            <a:r>
              <a:rPr lang="tr-TR" sz="4800" b="1" dirty="0"/>
              <a:t> Bekleyen Klişeler</a:t>
            </a:r>
          </a:p>
        </p:txBody>
      </p:sp>
    </p:spTree>
    <p:extLst>
      <p:ext uri="{BB962C8B-B14F-4D97-AF65-F5344CB8AC3E}">
        <p14:creationId xmlns:p14="http://schemas.microsoft.com/office/powerpoint/2010/main" val="2363683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250"/>
                                        <p:tgtEl>
                                          <p:spTgt spid="5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250"/>
                                        <p:tgtEl>
                                          <p:spTgt spid="56"/>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250"/>
                                        <p:tgtEl>
                                          <p:spTgt spid="45"/>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5" grpId="0" animBg="1"/>
      <p:bldP spid="56" grpId="0" animBg="1"/>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55" name="Oval 5"/>
          <p:cNvSpPr>
            <a:spLocks noChangeArrowheads="1"/>
          </p:cNvSpPr>
          <p:nvPr/>
        </p:nvSpPr>
        <p:spPr bwMode="auto">
          <a:xfrm>
            <a:off x="7882680" y="178220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dirty="0"/>
          </a:p>
        </p:txBody>
      </p:sp>
      <p:sp>
        <p:nvSpPr>
          <p:cNvPr id="56" name="Oval 6"/>
          <p:cNvSpPr>
            <a:spLocks noChangeArrowheads="1"/>
          </p:cNvSpPr>
          <p:nvPr/>
        </p:nvSpPr>
        <p:spPr bwMode="auto">
          <a:xfrm flipH="1">
            <a:off x="8203151" y="2102678"/>
            <a:ext cx="2470075" cy="2471302"/>
          </a:xfrm>
          <a:prstGeom prst="ellipse">
            <a:avLst/>
          </a:prstGeom>
          <a:blipFill dpi="0" rotWithShape="0">
            <a:blip r:embed="rId3"/>
            <a:srcRect/>
            <a:stretch>
              <a:fillRect l="-15000" r="-49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grpSp>
        <p:nvGrpSpPr>
          <p:cNvPr id="48" name="Grup 47"/>
          <p:cNvGrpSpPr/>
          <p:nvPr/>
        </p:nvGrpSpPr>
        <p:grpSpPr>
          <a:xfrm>
            <a:off x="356650" y="2601866"/>
            <a:ext cx="7462918" cy="830997"/>
            <a:chOff x="554927" y="2389151"/>
            <a:chExt cx="7462918" cy="830997"/>
          </a:xfrm>
        </p:grpSpPr>
        <p:sp>
          <p:nvSpPr>
            <p:cNvPr id="49" name="Dikdörtgen 48"/>
            <p:cNvSpPr/>
            <p:nvPr/>
          </p:nvSpPr>
          <p:spPr>
            <a:xfrm>
              <a:off x="746177" y="2389151"/>
              <a:ext cx="7271668" cy="830997"/>
            </a:xfrm>
            <a:prstGeom prst="rect">
              <a:avLst/>
            </a:prstGeom>
          </p:spPr>
          <p:txBody>
            <a:bodyPr wrap="square">
              <a:spAutoFit/>
            </a:bodyPr>
            <a:lstStyle/>
            <a:p>
              <a:r>
                <a:rPr lang="tr-TR" sz="2800" b="1" dirty="0">
                  <a:solidFill>
                    <a:srgbClr val="E61F4F"/>
                  </a:solidFill>
                </a:rPr>
                <a:t>Aşağılama</a:t>
              </a:r>
            </a:p>
            <a:p>
              <a:r>
                <a:rPr lang="tr-TR" sz="2000" dirty="0">
                  <a:solidFill>
                    <a:srgbClr val="575757"/>
                  </a:solidFill>
                </a:rPr>
                <a:t>“Hadi süt çocuğu sen de! Ana kuzusu…”</a:t>
              </a:r>
            </a:p>
          </p:txBody>
        </p:sp>
        <p:pic>
          <p:nvPicPr>
            <p:cNvPr id="50" name="Resim 49"/>
            <p:cNvPicPr>
              <a:picLocks noChangeAspect="1"/>
            </p:cNvPicPr>
            <p:nvPr/>
          </p:nvPicPr>
          <p:blipFill>
            <a:blip r:embed="rId4"/>
            <a:stretch>
              <a:fillRect/>
            </a:stretch>
          </p:blipFill>
          <p:spPr>
            <a:xfrm>
              <a:off x="554927" y="2549458"/>
              <a:ext cx="191250" cy="180000"/>
            </a:xfrm>
            <a:prstGeom prst="rect">
              <a:avLst/>
            </a:prstGeom>
          </p:spPr>
        </p:pic>
      </p:grpSp>
      <p:sp>
        <p:nvSpPr>
          <p:cNvPr id="16" name="Metin kutusu 15">
            <a:extLst>
              <a:ext uri="{FF2B5EF4-FFF2-40B4-BE49-F238E27FC236}">
                <a16:creationId xmlns:a16="http://schemas.microsoft.com/office/drawing/2014/main" id="{39DBA89F-6B5F-3D48-8A54-6170E474B38B}"/>
              </a:ext>
            </a:extLst>
          </p:cNvPr>
          <p:cNvSpPr txBox="1"/>
          <p:nvPr/>
        </p:nvSpPr>
        <p:spPr>
          <a:xfrm>
            <a:off x="356650" y="481802"/>
            <a:ext cx="9322167" cy="1569660"/>
          </a:xfrm>
          <a:prstGeom prst="rect">
            <a:avLst/>
          </a:prstGeom>
          <a:noFill/>
        </p:spPr>
        <p:txBody>
          <a:bodyPr wrap="none" rtlCol="0">
            <a:spAutoFit/>
          </a:bodyPr>
          <a:lstStyle/>
          <a:p>
            <a:r>
              <a:rPr lang="tr-TR" sz="4800" b="1" dirty="0"/>
              <a:t>Madde Kullanımını Reddeden Genci</a:t>
            </a:r>
          </a:p>
          <a:p>
            <a:r>
              <a:rPr lang="tr-TR" sz="4800" b="1" dirty="0"/>
              <a:t> Bekleyen Klişeler</a:t>
            </a:r>
          </a:p>
        </p:txBody>
      </p:sp>
    </p:spTree>
    <p:extLst>
      <p:ext uri="{BB962C8B-B14F-4D97-AF65-F5344CB8AC3E}">
        <p14:creationId xmlns:p14="http://schemas.microsoft.com/office/powerpoint/2010/main" val="222770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250"/>
                                        <p:tgtEl>
                                          <p:spTgt spid="5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250"/>
                                        <p:tgtEl>
                                          <p:spTgt spid="56"/>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250"/>
                                        <p:tgtEl>
                                          <p:spTgt spid="48"/>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5" grpId="0" animBg="1"/>
      <p:bldP spid="56" grpId="0" animBg="1"/>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3"/>
          <a:stretch>
            <a:fillRect/>
          </a:stretch>
        </p:blipFill>
        <p:spPr>
          <a:xfrm>
            <a:off x="3511118" y="-660400"/>
            <a:ext cx="11496653" cy="7669696"/>
          </a:xfrm>
          <a:prstGeom prst="rect">
            <a:avLst/>
          </a:prstGeom>
        </p:spPr>
      </p:pic>
      <p:sp>
        <p:nvSpPr>
          <p:cNvPr id="9" name="Freeform 5"/>
          <p:cNvSpPr>
            <a:spLocks/>
          </p:cNvSpPr>
          <p:nvPr/>
        </p:nvSpPr>
        <p:spPr bwMode="auto">
          <a:xfrm flipH="1">
            <a:off x="-4" y="1089898"/>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1005714" y="1105287"/>
            <a:ext cx="6564129" cy="1569660"/>
          </a:xfrm>
          <a:prstGeom prst="rect">
            <a:avLst/>
          </a:prstGeom>
          <a:noFill/>
        </p:spPr>
        <p:txBody>
          <a:bodyPr wrap="square" rtlCol="0">
            <a:spAutoFit/>
          </a:bodyPr>
          <a:lstStyle/>
          <a:p>
            <a:r>
              <a:rPr lang="tr-TR" sz="4800" b="1" dirty="0"/>
              <a:t>Ağa Düşmemek için Neler Yapabiliriz?</a:t>
            </a:r>
          </a:p>
        </p:txBody>
      </p:sp>
    </p:spTree>
    <p:extLst>
      <p:ext uri="{BB962C8B-B14F-4D97-AF65-F5344CB8AC3E}">
        <p14:creationId xmlns:p14="http://schemas.microsoft.com/office/powerpoint/2010/main" val="86569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481179"/>
            <a:ext cx="3447162" cy="830997"/>
          </a:xfrm>
          <a:prstGeom prst="rect">
            <a:avLst/>
          </a:prstGeom>
          <a:noFill/>
        </p:spPr>
        <p:txBody>
          <a:bodyPr wrap="none" rtlCol="0">
            <a:spAutoFit/>
          </a:bodyPr>
          <a:lstStyle/>
          <a:p>
            <a:r>
              <a:rPr lang="tr-TR" sz="4800" b="1" dirty="0"/>
              <a:t>Uzak Kalmak</a:t>
            </a:r>
          </a:p>
        </p:txBody>
      </p:sp>
      <p:grpSp>
        <p:nvGrpSpPr>
          <p:cNvPr id="10" name="Grup 9"/>
          <p:cNvGrpSpPr/>
          <p:nvPr/>
        </p:nvGrpSpPr>
        <p:grpSpPr>
          <a:xfrm>
            <a:off x="554927" y="2040438"/>
            <a:ext cx="5778760" cy="1323439"/>
            <a:chOff x="554927" y="1881525"/>
            <a:chExt cx="5778760" cy="1323439"/>
          </a:xfrm>
        </p:grpSpPr>
        <p:sp>
          <p:nvSpPr>
            <p:cNvPr id="16" name="Metin kutusu 15"/>
            <p:cNvSpPr txBox="1"/>
            <p:nvPr/>
          </p:nvSpPr>
          <p:spPr>
            <a:xfrm>
              <a:off x="746176" y="1881525"/>
              <a:ext cx="5587511" cy="1323439"/>
            </a:xfrm>
            <a:prstGeom prst="rect">
              <a:avLst/>
            </a:prstGeom>
            <a:noFill/>
          </p:spPr>
          <p:txBody>
            <a:bodyPr wrap="square" rtlCol="0">
              <a:spAutoFit/>
            </a:bodyPr>
            <a:lstStyle/>
            <a:p>
              <a:r>
                <a:rPr lang="tr-TR" sz="2000" dirty="0">
                  <a:solidFill>
                    <a:srgbClr val="575757"/>
                  </a:solidFill>
                </a:rPr>
                <a:t>Bağımlılık yapıcı bir maddenin kullanılma</a:t>
              </a:r>
            </a:p>
            <a:p>
              <a:r>
                <a:rPr lang="tr-TR" sz="2000" dirty="0">
                  <a:solidFill>
                    <a:srgbClr val="575757"/>
                  </a:solidFill>
                </a:rPr>
                <a:t>olasılığı olan ortamlardan uzak kalarak</a:t>
              </a:r>
            </a:p>
            <a:p>
              <a:r>
                <a:rPr lang="tr-TR" sz="2000" dirty="0">
                  <a:solidFill>
                    <a:srgbClr val="575757"/>
                  </a:solidFill>
                </a:rPr>
                <a:t>kendinizi madde kullanımı ve bağımlılık</a:t>
              </a:r>
            </a:p>
            <a:p>
              <a:r>
                <a:rPr lang="tr-TR" sz="2000" dirty="0">
                  <a:solidFill>
                    <a:srgbClr val="575757"/>
                  </a:solidFill>
                </a:rPr>
                <a:t>riskinin dışında tutabilirsiniz.</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dirty="0"/>
          </a:p>
        </p:txBody>
      </p:sp>
    </p:spTree>
    <p:extLst>
      <p:ext uri="{BB962C8B-B14F-4D97-AF65-F5344CB8AC3E}">
        <p14:creationId xmlns:p14="http://schemas.microsoft.com/office/powerpoint/2010/main" val="40910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1+#ppt_w/2"/>
                                          </p:val>
                                        </p:tav>
                                        <p:tav tm="100000">
                                          <p:val>
                                            <p:strVal val="#ppt_x"/>
                                          </p:val>
                                        </p:tav>
                                      </p:tavLst>
                                    </p:anim>
                                    <p:anim calcmode="lin" valueType="num">
                                      <p:cBhvr additive="base">
                                        <p:cTn id="17" dur="25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481179"/>
            <a:ext cx="4779065" cy="830997"/>
          </a:xfrm>
          <a:prstGeom prst="rect">
            <a:avLst/>
          </a:prstGeom>
          <a:noFill/>
        </p:spPr>
        <p:txBody>
          <a:bodyPr wrap="none" rtlCol="0">
            <a:spAutoFit/>
          </a:bodyPr>
          <a:lstStyle/>
          <a:p>
            <a:r>
              <a:rPr lang="tr-TR" sz="4800" b="1" dirty="0"/>
              <a:t>Soğuk Davranmak</a:t>
            </a:r>
          </a:p>
        </p:txBody>
      </p:sp>
      <p:grpSp>
        <p:nvGrpSpPr>
          <p:cNvPr id="10" name="Grup 9"/>
          <p:cNvGrpSpPr/>
          <p:nvPr/>
        </p:nvGrpSpPr>
        <p:grpSpPr>
          <a:xfrm>
            <a:off x="554927" y="2040438"/>
            <a:ext cx="5778760" cy="1631216"/>
            <a:chOff x="554927" y="1881525"/>
            <a:chExt cx="5778760" cy="1631216"/>
          </a:xfrm>
        </p:grpSpPr>
        <p:sp>
          <p:nvSpPr>
            <p:cNvPr id="16" name="Metin kutusu 15"/>
            <p:cNvSpPr txBox="1"/>
            <p:nvPr/>
          </p:nvSpPr>
          <p:spPr>
            <a:xfrm>
              <a:off x="746176" y="1881525"/>
              <a:ext cx="5587511" cy="1631216"/>
            </a:xfrm>
            <a:prstGeom prst="rect">
              <a:avLst/>
            </a:prstGeom>
            <a:noFill/>
          </p:spPr>
          <p:txBody>
            <a:bodyPr wrap="square" rtlCol="0">
              <a:spAutoFit/>
            </a:bodyPr>
            <a:lstStyle/>
            <a:p>
              <a:r>
                <a:rPr lang="tr-TR" sz="2000" dirty="0">
                  <a:solidFill>
                    <a:srgbClr val="575757"/>
                  </a:solidFill>
                </a:rPr>
                <a:t>Size madde kullanma teklifinde bulunan</a:t>
              </a:r>
            </a:p>
            <a:p>
              <a:r>
                <a:rPr lang="tr-TR" sz="2000" dirty="0">
                  <a:solidFill>
                    <a:srgbClr val="575757"/>
                  </a:solidFill>
                </a:rPr>
                <a:t>kişiyi görmezden gelerek, ondan yüz</a:t>
              </a:r>
            </a:p>
            <a:p>
              <a:r>
                <a:rPr lang="tr-TR" sz="2000" dirty="0">
                  <a:solidFill>
                    <a:srgbClr val="575757"/>
                  </a:solidFill>
                </a:rPr>
                <a:t>çevirerek, onunla iletişime geçmeyerek</a:t>
              </a:r>
            </a:p>
            <a:p>
              <a:r>
                <a:rPr lang="tr-TR" sz="2000" dirty="0">
                  <a:solidFill>
                    <a:srgbClr val="575757"/>
                  </a:solidFill>
                </a:rPr>
                <a:t>ve onun yanından uzaklaşarak tavrınızı</a:t>
              </a:r>
            </a:p>
            <a:p>
              <a:r>
                <a:rPr lang="tr-TR" sz="2000" dirty="0">
                  <a:solidFill>
                    <a:srgbClr val="575757"/>
                  </a:solidFill>
                </a:rPr>
                <a:t>net olarak gösterebilirsiniz.</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dirty="0"/>
          </a:p>
        </p:txBody>
      </p:sp>
    </p:spTree>
    <p:extLst>
      <p:ext uri="{BB962C8B-B14F-4D97-AF65-F5344CB8AC3E}">
        <p14:creationId xmlns:p14="http://schemas.microsoft.com/office/powerpoint/2010/main" val="290518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1+#ppt_w/2"/>
                                          </p:val>
                                        </p:tav>
                                        <p:tav tm="100000">
                                          <p:val>
                                            <p:strVal val="#ppt_x"/>
                                          </p:val>
                                        </p:tav>
                                      </p:tavLst>
                                    </p:anim>
                                    <p:anim calcmode="lin" valueType="num">
                                      <p:cBhvr additive="base">
                                        <p:cTn id="17" dur="25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481179"/>
            <a:ext cx="3527312" cy="830997"/>
          </a:xfrm>
          <a:prstGeom prst="rect">
            <a:avLst/>
          </a:prstGeom>
          <a:noFill/>
        </p:spPr>
        <p:txBody>
          <a:bodyPr wrap="none" rtlCol="0">
            <a:spAutoFit/>
          </a:bodyPr>
          <a:lstStyle/>
          <a:p>
            <a:r>
              <a:rPr lang="tr-TR" sz="4800" b="1" dirty="0"/>
              <a:t>Uygun Kişiler</a:t>
            </a:r>
          </a:p>
        </p:txBody>
      </p:sp>
      <p:grpSp>
        <p:nvGrpSpPr>
          <p:cNvPr id="10" name="Grup 9"/>
          <p:cNvGrpSpPr/>
          <p:nvPr/>
        </p:nvGrpSpPr>
        <p:grpSpPr>
          <a:xfrm>
            <a:off x="554927" y="2040438"/>
            <a:ext cx="5778760" cy="1323439"/>
            <a:chOff x="554927" y="1881525"/>
            <a:chExt cx="5778760" cy="1323439"/>
          </a:xfrm>
        </p:grpSpPr>
        <p:sp>
          <p:nvSpPr>
            <p:cNvPr id="16" name="Metin kutusu 15"/>
            <p:cNvSpPr txBox="1"/>
            <p:nvPr/>
          </p:nvSpPr>
          <p:spPr>
            <a:xfrm>
              <a:off x="746176" y="1881525"/>
              <a:ext cx="5587511" cy="1323439"/>
            </a:xfrm>
            <a:prstGeom prst="rect">
              <a:avLst/>
            </a:prstGeom>
            <a:noFill/>
          </p:spPr>
          <p:txBody>
            <a:bodyPr wrap="square" rtlCol="0">
              <a:spAutoFit/>
            </a:bodyPr>
            <a:lstStyle/>
            <a:p>
              <a:r>
                <a:rPr lang="tr-TR" sz="2000" dirty="0">
                  <a:solidFill>
                    <a:srgbClr val="575757"/>
                  </a:solidFill>
                </a:rPr>
                <a:t>Riskli yer ya da ortamlarda bulunmak</a:t>
              </a:r>
            </a:p>
            <a:p>
              <a:r>
                <a:rPr lang="tr-TR" sz="2000" dirty="0">
                  <a:solidFill>
                    <a:srgbClr val="575757"/>
                  </a:solidFill>
                </a:rPr>
                <a:t>zorunda kaldığınızda olumlu alışkanlıklara</a:t>
              </a:r>
            </a:p>
            <a:p>
              <a:r>
                <a:rPr lang="tr-TR" sz="2000" dirty="0">
                  <a:solidFill>
                    <a:srgbClr val="575757"/>
                  </a:solidFill>
                </a:rPr>
                <a:t>sahip arkadaşlarınızla birlikte olarak</a:t>
              </a:r>
            </a:p>
            <a:p>
              <a:r>
                <a:rPr lang="tr-TR" sz="2000" dirty="0">
                  <a:solidFill>
                    <a:srgbClr val="575757"/>
                  </a:solidFill>
                </a:rPr>
                <a:t>ortamın riskinden korunabilirsiniz.</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4"/>
            <a:srcRect/>
            <a:stretch>
              <a:fillRect t="-34000" b="-39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dirty="0"/>
          </a:p>
        </p:txBody>
      </p:sp>
    </p:spTree>
    <p:extLst>
      <p:ext uri="{BB962C8B-B14F-4D97-AF65-F5344CB8AC3E}">
        <p14:creationId xmlns:p14="http://schemas.microsoft.com/office/powerpoint/2010/main" val="286315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1+#ppt_w/2"/>
                                          </p:val>
                                        </p:tav>
                                        <p:tav tm="100000">
                                          <p:val>
                                            <p:strVal val="#ppt_x"/>
                                          </p:val>
                                        </p:tav>
                                      </p:tavLst>
                                    </p:anim>
                                    <p:anim calcmode="lin" valueType="num">
                                      <p:cBhvr additive="base">
                                        <p:cTn id="17" dur="25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481179"/>
            <a:ext cx="4707507" cy="830997"/>
          </a:xfrm>
          <a:prstGeom prst="rect">
            <a:avLst/>
          </a:prstGeom>
          <a:noFill/>
        </p:spPr>
        <p:txBody>
          <a:bodyPr wrap="none" rtlCol="0">
            <a:spAutoFit/>
          </a:bodyPr>
          <a:lstStyle/>
          <a:p>
            <a:r>
              <a:rPr lang="tr-TR" sz="4800" b="1" dirty="0"/>
              <a:t>Konu Değiştirmek</a:t>
            </a:r>
          </a:p>
        </p:txBody>
      </p:sp>
      <p:grpSp>
        <p:nvGrpSpPr>
          <p:cNvPr id="10" name="Grup 9"/>
          <p:cNvGrpSpPr/>
          <p:nvPr/>
        </p:nvGrpSpPr>
        <p:grpSpPr>
          <a:xfrm>
            <a:off x="554927" y="2040438"/>
            <a:ext cx="5778760" cy="1631216"/>
            <a:chOff x="554927" y="1881525"/>
            <a:chExt cx="5778760" cy="1631216"/>
          </a:xfrm>
        </p:grpSpPr>
        <p:sp>
          <p:nvSpPr>
            <p:cNvPr id="16" name="Metin kutusu 15"/>
            <p:cNvSpPr txBox="1"/>
            <p:nvPr/>
          </p:nvSpPr>
          <p:spPr>
            <a:xfrm>
              <a:off x="746176" y="1881525"/>
              <a:ext cx="5587511" cy="1631216"/>
            </a:xfrm>
            <a:prstGeom prst="rect">
              <a:avLst/>
            </a:prstGeom>
            <a:noFill/>
          </p:spPr>
          <p:txBody>
            <a:bodyPr wrap="square" rtlCol="0">
              <a:spAutoFit/>
            </a:bodyPr>
            <a:lstStyle/>
            <a:p>
              <a:r>
                <a:rPr lang="tr-TR" sz="2000" dirty="0">
                  <a:solidFill>
                    <a:srgbClr val="575757"/>
                  </a:solidFill>
                </a:rPr>
                <a:t>Herhangi bir madde kullanma teklifiyle karşı</a:t>
              </a:r>
            </a:p>
            <a:p>
              <a:r>
                <a:rPr lang="tr-TR" sz="2000" dirty="0">
                  <a:solidFill>
                    <a:srgbClr val="575757"/>
                  </a:solidFill>
                </a:rPr>
                <a:t>karşıya kaldığınızda “Hayır!” dedikten sonra</a:t>
              </a:r>
            </a:p>
            <a:p>
              <a:r>
                <a:rPr lang="tr-TR" sz="2000" dirty="0">
                  <a:solidFill>
                    <a:srgbClr val="575757"/>
                  </a:solidFill>
                </a:rPr>
                <a:t>karşınızdaki kişinin ısrar etmesini önlemek</a:t>
              </a:r>
            </a:p>
            <a:p>
              <a:r>
                <a:rPr lang="tr-TR" sz="2000" dirty="0">
                  <a:solidFill>
                    <a:srgbClr val="575757"/>
                  </a:solidFill>
                </a:rPr>
                <a:t>üzere konuyu değiştirip farklı bir şeyden</a:t>
              </a:r>
            </a:p>
            <a:p>
              <a:r>
                <a:rPr lang="tr-TR" sz="2000" dirty="0">
                  <a:solidFill>
                    <a:srgbClr val="575757"/>
                  </a:solidFill>
                </a:rPr>
                <a:t>bahsetmeye başlayabilirsiniz.</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4"/>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dirty="0"/>
          </a:p>
        </p:txBody>
      </p:sp>
    </p:spTree>
    <p:extLst>
      <p:ext uri="{BB962C8B-B14F-4D97-AF65-F5344CB8AC3E}">
        <p14:creationId xmlns:p14="http://schemas.microsoft.com/office/powerpoint/2010/main" val="204235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1+#ppt_w/2"/>
                                          </p:val>
                                        </p:tav>
                                        <p:tav tm="100000">
                                          <p:val>
                                            <p:strVal val="#ppt_x"/>
                                          </p:val>
                                        </p:tav>
                                      </p:tavLst>
                                    </p:anim>
                                    <p:anim calcmode="lin" valueType="num">
                                      <p:cBhvr additive="base">
                                        <p:cTn id="17" dur="25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80000"/>
            </a:blip>
            <a:srcRect/>
            <a:stretch>
              <a:fillRect l="-12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481179"/>
            <a:ext cx="8288586" cy="830997"/>
          </a:xfrm>
          <a:prstGeom prst="rect">
            <a:avLst/>
          </a:prstGeom>
          <a:noFill/>
        </p:spPr>
        <p:txBody>
          <a:bodyPr wrap="square" rtlCol="0">
            <a:spAutoFit/>
          </a:bodyPr>
          <a:lstStyle/>
          <a:p>
            <a:r>
              <a:rPr lang="tr-TR" sz="4800" b="1" dirty="0"/>
              <a:t>Madde Bağımlılığı Nedir?</a:t>
            </a:r>
          </a:p>
        </p:txBody>
      </p:sp>
      <p:sp>
        <p:nvSpPr>
          <p:cNvPr id="16" name="Metin kutusu 15"/>
          <p:cNvSpPr txBox="1"/>
          <p:nvPr/>
        </p:nvSpPr>
        <p:spPr>
          <a:xfrm>
            <a:off x="356650" y="1970062"/>
            <a:ext cx="7288727" cy="1323439"/>
          </a:xfrm>
          <a:prstGeom prst="rect">
            <a:avLst/>
          </a:prstGeom>
          <a:noFill/>
        </p:spPr>
        <p:txBody>
          <a:bodyPr wrap="none" rtlCol="0">
            <a:spAutoFit/>
          </a:bodyPr>
          <a:lstStyle/>
          <a:p>
            <a:r>
              <a:rPr lang="tr-TR" sz="2000" dirty="0">
                <a:solidFill>
                  <a:srgbClr val="575757"/>
                </a:solidFill>
              </a:rPr>
              <a:t>Vücudun bir ya da birden çok işlevini olumsuz</a:t>
            </a:r>
          </a:p>
          <a:p>
            <a:r>
              <a:rPr lang="tr-TR" sz="2000" dirty="0">
                <a:solidFill>
                  <a:srgbClr val="575757"/>
                </a:solidFill>
              </a:rPr>
              <a:t>yönde etkileyen maddelerin kullanılması ve bundan zarar görüldüğü </a:t>
            </a:r>
          </a:p>
          <a:p>
            <a:r>
              <a:rPr lang="tr-TR" sz="2000" dirty="0">
                <a:solidFill>
                  <a:srgbClr val="575757"/>
                </a:solidFill>
              </a:rPr>
              <a:t>hâlde bu maddelerin kullanımının bırakılamamasına verilen addır.</a:t>
            </a:r>
          </a:p>
          <a:p>
            <a:endParaRPr lang="tr-TR" sz="2000" dirty="0">
              <a:solidFill>
                <a:srgbClr val="575757"/>
              </a:solidFill>
            </a:endParaRP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6" name="Dikdörtgen 5"/>
          <p:cNvSpPr/>
          <p:nvPr/>
        </p:nvSpPr>
        <p:spPr>
          <a:xfrm>
            <a:off x="356650" y="3597444"/>
            <a:ext cx="6096000" cy="707886"/>
          </a:xfrm>
          <a:prstGeom prst="rect">
            <a:avLst/>
          </a:prstGeom>
        </p:spPr>
        <p:txBody>
          <a:bodyPr>
            <a:spAutoFit/>
          </a:bodyPr>
          <a:lstStyle/>
          <a:p>
            <a:r>
              <a:rPr lang="tr-TR" sz="2000" dirty="0">
                <a:solidFill>
                  <a:srgbClr val="575757"/>
                </a:solidFill>
              </a:rPr>
              <a:t>Madde bağımlılığından korunmanın</a:t>
            </a:r>
          </a:p>
          <a:p>
            <a:r>
              <a:rPr lang="tr-TR" sz="2000" dirty="0">
                <a:solidFill>
                  <a:srgbClr val="575757"/>
                </a:solidFill>
              </a:rPr>
              <a:t>en iyi yolu hiç başlamamaktır.</a:t>
            </a:r>
            <a:endParaRPr lang="tr-TR" sz="2000" b="1" dirty="0">
              <a:solidFill>
                <a:srgbClr val="575757"/>
              </a:solidFill>
            </a:endParaRPr>
          </a:p>
        </p:txBody>
      </p:sp>
      <p:sp>
        <p:nvSpPr>
          <p:cNvPr id="17" name="Rectangle 13">
            <a:extLst>
              <a:ext uri="{FF2B5EF4-FFF2-40B4-BE49-F238E27FC236}">
                <a16:creationId xmlns:a16="http://schemas.microsoft.com/office/drawing/2014/main" id="{F2C69A5E-E98A-B24A-B977-A20EE81EE30F}"/>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8" name="Metin kutusu 17">
            <a:extLst>
              <a:ext uri="{FF2B5EF4-FFF2-40B4-BE49-F238E27FC236}">
                <a16:creationId xmlns:a16="http://schemas.microsoft.com/office/drawing/2014/main" id="{F27FC72B-0372-D14F-9D04-10C3DA3D2C73}"/>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09285725-B414-3E49-AC2B-E8B698B357E1}" type="slidenum">
              <a:rPr lang="tr-TR" sz="2400" b="1" smtClean="0">
                <a:solidFill>
                  <a:srgbClr val="DADADA"/>
                </a:solidFill>
              </a:rPr>
              <a:t>3</a:t>
            </a:fld>
            <a:endParaRPr lang="tr-TR" sz="2400" b="1" dirty="0">
              <a:solidFill>
                <a:srgbClr val="DADADA"/>
              </a:solidFill>
            </a:endParaRPr>
          </a:p>
        </p:txBody>
      </p:sp>
    </p:spTree>
    <p:extLst>
      <p:ext uri="{BB962C8B-B14F-4D97-AF65-F5344CB8AC3E}">
        <p14:creationId xmlns:p14="http://schemas.microsoft.com/office/powerpoint/2010/main" val="207276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250"/>
                                        <p:tgtEl>
                                          <p:spTgt spid="16"/>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50"/>
                                        <p:tgtEl>
                                          <p:spTgt spid="6"/>
                                        </p:tgtEl>
                                      </p:cBhvr>
                                    </p:animEffect>
                                  </p:childTnLst>
                                </p:cTn>
                              </p:par>
                            </p:childTnLst>
                          </p:cTn>
                        </p:par>
                        <p:par>
                          <p:cTn id="21" fill="hold">
                            <p:stCondLst>
                              <p:cond delay="1000"/>
                            </p:stCondLst>
                            <p:childTnLst>
                              <p:par>
                                <p:cTn id="22" presetID="2" presetClass="entr" presetSubtype="2"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250" fill="hold"/>
                                        <p:tgtEl>
                                          <p:spTgt spid="27"/>
                                        </p:tgtEl>
                                        <p:attrNameLst>
                                          <p:attrName>ppt_x</p:attrName>
                                        </p:attrNameLst>
                                      </p:cBhvr>
                                      <p:tavLst>
                                        <p:tav tm="0">
                                          <p:val>
                                            <p:strVal val="1+#ppt_w/2"/>
                                          </p:val>
                                        </p:tav>
                                        <p:tav tm="100000">
                                          <p:val>
                                            <p:strVal val="#ppt_x"/>
                                          </p:val>
                                        </p:tav>
                                      </p:tavLst>
                                    </p:anim>
                                    <p:anim calcmode="lin" valueType="num">
                                      <p:cBhvr additive="base">
                                        <p:cTn id="25" dur="250" fill="hold"/>
                                        <p:tgtEl>
                                          <p:spTgt spid="27"/>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25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250" fill="hold"/>
                                        <p:tgtEl>
                                          <p:spTgt spid="28"/>
                                        </p:tgtEl>
                                        <p:attrNameLst>
                                          <p:attrName>ppt_x</p:attrName>
                                        </p:attrNameLst>
                                      </p:cBhvr>
                                      <p:tavLst>
                                        <p:tav tm="0">
                                          <p:val>
                                            <p:strVal val="1+#ppt_w/2"/>
                                          </p:val>
                                        </p:tav>
                                        <p:tav tm="100000">
                                          <p:val>
                                            <p:strVal val="#ppt_x"/>
                                          </p:val>
                                        </p:tav>
                                      </p:tavLst>
                                    </p:anim>
                                    <p:anim calcmode="lin" valueType="num">
                                      <p:cBhvr additive="base">
                                        <p:cTn id="29" dur="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16" grpId="0"/>
      <p:bldP spid="28" grpId="0" animBg="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3"/>
          <a:stretch>
            <a:fillRect/>
          </a:stretch>
        </p:blipFill>
        <p:spPr>
          <a:xfrm>
            <a:off x="7466202" y="2326778"/>
            <a:ext cx="4544823" cy="4544823"/>
          </a:xfrm>
          <a:prstGeom prst="rect">
            <a:avLst/>
          </a:prstGeom>
        </p:spPr>
      </p:pic>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481179"/>
            <a:ext cx="4536435" cy="830997"/>
          </a:xfrm>
          <a:prstGeom prst="rect">
            <a:avLst/>
          </a:prstGeom>
          <a:noFill/>
        </p:spPr>
        <p:txBody>
          <a:bodyPr wrap="none" rtlCol="0">
            <a:spAutoFit/>
          </a:bodyPr>
          <a:lstStyle/>
          <a:p>
            <a:r>
              <a:rPr lang="tr-TR" sz="4800" b="1" dirty="0"/>
              <a:t>Hayır Diyebilmek</a:t>
            </a:r>
          </a:p>
        </p:txBody>
      </p:sp>
      <p:grpSp>
        <p:nvGrpSpPr>
          <p:cNvPr id="10" name="Grup 9"/>
          <p:cNvGrpSpPr/>
          <p:nvPr/>
        </p:nvGrpSpPr>
        <p:grpSpPr>
          <a:xfrm>
            <a:off x="554927" y="2040438"/>
            <a:ext cx="5778760" cy="1015663"/>
            <a:chOff x="554927" y="1881525"/>
            <a:chExt cx="5778760" cy="1015663"/>
          </a:xfrm>
        </p:grpSpPr>
        <p:sp>
          <p:nvSpPr>
            <p:cNvPr id="16" name="Metin kutusu 15"/>
            <p:cNvSpPr txBox="1"/>
            <p:nvPr/>
          </p:nvSpPr>
          <p:spPr>
            <a:xfrm>
              <a:off x="746176" y="1881525"/>
              <a:ext cx="5587511" cy="1015663"/>
            </a:xfrm>
            <a:prstGeom prst="rect">
              <a:avLst/>
            </a:prstGeom>
            <a:noFill/>
          </p:spPr>
          <p:txBody>
            <a:bodyPr wrap="square" rtlCol="0">
              <a:spAutoFit/>
            </a:bodyPr>
            <a:lstStyle/>
            <a:p>
              <a:r>
                <a:rPr lang="tr-TR" sz="2000" dirty="0">
                  <a:solidFill>
                    <a:srgbClr val="575757"/>
                  </a:solidFill>
                </a:rPr>
                <a:t>Bağımlılık yapıcı maddelerle ilgili herhangi</a:t>
              </a:r>
            </a:p>
            <a:p>
              <a:r>
                <a:rPr lang="tr-TR" sz="2000" dirty="0">
                  <a:solidFill>
                    <a:srgbClr val="575757"/>
                  </a:solidFill>
                </a:rPr>
                <a:t>bir teklif geldiğinde verebileceğiniz en</a:t>
              </a:r>
            </a:p>
            <a:p>
              <a:r>
                <a:rPr lang="tr-TR" sz="2000" dirty="0">
                  <a:solidFill>
                    <a:srgbClr val="575757"/>
                  </a:solidFill>
                </a:rPr>
                <a:t>kısa ve net cevap “Hayır!” demektir.</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pic>
        <p:nvPicPr>
          <p:cNvPr id="6" name="Resim 5"/>
          <p:cNvPicPr>
            <a:picLocks noChangeAspect="1"/>
          </p:cNvPicPr>
          <p:nvPr/>
        </p:nvPicPr>
        <p:blipFill>
          <a:blip r:embed="rId5"/>
          <a:stretch>
            <a:fillRect/>
          </a:stretch>
        </p:blipFill>
        <p:spPr>
          <a:xfrm>
            <a:off x="5543351" y="1703878"/>
            <a:ext cx="1620000" cy="1631250"/>
          </a:xfrm>
          <a:prstGeom prst="rect">
            <a:avLst/>
          </a:prstGeom>
        </p:spPr>
      </p:pic>
      <p:pic>
        <p:nvPicPr>
          <p:cNvPr id="7" name="Resim 6"/>
          <p:cNvPicPr>
            <a:picLocks noChangeAspect="1"/>
          </p:cNvPicPr>
          <p:nvPr/>
        </p:nvPicPr>
        <p:blipFill>
          <a:blip r:embed="rId6"/>
          <a:stretch>
            <a:fillRect/>
          </a:stretch>
        </p:blipFill>
        <p:spPr>
          <a:xfrm>
            <a:off x="2525064" y="3332100"/>
            <a:ext cx="2338074" cy="2347540"/>
          </a:xfrm>
          <a:prstGeom prst="rect">
            <a:avLst/>
          </a:prstGeom>
        </p:spPr>
      </p:pic>
      <p:pic>
        <p:nvPicPr>
          <p:cNvPr id="8" name="Resim 7"/>
          <p:cNvPicPr>
            <a:picLocks noChangeAspect="1"/>
          </p:cNvPicPr>
          <p:nvPr/>
        </p:nvPicPr>
        <p:blipFill>
          <a:blip r:embed="rId7"/>
          <a:stretch>
            <a:fillRect/>
          </a:stretch>
        </p:blipFill>
        <p:spPr>
          <a:xfrm>
            <a:off x="5424969" y="4933019"/>
            <a:ext cx="1350000" cy="1350000"/>
          </a:xfrm>
          <a:prstGeom prst="rect">
            <a:avLst/>
          </a:prstGeom>
        </p:spPr>
      </p:pic>
    </p:spTree>
    <p:extLst>
      <p:ext uri="{BB962C8B-B14F-4D97-AF65-F5344CB8AC3E}">
        <p14:creationId xmlns:p14="http://schemas.microsoft.com/office/powerpoint/2010/main" val="127736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50"/>
                                        <p:tgtEl>
                                          <p:spTgt spid="10"/>
                                        </p:tgtEl>
                                      </p:cBhvr>
                                    </p:animEffect>
                                  </p:childTnLst>
                                </p:cTn>
                              </p:par>
                            </p:childTnLst>
                          </p:cTn>
                        </p:par>
                        <p:par>
                          <p:cTn id="17" fill="hold">
                            <p:stCondLst>
                              <p:cond delay="750"/>
                            </p:stCondLst>
                            <p:childTnLst>
                              <p:par>
                                <p:cTn id="18" presetID="2" presetClass="entr" presetSubtype="2"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1+#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par>
                          <p:cTn id="22" fill="hold">
                            <p:stCondLst>
                              <p:cond delay="125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50"/>
                                        <p:tgtEl>
                                          <p:spTgt spid="6"/>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250"/>
                                        <p:tgtEl>
                                          <p:spTgt spid="7"/>
                                        </p:tgtEl>
                                      </p:cBhvr>
                                    </p:animEffect>
                                  </p:childTnLst>
                                </p:cTn>
                              </p:par>
                            </p:childTnLst>
                          </p:cTn>
                        </p:par>
                        <p:par>
                          <p:cTn id="30" fill="hold">
                            <p:stCondLst>
                              <p:cond delay="1750"/>
                            </p:stCondLst>
                            <p:childTnLst>
                              <p:par>
                                <p:cTn id="31" presetID="10" presetClass="entr" presetSubtype="0"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479687"/>
            <a:ext cx="7576241" cy="830997"/>
          </a:xfrm>
          <a:prstGeom prst="rect">
            <a:avLst/>
          </a:prstGeom>
          <a:noFill/>
        </p:spPr>
        <p:txBody>
          <a:bodyPr wrap="none" rtlCol="0">
            <a:spAutoFit/>
          </a:bodyPr>
          <a:lstStyle/>
          <a:p>
            <a:r>
              <a:rPr lang="sv-SE" sz="4800" b="1" dirty="0"/>
              <a:t>Hayır </a:t>
            </a:r>
            <a:r>
              <a:rPr lang="tr-TR" sz="4800" b="1" dirty="0"/>
              <a:t>D</a:t>
            </a:r>
            <a:r>
              <a:rPr lang="sv-SE" sz="4800" b="1" dirty="0"/>
              <a:t>emek </a:t>
            </a:r>
            <a:r>
              <a:rPr lang="tr-TR" sz="4800" b="1" dirty="0"/>
              <a:t>N</a:t>
            </a:r>
            <a:r>
              <a:rPr lang="sv-SE" sz="4800" b="1" dirty="0"/>
              <a:t>eden</a:t>
            </a:r>
            <a:r>
              <a:rPr lang="tr-TR" sz="4800" b="1" dirty="0"/>
              <a:t> Ö</a:t>
            </a:r>
            <a:r>
              <a:rPr lang="sv-SE" sz="4800" b="1" dirty="0"/>
              <a:t>nemli?</a:t>
            </a:r>
            <a:endParaRPr lang="tr-TR" sz="4800" b="1" dirty="0"/>
          </a:p>
        </p:txBody>
      </p:sp>
      <p:grpSp>
        <p:nvGrpSpPr>
          <p:cNvPr id="10" name="Grup 9"/>
          <p:cNvGrpSpPr/>
          <p:nvPr/>
        </p:nvGrpSpPr>
        <p:grpSpPr>
          <a:xfrm>
            <a:off x="554927" y="2266104"/>
            <a:ext cx="5778760" cy="1631216"/>
            <a:chOff x="554927" y="1881525"/>
            <a:chExt cx="5778760" cy="1631216"/>
          </a:xfrm>
        </p:grpSpPr>
        <p:sp>
          <p:nvSpPr>
            <p:cNvPr id="16" name="Metin kutusu 15"/>
            <p:cNvSpPr txBox="1"/>
            <p:nvPr/>
          </p:nvSpPr>
          <p:spPr>
            <a:xfrm>
              <a:off x="746176" y="1881525"/>
              <a:ext cx="5587511" cy="1631216"/>
            </a:xfrm>
            <a:prstGeom prst="rect">
              <a:avLst/>
            </a:prstGeom>
            <a:noFill/>
          </p:spPr>
          <p:txBody>
            <a:bodyPr wrap="square" rtlCol="0">
              <a:spAutoFit/>
            </a:bodyPr>
            <a:lstStyle/>
            <a:p>
              <a:r>
                <a:rPr lang="tr-TR" sz="2000" dirty="0">
                  <a:solidFill>
                    <a:srgbClr val="575757"/>
                  </a:solidFill>
                </a:rPr>
                <a:t>“Hayır!” demek, güvenli davranışın bir</a:t>
              </a:r>
            </a:p>
            <a:p>
              <a:r>
                <a:rPr lang="tr-TR" sz="2000" dirty="0">
                  <a:solidFill>
                    <a:srgbClr val="575757"/>
                  </a:solidFill>
                </a:rPr>
                <a:t>göstergesidir. İstenmeyen taleplere ve</a:t>
              </a:r>
            </a:p>
            <a:p>
              <a:r>
                <a:rPr lang="tr-TR" sz="2000" dirty="0">
                  <a:solidFill>
                    <a:srgbClr val="575757"/>
                  </a:solidFill>
                </a:rPr>
                <a:t>tekliflere karşı “Hayır!” demeye başladıkça</a:t>
              </a:r>
            </a:p>
            <a:p>
              <a:r>
                <a:rPr lang="tr-TR" sz="2000" dirty="0">
                  <a:solidFill>
                    <a:srgbClr val="575757"/>
                  </a:solidFill>
                </a:rPr>
                <a:t>kişinin hayatı üzerindeki kontrol duygusu</a:t>
              </a:r>
            </a:p>
            <a:p>
              <a:r>
                <a:rPr lang="tr-TR" sz="2000" dirty="0">
                  <a:solidFill>
                    <a:srgbClr val="575757"/>
                  </a:solidFill>
                </a:rPr>
                <a:t>ve kendine olan güveni artar.</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4"/>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dirty="0"/>
          </a:p>
        </p:txBody>
      </p:sp>
    </p:spTree>
    <p:extLst>
      <p:ext uri="{BB962C8B-B14F-4D97-AF65-F5344CB8AC3E}">
        <p14:creationId xmlns:p14="http://schemas.microsoft.com/office/powerpoint/2010/main" val="119584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1+#ppt_w/2"/>
                                          </p:val>
                                        </p:tav>
                                        <p:tav tm="100000">
                                          <p:val>
                                            <p:strVal val="#ppt_x"/>
                                          </p:val>
                                        </p:tav>
                                      </p:tavLst>
                                    </p:anim>
                                    <p:anim calcmode="lin" valueType="num">
                                      <p:cBhvr additive="base">
                                        <p:cTn id="17" dur="25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grpSp>
        <p:nvGrpSpPr>
          <p:cNvPr id="10" name="Grup 9"/>
          <p:cNvGrpSpPr/>
          <p:nvPr/>
        </p:nvGrpSpPr>
        <p:grpSpPr>
          <a:xfrm>
            <a:off x="554927" y="2266104"/>
            <a:ext cx="5778760" cy="1938992"/>
            <a:chOff x="554927" y="1881525"/>
            <a:chExt cx="5778760" cy="1938992"/>
          </a:xfrm>
        </p:grpSpPr>
        <p:sp>
          <p:nvSpPr>
            <p:cNvPr id="16" name="Metin kutusu 15"/>
            <p:cNvSpPr txBox="1"/>
            <p:nvPr/>
          </p:nvSpPr>
          <p:spPr>
            <a:xfrm>
              <a:off x="746176" y="1881525"/>
              <a:ext cx="5587511" cy="1938992"/>
            </a:xfrm>
            <a:prstGeom prst="rect">
              <a:avLst/>
            </a:prstGeom>
            <a:noFill/>
          </p:spPr>
          <p:txBody>
            <a:bodyPr wrap="square" rtlCol="0">
              <a:spAutoFit/>
            </a:bodyPr>
            <a:lstStyle/>
            <a:p>
              <a:r>
                <a:rPr lang="tr-TR" sz="2000" dirty="0">
                  <a:solidFill>
                    <a:srgbClr val="575757"/>
                  </a:solidFill>
                </a:rPr>
                <a:t>“Hayır!” demeyi öğrenemeyen kişi,</a:t>
              </a:r>
            </a:p>
            <a:p>
              <a:r>
                <a:rPr lang="tr-TR" sz="2000" dirty="0">
                  <a:solidFill>
                    <a:srgbClr val="575757"/>
                  </a:solidFill>
                </a:rPr>
                <a:t>madde kullanan arkadaşının madde</a:t>
              </a:r>
            </a:p>
            <a:p>
              <a:r>
                <a:rPr lang="tr-TR" sz="2000" dirty="0">
                  <a:solidFill>
                    <a:srgbClr val="575757"/>
                  </a:solidFill>
                </a:rPr>
                <a:t>teklifini de reddedemeyecek ve </a:t>
              </a:r>
            </a:p>
            <a:p>
              <a:r>
                <a:rPr lang="tr-TR" sz="2000" dirty="0">
                  <a:solidFill>
                    <a:srgbClr val="575757"/>
                  </a:solidFill>
                </a:rPr>
                <a:t>sonuçta bağımlılığın ilk adımı olan</a:t>
              </a:r>
            </a:p>
            <a:p>
              <a:r>
                <a:rPr lang="tr-TR" sz="2000" dirty="0">
                  <a:solidFill>
                    <a:srgbClr val="575757"/>
                  </a:solidFill>
                </a:rPr>
                <a:t>deneme basamağıyla karşı karşıya</a:t>
              </a:r>
            </a:p>
            <a:p>
              <a:r>
                <a:rPr lang="tr-TR" sz="2000" dirty="0">
                  <a:solidFill>
                    <a:srgbClr val="575757"/>
                  </a:solidFill>
                </a:rPr>
                <a:t>kalacaktır.</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4"/>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dirty="0"/>
          </a:p>
        </p:txBody>
      </p:sp>
      <p:sp>
        <p:nvSpPr>
          <p:cNvPr id="17" name="Metin kutusu 16">
            <a:extLst>
              <a:ext uri="{FF2B5EF4-FFF2-40B4-BE49-F238E27FC236}">
                <a16:creationId xmlns:a16="http://schemas.microsoft.com/office/drawing/2014/main" id="{57D8DB28-035C-9F40-84C3-6D7102211E0B}"/>
              </a:ext>
            </a:extLst>
          </p:cNvPr>
          <p:cNvSpPr txBox="1"/>
          <p:nvPr/>
        </p:nvSpPr>
        <p:spPr>
          <a:xfrm>
            <a:off x="356650" y="479687"/>
            <a:ext cx="7576241" cy="830997"/>
          </a:xfrm>
          <a:prstGeom prst="rect">
            <a:avLst/>
          </a:prstGeom>
          <a:noFill/>
        </p:spPr>
        <p:txBody>
          <a:bodyPr wrap="none" rtlCol="0">
            <a:spAutoFit/>
          </a:bodyPr>
          <a:lstStyle/>
          <a:p>
            <a:r>
              <a:rPr lang="sv-SE" sz="4800" b="1" dirty="0"/>
              <a:t>Hayır </a:t>
            </a:r>
            <a:r>
              <a:rPr lang="tr-TR" sz="4800" b="1" dirty="0"/>
              <a:t>D</a:t>
            </a:r>
            <a:r>
              <a:rPr lang="sv-SE" sz="4800" b="1" dirty="0"/>
              <a:t>emek </a:t>
            </a:r>
            <a:r>
              <a:rPr lang="tr-TR" sz="4800" b="1" dirty="0"/>
              <a:t>N</a:t>
            </a:r>
            <a:r>
              <a:rPr lang="sv-SE" sz="4800" b="1" dirty="0"/>
              <a:t>eden</a:t>
            </a:r>
            <a:r>
              <a:rPr lang="tr-TR" sz="4800" b="1" dirty="0"/>
              <a:t> Ö</a:t>
            </a:r>
            <a:r>
              <a:rPr lang="sv-SE" sz="4800" b="1" dirty="0"/>
              <a:t>nemli?</a:t>
            </a:r>
            <a:endParaRPr lang="tr-TR" sz="4800" b="1" dirty="0"/>
          </a:p>
        </p:txBody>
      </p:sp>
    </p:spTree>
    <p:extLst>
      <p:ext uri="{BB962C8B-B14F-4D97-AF65-F5344CB8AC3E}">
        <p14:creationId xmlns:p14="http://schemas.microsoft.com/office/powerpoint/2010/main" val="100732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250" fill="hold"/>
                                        <p:tgtEl>
                                          <p:spTgt spid="37"/>
                                        </p:tgtEl>
                                        <p:attrNameLst>
                                          <p:attrName>ppt_x</p:attrName>
                                        </p:attrNameLst>
                                      </p:cBhvr>
                                      <p:tavLst>
                                        <p:tav tm="0">
                                          <p:val>
                                            <p:strVal val="1+#ppt_w/2"/>
                                          </p:val>
                                        </p:tav>
                                        <p:tav tm="100000">
                                          <p:val>
                                            <p:strVal val="#ppt_x"/>
                                          </p:val>
                                        </p:tav>
                                      </p:tavLst>
                                    </p:anim>
                                    <p:anim calcmode="lin" valueType="num">
                                      <p:cBhvr additive="base">
                                        <p:cTn id="13" dur="250" fill="hold"/>
                                        <p:tgtEl>
                                          <p:spTgt spid="37"/>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50"/>
                                        <p:tgtEl>
                                          <p:spTgt spid="10"/>
                                        </p:tgtEl>
                                      </p:cBhvr>
                                    </p:animEffect>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7" grpId="0" animBg="1"/>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13000" t="-38000" r="-17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28" name="Metin kutusu 27"/>
          <p:cNvSpPr txBox="1"/>
          <p:nvPr/>
        </p:nvSpPr>
        <p:spPr>
          <a:xfrm>
            <a:off x="356650" y="481179"/>
            <a:ext cx="7923284" cy="830997"/>
          </a:xfrm>
          <a:prstGeom prst="rect">
            <a:avLst/>
          </a:prstGeom>
          <a:noFill/>
        </p:spPr>
        <p:txBody>
          <a:bodyPr wrap="square" rtlCol="0">
            <a:spAutoFit/>
          </a:bodyPr>
          <a:lstStyle/>
          <a:p>
            <a:r>
              <a:rPr lang="tr-TR" sz="4800" b="1" dirty="0"/>
              <a:t>Hayır Diyebiliyor musunuz?</a:t>
            </a:r>
          </a:p>
        </p:txBody>
      </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7" name="Metin kutusu 46"/>
          <p:cNvSpPr txBox="1"/>
          <p:nvPr/>
        </p:nvSpPr>
        <p:spPr>
          <a:xfrm>
            <a:off x="449247" y="2456329"/>
            <a:ext cx="5361724" cy="1938992"/>
          </a:xfrm>
          <a:prstGeom prst="rect">
            <a:avLst/>
          </a:prstGeom>
          <a:noFill/>
        </p:spPr>
        <p:txBody>
          <a:bodyPr wrap="none" rtlCol="0">
            <a:spAutoFit/>
          </a:bodyPr>
          <a:lstStyle/>
          <a:p>
            <a:r>
              <a:rPr lang="tr-TR" sz="2000" dirty="0">
                <a:solidFill>
                  <a:srgbClr val="575757"/>
                </a:solidFill>
              </a:rPr>
              <a:t>Siz ne zaman ve nasıl </a:t>
            </a:r>
            <a:r>
              <a:rPr lang="tr-TR" sz="2000" dirty="0">
                <a:solidFill>
                  <a:srgbClr val="E61F4F"/>
                </a:solidFill>
              </a:rPr>
              <a:t>“Hayır!” </a:t>
            </a:r>
            <a:r>
              <a:rPr lang="tr-TR" sz="2000" dirty="0">
                <a:solidFill>
                  <a:srgbClr val="575757"/>
                </a:solidFill>
              </a:rPr>
              <a:t>demeniz gerektiğini</a:t>
            </a:r>
          </a:p>
          <a:p>
            <a:r>
              <a:rPr lang="tr-TR" sz="2000" dirty="0">
                <a:solidFill>
                  <a:srgbClr val="575757"/>
                </a:solidFill>
              </a:rPr>
              <a:t>düşünüyorsunuz?</a:t>
            </a:r>
          </a:p>
          <a:p>
            <a:endParaRPr lang="tr-TR" sz="2000" dirty="0">
              <a:solidFill>
                <a:srgbClr val="575757"/>
              </a:solidFill>
            </a:endParaRPr>
          </a:p>
          <a:p>
            <a:endParaRPr lang="tr-TR" sz="2000" dirty="0">
              <a:solidFill>
                <a:srgbClr val="575757"/>
              </a:solidFill>
            </a:endParaRPr>
          </a:p>
          <a:p>
            <a:r>
              <a:rPr lang="tr-TR" sz="2000" dirty="0">
                <a:solidFill>
                  <a:srgbClr val="575757"/>
                </a:solidFill>
              </a:rPr>
              <a:t>Örnek cümlelerimizi inceleyiniz</a:t>
            </a:r>
          </a:p>
          <a:p>
            <a:r>
              <a:rPr lang="tr-TR" sz="2000" dirty="0">
                <a:solidFill>
                  <a:srgbClr val="575757"/>
                </a:solidFill>
              </a:rPr>
              <a:t>ve kendi </a:t>
            </a:r>
            <a:r>
              <a:rPr lang="tr-TR" sz="2000" dirty="0">
                <a:solidFill>
                  <a:srgbClr val="E61F4F"/>
                </a:solidFill>
              </a:rPr>
              <a:t>“Hayır!” </a:t>
            </a:r>
            <a:r>
              <a:rPr lang="tr-TR" sz="2000" dirty="0">
                <a:solidFill>
                  <a:srgbClr val="575757"/>
                </a:solidFill>
              </a:rPr>
              <a:t>cümlelerinizi oluşturunuz.</a:t>
            </a:r>
          </a:p>
        </p:txBody>
      </p:sp>
      <p:sp>
        <p:nvSpPr>
          <p:cNvPr id="17" name="Rectangle 13">
            <a:extLst>
              <a:ext uri="{FF2B5EF4-FFF2-40B4-BE49-F238E27FC236}">
                <a16:creationId xmlns:a16="http://schemas.microsoft.com/office/drawing/2014/main" id="{B5A274EB-AF8B-9A43-99C3-9834E1557380}"/>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8" name="Metin kutusu 17">
            <a:extLst>
              <a:ext uri="{FF2B5EF4-FFF2-40B4-BE49-F238E27FC236}">
                <a16:creationId xmlns:a16="http://schemas.microsoft.com/office/drawing/2014/main" id="{51C738FF-0C73-ED44-B380-2CD222D40CF9}"/>
              </a:ext>
            </a:extLst>
          </p:cNvPr>
          <p:cNvSpPr txBox="1"/>
          <p:nvPr/>
        </p:nvSpPr>
        <p:spPr>
          <a:xfrm>
            <a:off x="11495711" y="5855671"/>
            <a:ext cx="495650" cy="461665"/>
          </a:xfrm>
          <a:prstGeom prst="rect">
            <a:avLst/>
          </a:prstGeom>
          <a:noFill/>
        </p:spPr>
        <p:txBody>
          <a:bodyPr wrap="none" rtlCol="0">
            <a:spAutoFit/>
          </a:bodyPr>
          <a:lstStyle/>
          <a:p>
            <a:pPr algn="r"/>
            <a:fld id="{09285725-B414-3E49-AC2B-E8B698B357E1}" type="slidenum">
              <a:rPr lang="tr-TR" sz="2400" b="1" smtClean="0">
                <a:solidFill>
                  <a:srgbClr val="DADADA"/>
                </a:solidFill>
              </a:rPr>
              <a:t>33</a:t>
            </a:fld>
            <a:endParaRPr lang="tr-TR" sz="2400" b="1" dirty="0">
              <a:solidFill>
                <a:srgbClr val="DADADA"/>
              </a:solidFill>
            </a:endParaRPr>
          </a:p>
        </p:txBody>
      </p:sp>
    </p:spTree>
    <p:extLst>
      <p:ext uri="{BB962C8B-B14F-4D97-AF65-F5344CB8AC3E}">
        <p14:creationId xmlns:p14="http://schemas.microsoft.com/office/powerpoint/2010/main" val="256563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additive="base">
                                        <p:cTn id="16" dur="250" fill="hold"/>
                                        <p:tgtEl>
                                          <p:spTgt spid="42"/>
                                        </p:tgtEl>
                                        <p:attrNameLst>
                                          <p:attrName>ppt_x</p:attrName>
                                        </p:attrNameLst>
                                      </p:cBhvr>
                                      <p:tavLst>
                                        <p:tav tm="0">
                                          <p:val>
                                            <p:strVal val="1+#ppt_w/2"/>
                                          </p:val>
                                        </p:tav>
                                        <p:tav tm="100000">
                                          <p:val>
                                            <p:strVal val="#ppt_x"/>
                                          </p:val>
                                        </p:tav>
                                      </p:tavLst>
                                    </p:anim>
                                    <p:anim calcmode="lin" valueType="num">
                                      <p:cBhvr additive="base">
                                        <p:cTn id="17" dur="250" fill="hold"/>
                                        <p:tgtEl>
                                          <p:spTgt spid="42"/>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43"/>
                                        </p:tgtEl>
                                        <p:attrNameLst>
                                          <p:attrName>style.visibility</p:attrName>
                                        </p:attrNameLst>
                                      </p:cBhvr>
                                      <p:to>
                                        <p:strVal val="visible"/>
                                      </p:to>
                                    </p:set>
                                    <p:anim calcmode="lin" valueType="num">
                                      <p:cBhvr additive="base">
                                        <p:cTn id="20" dur="250" fill="hold"/>
                                        <p:tgtEl>
                                          <p:spTgt spid="43"/>
                                        </p:tgtEl>
                                        <p:attrNameLst>
                                          <p:attrName>ppt_x</p:attrName>
                                        </p:attrNameLst>
                                      </p:cBhvr>
                                      <p:tavLst>
                                        <p:tav tm="0">
                                          <p:val>
                                            <p:strVal val="1+#ppt_w/2"/>
                                          </p:val>
                                        </p:tav>
                                        <p:tav tm="100000">
                                          <p:val>
                                            <p:strVal val="#ppt_x"/>
                                          </p:val>
                                        </p:tav>
                                      </p:tavLst>
                                    </p:anim>
                                    <p:anim calcmode="lin" valueType="num">
                                      <p:cBhvr additive="base">
                                        <p:cTn id="21" dur="250" fill="hold"/>
                                        <p:tgtEl>
                                          <p:spTgt spid="43"/>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2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6" grpId="0" animBg="1"/>
      <p:bldP spid="28" grpId="0"/>
      <p:bldP spid="43" grpId="0" animBg="1"/>
      <p:bldP spid="4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 9"/>
          <p:cNvGrpSpPr/>
          <p:nvPr/>
        </p:nvGrpSpPr>
        <p:grpSpPr>
          <a:xfrm>
            <a:off x="442025" y="937947"/>
            <a:ext cx="2618619" cy="810679"/>
            <a:chOff x="442025" y="937947"/>
            <a:chExt cx="2618619" cy="810679"/>
          </a:xfrm>
        </p:grpSpPr>
        <p:sp>
          <p:nvSpPr>
            <p:cNvPr id="23" name="Metin kutusu 22"/>
            <p:cNvSpPr txBox="1"/>
            <p:nvPr/>
          </p:nvSpPr>
          <p:spPr>
            <a:xfrm>
              <a:off x="644526" y="946125"/>
              <a:ext cx="2321848" cy="707886"/>
            </a:xfrm>
            <a:prstGeom prst="rect">
              <a:avLst/>
            </a:prstGeom>
            <a:noFill/>
          </p:spPr>
          <p:txBody>
            <a:bodyPr wrap="square" rtlCol="0">
              <a:spAutoFit/>
            </a:bodyPr>
            <a:lstStyle/>
            <a:p>
              <a:r>
                <a:rPr lang="tr-TR" sz="2000" dirty="0">
                  <a:solidFill>
                    <a:srgbClr val="575757"/>
                  </a:solidFill>
                </a:rPr>
                <a:t>Hayır, sağlıklı kalmak </a:t>
              </a:r>
            </a:p>
            <a:p>
              <a:r>
                <a:rPr lang="tr-TR" sz="2000" dirty="0">
                  <a:solidFill>
                    <a:srgbClr val="575757"/>
                  </a:solidFill>
                </a:rPr>
                <a:t>için çabalıyorum.</a:t>
              </a:r>
            </a:p>
          </p:txBody>
        </p:sp>
        <p:pic>
          <p:nvPicPr>
            <p:cNvPr id="2" name="Resim 1"/>
            <p:cNvPicPr>
              <a:picLocks noChangeAspect="1"/>
            </p:cNvPicPr>
            <p:nvPr/>
          </p:nvPicPr>
          <p:blipFill>
            <a:blip r:embed="rId3"/>
            <a:stretch>
              <a:fillRect/>
            </a:stretch>
          </p:blipFill>
          <p:spPr>
            <a:xfrm>
              <a:off x="442025" y="937947"/>
              <a:ext cx="202500" cy="360000"/>
            </a:xfrm>
            <a:prstGeom prst="rect">
              <a:avLst/>
            </a:prstGeom>
          </p:spPr>
        </p:pic>
        <p:pic>
          <p:nvPicPr>
            <p:cNvPr id="3" name="Resim 2"/>
            <p:cNvPicPr>
              <a:picLocks noChangeAspect="1"/>
            </p:cNvPicPr>
            <p:nvPr/>
          </p:nvPicPr>
          <p:blipFill>
            <a:blip r:embed="rId4"/>
            <a:stretch>
              <a:fillRect/>
            </a:stretch>
          </p:blipFill>
          <p:spPr>
            <a:xfrm>
              <a:off x="2396894" y="1152376"/>
              <a:ext cx="663750" cy="596250"/>
            </a:xfrm>
            <a:prstGeom prst="rect">
              <a:avLst/>
            </a:prstGeom>
          </p:spPr>
        </p:pic>
      </p:grpSp>
      <p:grpSp>
        <p:nvGrpSpPr>
          <p:cNvPr id="11" name="Grup 10"/>
          <p:cNvGrpSpPr/>
          <p:nvPr/>
        </p:nvGrpSpPr>
        <p:grpSpPr>
          <a:xfrm>
            <a:off x="4374209" y="700700"/>
            <a:ext cx="3831621" cy="827595"/>
            <a:chOff x="4374209" y="700700"/>
            <a:chExt cx="3831621" cy="827595"/>
          </a:xfrm>
        </p:grpSpPr>
        <p:sp>
          <p:nvSpPr>
            <p:cNvPr id="52" name="Metin kutusu 51"/>
            <p:cNvSpPr txBox="1"/>
            <p:nvPr/>
          </p:nvSpPr>
          <p:spPr>
            <a:xfrm>
              <a:off x="4571971" y="700700"/>
              <a:ext cx="3633859" cy="707886"/>
            </a:xfrm>
            <a:prstGeom prst="rect">
              <a:avLst/>
            </a:prstGeom>
            <a:noFill/>
          </p:spPr>
          <p:txBody>
            <a:bodyPr wrap="square" rtlCol="0">
              <a:spAutoFit/>
            </a:bodyPr>
            <a:lstStyle/>
            <a:p>
              <a:r>
                <a:rPr lang="tr-TR" sz="2000" b="1" dirty="0">
                  <a:solidFill>
                    <a:srgbClr val="575757"/>
                  </a:solidFill>
                </a:rPr>
                <a:t>Hayır, ben bir sporcuyum,</a:t>
              </a:r>
            </a:p>
            <a:p>
              <a:r>
                <a:rPr lang="tr-TR" sz="2000" b="1" dirty="0">
                  <a:solidFill>
                    <a:srgbClr val="575757"/>
                  </a:solidFill>
                </a:rPr>
                <a:t>böyle şeyler yapamam.</a:t>
              </a:r>
            </a:p>
          </p:txBody>
        </p:sp>
        <p:pic>
          <p:nvPicPr>
            <p:cNvPr id="40" name="Resim 39"/>
            <p:cNvPicPr>
              <a:picLocks noChangeAspect="1"/>
            </p:cNvPicPr>
            <p:nvPr/>
          </p:nvPicPr>
          <p:blipFill>
            <a:blip r:embed="rId3"/>
            <a:stretch>
              <a:fillRect/>
            </a:stretch>
          </p:blipFill>
          <p:spPr>
            <a:xfrm>
              <a:off x="4374209" y="705348"/>
              <a:ext cx="202500" cy="360000"/>
            </a:xfrm>
            <a:prstGeom prst="rect">
              <a:avLst/>
            </a:prstGeom>
          </p:spPr>
        </p:pic>
        <p:pic>
          <p:nvPicPr>
            <p:cNvPr id="76" name="Resim 75"/>
            <p:cNvPicPr>
              <a:picLocks noChangeAspect="1"/>
            </p:cNvPicPr>
            <p:nvPr/>
          </p:nvPicPr>
          <p:blipFill>
            <a:blip r:embed="rId4"/>
            <a:stretch>
              <a:fillRect/>
            </a:stretch>
          </p:blipFill>
          <p:spPr>
            <a:xfrm>
              <a:off x="6922512" y="932045"/>
              <a:ext cx="663750" cy="596250"/>
            </a:xfrm>
            <a:prstGeom prst="rect">
              <a:avLst/>
            </a:prstGeom>
          </p:spPr>
        </p:pic>
      </p:grpSp>
      <p:grpSp>
        <p:nvGrpSpPr>
          <p:cNvPr id="16" name="Grup 15"/>
          <p:cNvGrpSpPr/>
          <p:nvPr/>
        </p:nvGrpSpPr>
        <p:grpSpPr>
          <a:xfrm>
            <a:off x="442025" y="2534789"/>
            <a:ext cx="3836359" cy="812424"/>
            <a:chOff x="442025" y="2534789"/>
            <a:chExt cx="3836359" cy="812424"/>
          </a:xfrm>
        </p:grpSpPr>
        <p:sp>
          <p:nvSpPr>
            <p:cNvPr id="45" name="Metin kutusu 44"/>
            <p:cNvSpPr txBox="1"/>
            <p:nvPr/>
          </p:nvSpPr>
          <p:spPr>
            <a:xfrm>
              <a:off x="644525" y="2534789"/>
              <a:ext cx="3633859" cy="707886"/>
            </a:xfrm>
            <a:prstGeom prst="rect">
              <a:avLst/>
            </a:prstGeom>
            <a:noFill/>
          </p:spPr>
          <p:txBody>
            <a:bodyPr wrap="square" rtlCol="0">
              <a:spAutoFit/>
            </a:bodyPr>
            <a:lstStyle/>
            <a:p>
              <a:r>
                <a:rPr lang="tr-TR" sz="2000" b="1" dirty="0">
                  <a:solidFill>
                    <a:srgbClr val="575757"/>
                  </a:solidFill>
                </a:rPr>
                <a:t>Hayır, ben okula gidiyorum.</a:t>
              </a:r>
            </a:p>
            <a:p>
              <a:r>
                <a:rPr lang="tr-TR" sz="2000" b="1" dirty="0">
                  <a:solidFill>
                    <a:srgbClr val="575757"/>
                  </a:solidFill>
                </a:rPr>
                <a:t>Bunu riske atmak istemem.</a:t>
              </a:r>
            </a:p>
          </p:txBody>
        </p:sp>
        <p:pic>
          <p:nvPicPr>
            <p:cNvPr id="41" name="Resim 40"/>
            <p:cNvPicPr>
              <a:picLocks noChangeAspect="1"/>
            </p:cNvPicPr>
            <p:nvPr/>
          </p:nvPicPr>
          <p:blipFill>
            <a:blip r:embed="rId3"/>
            <a:stretch>
              <a:fillRect/>
            </a:stretch>
          </p:blipFill>
          <p:spPr>
            <a:xfrm>
              <a:off x="442025" y="2570963"/>
              <a:ext cx="202500" cy="360000"/>
            </a:xfrm>
            <a:prstGeom prst="rect">
              <a:avLst/>
            </a:prstGeom>
          </p:spPr>
        </p:pic>
        <p:pic>
          <p:nvPicPr>
            <p:cNvPr id="77" name="Resim 76"/>
            <p:cNvPicPr>
              <a:picLocks noChangeAspect="1"/>
            </p:cNvPicPr>
            <p:nvPr/>
          </p:nvPicPr>
          <p:blipFill>
            <a:blip r:embed="rId4"/>
            <a:stretch>
              <a:fillRect/>
            </a:stretch>
          </p:blipFill>
          <p:spPr>
            <a:xfrm>
              <a:off x="3200083" y="2750963"/>
              <a:ext cx="663750" cy="596250"/>
            </a:xfrm>
            <a:prstGeom prst="rect">
              <a:avLst/>
            </a:prstGeom>
          </p:spPr>
        </p:pic>
      </p:grpSp>
      <p:grpSp>
        <p:nvGrpSpPr>
          <p:cNvPr id="14" name="Grup 13"/>
          <p:cNvGrpSpPr/>
          <p:nvPr/>
        </p:nvGrpSpPr>
        <p:grpSpPr>
          <a:xfrm>
            <a:off x="4374209" y="2207264"/>
            <a:ext cx="2708932" cy="830820"/>
            <a:chOff x="4374209" y="2207264"/>
            <a:chExt cx="2708932" cy="830820"/>
          </a:xfrm>
        </p:grpSpPr>
        <p:sp>
          <p:nvSpPr>
            <p:cNvPr id="58" name="Metin kutusu 57"/>
            <p:cNvSpPr txBox="1"/>
            <p:nvPr/>
          </p:nvSpPr>
          <p:spPr>
            <a:xfrm>
              <a:off x="4571971" y="2217020"/>
              <a:ext cx="2449613" cy="707886"/>
            </a:xfrm>
            <a:prstGeom prst="rect">
              <a:avLst/>
            </a:prstGeom>
            <a:noFill/>
          </p:spPr>
          <p:txBody>
            <a:bodyPr wrap="square" rtlCol="0">
              <a:spAutoFit/>
            </a:bodyPr>
            <a:lstStyle/>
            <a:p>
              <a:r>
                <a:rPr lang="tr-TR" sz="2000" dirty="0">
                  <a:solidFill>
                    <a:srgbClr val="575757"/>
                  </a:solidFill>
                </a:rPr>
                <a:t>Hayır, insanda yaptığı</a:t>
              </a:r>
            </a:p>
            <a:p>
              <a:r>
                <a:rPr lang="tr-TR" sz="2000" dirty="0">
                  <a:solidFill>
                    <a:srgbClr val="575757"/>
                  </a:solidFill>
                </a:rPr>
                <a:t>etkiyi sevmiyorum.</a:t>
              </a:r>
            </a:p>
          </p:txBody>
        </p:sp>
        <p:pic>
          <p:nvPicPr>
            <p:cNvPr id="42" name="Resim 41"/>
            <p:cNvPicPr>
              <a:picLocks noChangeAspect="1"/>
            </p:cNvPicPr>
            <p:nvPr/>
          </p:nvPicPr>
          <p:blipFill>
            <a:blip r:embed="rId3"/>
            <a:stretch>
              <a:fillRect/>
            </a:stretch>
          </p:blipFill>
          <p:spPr>
            <a:xfrm>
              <a:off x="4374209" y="2207264"/>
              <a:ext cx="202500" cy="360000"/>
            </a:xfrm>
            <a:prstGeom prst="rect">
              <a:avLst/>
            </a:prstGeom>
          </p:spPr>
        </p:pic>
        <p:pic>
          <p:nvPicPr>
            <p:cNvPr id="78" name="Resim 77"/>
            <p:cNvPicPr>
              <a:picLocks noChangeAspect="1"/>
            </p:cNvPicPr>
            <p:nvPr/>
          </p:nvPicPr>
          <p:blipFill>
            <a:blip r:embed="rId4"/>
            <a:stretch>
              <a:fillRect/>
            </a:stretch>
          </p:blipFill>
          <p:spPr>
            <a:xfrm>
              <a:off x="6419391" y="2441834"/>
              <a:ext cx="663750" cy="596250"/>
            </a:xfrm>
            <a:prstGeom prst="rect">
              <a:avLst/>
            </a:prstGeom>
          </p:spPr>
        </p:pic>
      </p:grpSp>
      <p:grpSp>
        <p:nvGrpSpPr>
          <p:cNvPr id="12" name="Grup 11"/>
          <p:cNvGrpSpPr/>
          <p:nvPr/>
        </p:nvGrpSpPr>
        <p:grpSpPr>
          <a:xfrm>
            <a:off x="8199144" y="939215"/>
            <a:ext cx="2511097" cy="828997"/>
            <a:chOff x="8199144" y="939215"/>
            <a:chExt cx="2511097" cy="828997"/>
          </a:xfrm>
        </p:grpSpPr>
        <p:sp>
          <p:nvSpPr>
            <p:cNvPr id="64" name="Metin kutusu 63"/>
            <p:cNvSpPr txBox="1"/>
            <p:nvPr/>
          </p:nvSpPr>
          <p:spPr>
            <a:xfrm>
              <a:off x="8388393" y="944004"/>
              <a:ext cx="2321848" cy="707886"/>
            </a:xfrm>
            <a:prstGeom prst="rect">
              <a:avLst/>
            </a:prstGeom>
            <a:noFill/>
          </p:spPr>
          <p:txBody>
            <a:bodyPr wrap="square" rtlCol="0">
              <a:spAutoFit/>
            </a:bodyPr>
            <a:lstStyle/>
            <a:p>
              <a:r>
                <a:rPr lang="tr-TR" sz="2000" dirty="0">
                  <a:solidFill>
                    <a:srgbClr val="575757"/>
                  </a:solidFill>
                </a:rPr>
                <a:t>Hayır, teşekkürler,</a:t>
              </a:r>
            </a:p>
            <a:p>
              <a:r>
                <a:rPr lang="tr-TR" sz="2000" dirty="0">
                  <a:solidFill>
                    <a:srgbClr val="575757"/>
                  </a:solidFill>
                </a:rPr>
                <a:t>ben eve gitmeliyim.</a:t>
              </a:r>
            </a:p>
          </p:txBody>
        </p:sp>
        <p:pic>
          <p:nvPicPr>
            <p:cNvPr id="47" name="Resim 46"/>
            <p:cNvPicPr>
              <a:picLocks noChangeAspect="1"/>
            </p:cNvPicPr>
            <p:nvPr/>
          </p:nvPicPr>
          <p:blipFill>
            <a:blip r:embed="rId3"/>
            <a:stretch>
              <a:fillRect/>
            </a:stretch>
          </p:blipFill>
          <p:spPr>
            <a:xfrm>
              <a:off x="8199144" y="939215"/>
              <a:ext cx="202500" cy="360000"/>
            </a:xfrm>
            <a:prstGeom prst="rect">
              <a:avLst/>
            </a:prstGeom>
          </p:spPr>
        </p:pic>
        <p:pic>
          <p:nvPicPr>
            <p:cNvPr id="79" name="Resim 78"/>
            <p:cNvPicPr>
              <a:picLocks noChangeAspect="1"/>
            </p:cNvPicPr>
            <p:nvPr/>
          </p:nvPicPr>
          <p:blipFill>
            <a:blip r:embed="rId4"/>
            <a:stretch>
              <a:fillRect/>
            </a:stretch>
          </p:blipFill>
          <p:spPr>
            <a:xfrm>
              <a:off x="10011292" y="1171962"/>
              <a:ext cx="663750" cy="596250"/>
            </a:xfrm>
            <a:prstGeom prst="rect">
              <a:avLst/>
            </a:prstGeom>
          </p:spPr>
        </p:pic>
      </p:grpSp>
      <p:grpSp>
        <p:nvGrpSpPr>
          <p:cNvPr id="17" name="Grup 16"/>
          <p:cNvGrpSpPr/>
          <p:nvPr/>
        </p:nvGrpSpPr>
        <p:grpSpPr>
          <a:xfrm>
            <a:off x="461963" y="3909988"/>
            <a:ext cx="2637598" cy="811802"/>
            <a:chOff x="461963" y="3909988"/>
            <a:chExt cx="2637598" cy="811802"/>
          </a:xfrm>
        </p:grpSpPr>
        <p:sp>
          <p:nvSpPr>
            <p:cNvPr id="49" name="Metin kutusu 48"/>
            <p:cNvSpPr txBox="1"/>
            <p:nvPr/>
          </p:nvSpPr>
          <p:spPr>
            <a:xfrm>
              <a:off x="644525" y="3909988"/>
              <a:ext cx="2442623" cy="707886"/>
            </a:xfrm>
            <a:prstGeom prst="rect">
              <a:avLst/>
            </a:prstGeom>
            <a:noFill/>
          </p:spPr>
          <p:txBody>
            <a:bodyPr wrap="square" rtlCol="0">
              <a:spAutoFit/>
            </a:bodyPr>
            <a:lstStyle/>
            <a:p>
              <a:r>
                <a:rPr lang="tr-TR" sz="2000" dirty="0">
                  <a:solidFill>
                    <a:srgbClr val="575757"/>
                  </a:solidFill>
                </a:rPr>
                <a:t>Hayır dostum, sağ ol.</a:t>
              </a:r>
            </a:p>
            <a:p>
              <a:r>
                <a:rPr lang="tr-TR" sz="2000" dirty="0">
                  <a:solidFill>
                    <a:srgbClr val="575757"/>
                  </a:solidFill>
                </a:rPr>
                <a:t>Ben böyle iyiyim.</a:t>
              </a:r>
            </a:p>
          </p:txBody>
        </p:sp>
        <p:pic>
          <p:nvPicPr>
            <p:cNvPr id="43" name="Resim 42"/>
            <p:cNvPicPr>
              <a:picLocks noChangeAspect="1"/>
            </p:cNvPicPr>
            <p:nvPr/>
          </p:nvPicPr>
          <p:blipFill>
            <a:blip r:embed="rId3"/>
            <a:stretch>
              <a:fillRect/>
            </a:stretch>
          </p:blipFill>
          <p:spPr>
            <a:xfrm>
              <a:off x="461963" y="3960168"/>
              <a:ext cx="202500" cy="360000"/>
            </a:xfrm>
            <a:prstGeom prst="rect">
              <a:avLst/>
            </a:prstGeom>
          </p:spPr>
        </p:pic>
        <p:pic>
          <p:nvPicPr>
            <p:cNvPr id="80" name="Resim 79"/>
            <p:cNvPicPr>
              <a:picLocks noChangeAspect="1"/>
            </p:cNvPicPr>
            <p:nvPr/>
          </p:nvPicPr>
          <p:blipFill>
            <a:blip r:embed="rId4"/>
            <a:stretch>
              <a:fillRect/>
            </a:stretch>
          </p:blipFill>
          <p:spPr>
            <a:xfrm>
              <a:off x="2435811" y="4125540"/>
              <a:ext cx="663750" cy="596250"/>
            </a:xfrm>
            <a:prstGeom prst="rect">
              <a:avLst/>
            </a:prstGeom>
          </p:spPr>
        </p:pic>
      </p:grpSp>
      <p:grpSp>
        <p:nvGrpSpPr>
          <p:cNvPr id="18" name="Grup 17"/>
          <p:cNvGrpSpPr/>
          <p:nvPr/>
        </p:nvGrpSpPr>
        <p:grpSpPr>
          <a:xfrm>
            <a:off x="4369471" y="3683628"/>
            <a:ext cx="3836359" cy="1113230"/>
            <a:chOff x="4369471" y="3683628"/>
            <a:chExt cx="3836359" cy="1113230"/>
          </a:xfrm>
        </p:grpSpPr>
        <p:sp>
          <p:nvSpPr>
            <p:cNvPr id="61" name="Metin kutusu 60"/>
            <p:cNvSpPr txBox="1"/>
            <p:nvPr/>
          </p:nvSpPr>
          <p:spPr>
            <a:xfrm>
              <a:off x="4571971" y="3683628"/>
              <a:ext cx="3633859" cy="1015663"/>
            </a:xfrm>
            <a:prstGeom prst="rect">
              <a:avLst/>
            </a:prstGeom>
            <a:noFill/>
          </p:spPr>
          <p:txBody>
            <a:bodyPr wrap="square" rtlCol="0">
              <a:spAutoFit/>
            </a:bodyPr>
            <a:lstStyle/>
            <a:p>
              <a:r>
                <a:rPr lang="tr-TR" sz="2000" b="1" dirty="0">
                  <a:solidFill>
                    <a:srgbClr val="575757"/>
                  </a:solidFill>
                </a:rPr>
                <a:t>Hayır, eğer annem babam</a:t>
              </a:r>
            </a:p>
            <a:p>
              <a:r>
                <a:rPr lang="tr-TR" sz="2000" b="1" dirty="0">
                  <a:solidFill>
                    <a:srgbClr val="575757"/>
                  </a:solidFill>
                </a:rPr>
                <a:t>beni bu durumda görse</a:t>
              </a:r>
            </a:p>
            <a:p>
              <a:r>
                <a:rPr lang="tr-TR" sz="2000" b="1" dirty="0">
                  <a:solidFill>
                    <a:srgbClr val="575757"/>
                  </a:solidFill>
                </a:rPr>
                <a:t>gerçekten çok üzülürdü.</a:t>
              </a:r>
            </a:p>
          </p:txBody>
        </p:sp>
        <p:pic>
          <p:nvPicPr>
            <p:cNvPr id="55" name="Resim 54"/>
            <p:cNvPicPr>
              <a:picLocks noChangeAspect="1"/>
            </p:cNvPicPr>
            <p:nvPr/>
          </p:nvPicPr>
          <p:blipFill>
            <a:blip r:embed="rId3"/>
            <a:stretch>
              <a:fillRect/>
            </a:stretch>
          </p:blipFill>
          <p:spPr>
            <a:xfrm>
              <a:off x="4369471" y="3690823"/>
              <a:ext cx="202500" cy="360000"/>
            </a:xfrm>
            <a:prstGeom prst="rect">
              <a:avLst/>
            </a:prstGeom>
          </p:spPr>
        </p:pic>
        <p:pic>
          <p:nvPicPr>
            <p:cNvPr id="81" name="Resim 80"/>
            <p:cNvPicPr>
              <a:picLocks noChangeAspect="1"/>
            </p:cNvPicPr>
            <p:nvPr/>
          </p:nvPicPr>
          <p:blipFill>
            <a:blip r:embed="rId4"/>
            <a:stretch>
              <a:fillRect/>
            </a:stretch>
          </p:blipFill>
          <p:spPr>
            <a:xfrm>
              <a:off x="6922974" y="4200608"/>
              <a:ext cx="663750" cy="596250"/>
            </a:xfrm>
            <a:prstGeom prst="rect">
              <a:avLst/>
            </a:prstGeom>
          </p:spPr>
        </p:pic>
      </p:grpSp>
      <p:grpSp>
        <p:nvGrpSpPr>
          <p:cNvPr id="9" name="Grup 8"/>
          <p:cNvGrpSpPr/>
          <p:nvPr/>
        </p:nvGrpSpPr>
        <p:grpSpPr>
          <a:xfrm>
            <a:off x="8192514" y="2539263"/>
            <a:ext cx="3829737" cy="825767"/>
            <a:chOff x="8192514" y="2539263"/>
            <a:chExt cx="3829737" cy="825767"/>
          </a:xfrm>
        </p:grpSpPr>
        <p:sp>
          <p:nvSpPr>
            <p:cNvPr id="67" name="Metin kutusu 66"/>
            <p:cNvSpPr txBox="1"/>
            <p:nvPr/>
          </p:nvSpPr>
          <p:spPr>
            <a:xfrm>
              <a:off x="8388392" y="2539263"/>
              <a:ext cx="3633859" cy="707886"/>
            </a:xfrm>
            <a:prstGeom prst="rect">
              <a:avLst/>
            </a:prstGeom>
            <a:noFill/>
          </p:spPr>
          <p:txBody>
            <a:bodyPr wrap="square" rtlCol="0">
              <a:spAutoFit/>
            </a:bodyPr>
            <a:lstStyle/>
            <a:p>
              <a:r>
                <a:rPr lang="tr-TR" sz="2000" b="1" dirty="0">
                  <a:solidFill>
                    <a:srgbClr val="575757"/>
                  </a:solidFill>
                </a:rPr>
                <a:t>Hayır, yapamam. Ben</a:t>
              </a:r>
            </a:p>
            <a:p>
              <a:r>
                <a:rPr lang="tr-TR" sz="2000" b="1" dirty="0">
                  <a:solidFill>
                    <a:srgbClr val="575757"/>
                  </a:solidFill>
                </a:rPr>
                <a:t>işin kolayına kaçamam.</a:t>
              </a:r>
            </a:p>
          </p:txBody>
        </p:sp>
        <p:pic>
          <p:nvPicPr>
            <p:cNvPr id="54" name="Resim 53"/>
            <p:cNvPicPr>
              <a:picLocks noChangeAspect="1"/>
            </p:cNvPicPr>
            <p:nvPr/>
          </p:nvPicPr>
          <p:blipFill>
            <a:blip r:embed="rId3"/>
            <a:stretch>
              <a:fillRect/>
            </a:stretch>
          </p:blipFill>
          <p:spPr>
            <a:xfrm>
              <a:off x="8192514" y="2544459"/>
              <a:ext cx="202500" cy="360000"/>
            </a:xfrm>
            <a:prstGeom prst="rect">
              <a:avLst/>
            </a:prstGeom>
          </p:spPr>
        </p:pic>
        <p:pic>
          <p:nvPicPr>
            <p:cNvPr id="82" name="Resim 81"/>
            <p:cNvPicPr>
              <a:picLocks noChangeAspect="1"/>
            </p:cNvPicPr>
            <p:nvPr/>
          </p:nvPicPr>
          <p:blipFill>
            <a:blip r:embed="rId4"/>
            <a:stretch>
              <a:fillRect/>
            </a:stretch>
          </p:blipFill>
          <p:spPr>
            <a:xfrm>
              <a:off x="10494809" y="2768780"/>
              <a:ext cx="663750" cy="596250"/>
            </a:xfrm>
            <a:prstGeom prst="rect">
              <a:avLst/>
            </a:prstGeom>
          </p:spPr>
        </p:pic>
      </p:grpSp>
      <p:grpSp>
        <p:nvGrpSpPr>
          <p:cNvPr id="8" name="Grup 7"/>
          <p:cNvGrpSpPr/>
          <p:nvPr/>
        </p:nvGrpSpPr>
        <p:grpSpPr>
          <a:xfrm>
            <a:off x="8205830" y="4046482"/>
            <a:ext cx="3403074" cy="596250"/>
            <a:chOff x="8205830" y="4046482"/>
            <a:chExt cx="3403074" cy="596250"/>
          </a:xfrm>
        </p:grpSpPr>
        <p:sp>
          <p:nvSpPr>
            <p:cNvPr id="70" name="Metin kutusu 69"/>
            <p:cNvSpPr txBox="1"/>
            <p:nvPr/>
          </p:nvSpPr>
          <p:spPr>
            <a:xfrm>
              <a:off x="8388392" y="4116275"/>
              <a:ext cx="3220512" cy="400110"/>
            </a:xfrm>
            <a:prstGeom prst="rect">
              <a:avLst/>
            </a:prstGeom>
            <a:noFill/>
          </p:spPr>
          <p:txBody>
            <a:bodyPr wrap="square" rtlCol="0">
              <a:spAutoFit/>
            </a:bodyPr>
            <a:lstStyle/>
            <a:p>
              <a:r>
                <a:rPr lang="tr-TR" sz="2000" dirty="0">
                  <a:solidFill>
                    <a:srgbClr val="575757"/>
                  </a:solidFill>
                </a:rPr>
                <a:t>Hayır, teşekkür ederim.</a:t>
              </a:r>
            </a:p>
          </p:txBody>
        </p:sp>
        <p:pic>
          <p:nvPicPr>
            <p:cNvPr id="56" name="Resim 55"/>
            <p:cNvPicPr>
              <a:picLocks noChangeAspect="1"/>
            </p:cNvPicPr>
            <p:nvPr/>
          </p:nvPicPr>
          <p:blipFill>
            <a:blip r:embed="rId3"/>
            <a:stretch>
              <a:fillRect/>
            </a:stretch>
          </p:blipFill>
          <p:spPr>
            <a:xfrm>
              <a:off x="8205830" y="4129881"/>
              <a:ext cx="202500" cy="360000"/>
            </a:xfrm>
            <a:prstGeom prst="rect">
              <a:avLst/>
            </a:prstGeom>
          </p:spPr>
        </p:pic>
        <p:pic>
          <p:nvPicPr>
            <p:cNvPr id="83" name="Resim 82"/>
            <p:cNvPicPr>
              <a:picLocks noChangeAspect="1"/>
            </p:cNvPicPr>
            <p:nvPr/>
          </p:nvPicPr>
          <p:blipFill>
            <a:blip r:embed="rId4"/>
            <a:stretch>
              <a:fillRect/>
            </a:stretch>
          </p:blipFill>
          <p:spPr>
            <a:xfrm>
              <a:off x="10494201" y="4046482"/>
              <a:ext cx="663750" cy="596250"/>
            </a:xfrm>
            <a:prstGeom prst="rect">
              <a:avLst/>
            </a:prstGeom>
          </p:spPr>
        </p:pic>
      </p:grpSp>
      <p:grpSp>
        <p:nvGrpSpPr>
          <p:cNvPr id="19" name="Grup 18"/>
          <p:cNvGrpSpPr/>
          <p:nvPr/>
        </p:nvGrpSpPr>
        <p:grpSpPr>
          <a:xfrm>
            <a:off x="4571971" y="5385511"/>
            <a:ext cx="3836359" cy="596250"/>
            <a:chOff x="6460243" y="5494527"/>
            <a:chExt cx="3836359" cy="596250"/>
          </a:xfrm>
        </p:grpSpPr>
        <p:sp>
          <p:nvSpPr>
            <p:cNvPr id="73" name="Metin kutusu 72"/>
            <p:cNvSpPr txBox="1"/>
            <p:nvPr/>
          </p:nvSpPr>
          <p:spPr>
            <a:xfrm>
              <a:off x="6662743" y="5540855"/>
              <a:ext cx="3633859" cy="400110"/>
            </a:xfrm>
            <a:prstGeom prst="rect">
              <a:avLst/>
            </a:prstGeom>
            <a:noFill/>
          </p:spPr>
          <p:txBody>
            <a:bodyPr wrap="square" rtlCol="0">
              <a:spAutoFit/>
            </a:bodyPr>
            <a:lstStyle/>
            <a:p>
              <a:r>
                <a:rPr lang="tr-TR" sz="2000" b="1" dirty="0">
                  <a:solidFill>
                    <a:srgbClr val="575757"/>
                  </a:solidFill>
                </a:rPr>
                <a:t>Hayır, bana göre değil.</a:t>
              </a:r>
            </a:p>
          </p:txBody>
        </p:sp>
        <p:pic>
          <p:nvPicPr>
            <p:cNvPr id="75" name="Resim 74"/>
            <p:cNvPicPr>
              <a:picLocks noChangeAspect="1"/>
            </p:cNvPicPr>
            <p:nvPr/>
          </p:nvPicPr>
          <p:blipFill>
            <a:blip r:embed="rId3"/>
            <a:stretch>
              <a:fillRect/>
            </a:stretch>
          </p:blipFill>
          <p:spPr>
            <a:xfrm>
              <a:off x="6460243" y="5543761"/>
              <a:ext cx="202500" cy="360000"/>
            </a:xfrm>
            <a:prstGeom prst="rect">
              <a:avLst/>
            </a:prstGeom>
          </p:spPr>
        </p:pic>
        <p:pic>
          <p:nvPicPr>
            <p:cNvPr id="84" name="Resim 83"/>
            <p:cNvPicPr>
              <a:picLocks noChangeAspect="1"/>
            </p:cNvPicPr>
            <p:nvPr/>
          </p:nvPicPr>
          <p:blipFill>
            <a:blip r:embed="rId4"/>
            <a:stretch>
              <a:fillRect/>
            </a:stretch>
          </p:blipFill>
          <p:spPr>
            <a:xfrm>
              <a:off x="8632042" y="5494527"/>
              <a:ext cx="663750" cy="596250"/>
            </a:xfrm>
            <a:prstGeom prst="rect">
              <a:avLst/>
            </a:prstGeom>
          </p:spPr>
        </p:pic>
      </p:grpSp>
    </p:spTree>
    <p:extLst>
      <p:ext uri="{BB962C8B-B14F-4D97-AF65-F5344CB8AC3E}">
        <p14:creationId xmlns:p14="http://schemas.microsoft.com/office/powerpoint/2010/main" val="78866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50"/>
                                        <p:tgtEl>
                                          <p:spTgt spid="11"/>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50"/>
                                        <p:tgtEl>
                                          <p:spTgt spid="12"/>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50"/>
                                        <p:tgtEl>
                                          <p:spTgt spid="16"/>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50"/>
                                        <p:tgtEl>
                                          <p:spTgt spid="9"/>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250"/>
                                        <p:tgtEl>
                                          <p:spTgt spid="17"/>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250"/>
                                        <p:tgtEl>
                                          <p:spTgt spid="18"/>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250"/>
                                        <p:tgtEl>
                                          <p:spTgt spid="8"/>
                                        </p:tgtEl>
                                      </p:cBhvr>
                                    </p:animEffect>
                                  </p:childTnLst>
                                </p:cTn>
                              </p:par>
                            </p:childTnLst>
                          </p:cTn>
                        </p:par>
                        <p:par>
                          <p:cTn id="40" fill="hold">
                            <p:stCondLst>
                              <p:cond delay="2250"/>
                            </p:stCondLst>
                            <p:childTnLst>
                              <p:par>
                                <p:cTn id="41" presetID="10" presetClass="entr" presetSubtype="0"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481179"/>
            <a:ext cx="5994590" cy="830997"/>
          </a:xfrm>
          <a:prstGeom prst="rect">
            <a:avLst/>
          </a:prstGeom>
          <a:noFill/>
        </p:spPr>
        <p:txBody>
          <a:bodyPr wrap="none" rtlCol="0">
            <a:spAutoFit/>
          </a:bodyPr>
          <a:lstStyle/>
          <a:p>
            <a:r>
              <a:rPr lang="sv-SE" sz="4800" b="1" dirty="0"/>
              <a:t>Arkadaşın </a:t>
            </a:r>
            <a:r>
              <a:rPr lang="tr-TR" sz="4800" b="1" dirty="0"/>
              <a:t>K</a:t>
            </a:r>
            <a:r>
              <a:rPr lang="sv-SE" sz="4800" b="1" dirty="0"/>
              <a:t>ullanıyorsa</a:t>
            </a:r>
            <a:endParaRPr lang="tr-TR" sz="4800" b="1" dirty="0"/>
          </a:p>
        </p:txBody>
      </p:sp>
      <p:grpSp>
        <p:nvGrpSpPr>
          <p:cNvPr id="10" name="Grup 9"/>
          <p:cNvGrpSpPr/>
          <p:nvPr/>
        </p:nvGrpSpPr>
        <p:grpSpPr>
          <a:xfrm>
            <a:off x="554927" y="1809110"/>
            <a:ext cx="5778760" cy="1015663"/>
            <a:chOff x="554927" y="1881525"/>
            <a:chExt cx="5778760" cy="1015663"/>
          </a:xfrm>
        </p:grpSpPr>
        <p:sp>
          <p:nvSpPr>
            <p:cNvPr id="16" name="Metin kutusu 15"/>
            <p:cNvSpPr txBox="1"/>
            <p:nvPr/>
          </p:nvSpPr>
          <p:spPr>
            <a:xfrm>
              <a:off x="746176" y="1881525"/>
              <a:ext cx="5587511" cy="1015663"/>
            </a:xfrm>
            <a:prstGeom prst="rect">
              <a:avLst/>
            </a:prstGeom>
            <a:noFill/>
          </p:spPr>
          <p:txBody>
            <a:bodyPr wrap="square" rtlCol="0">
              <a:spAutoFit/>
            </a:bodyPr>
            <a:lstStyle/>
            <a:p>
              <a:r>
                <a:rPr lang="tr-TR" sz="2000" dirty="0">
                  <a:solidFill>
                    <a:srgbClr val="575757"/>
                  </a:solidFill>
                </a:rPr>
                <a:t>Bu konu uzmanlık isteyen bir alan</a:t>
              </a:r>
            </a:p>
            <a:p>
              <a:r>
                <a:rPr lang="tr-TR" sz="2000" dirty="0">
                  <a:solidFill>
                    <a:srgbClr val="575757"/>
                  </a:solidFill>
                </a:rPr>
                <a:t>olduğu için öncelikle okulunuzun rehber</a:t>
              </a:r>
            </a:p>
            <a:p>
              <a:r>
                <a:rPr lang="tr-TR" sz="2000" dirty="0">
                  <a:solidFill>
                    <a:srgbClr val="575757"/>
                  </a:solidFill>
                </a:rPr>
                <a:t>öğretmenine danışmanız gerekir. </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4"/>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dirty="0"/>
          </a:p>
        </p:txBody>
      </p:sp>
      <p:grpSp>
        <p:nvGrpSpPr>
          <p:cNvPr id="17" name="Grup 16"/>
          <p:cNvGrpSpPr/>
          <p:nvPr/>
        </p:nvGrpSpPr>
        <p:grpSpPr>
          <a:xfrm>
            <a:off x="554927" y="2890198"/>
            <a:ext cx="5778760" cy="1323439"/>
            <a:chOff x="554927" y="1881525"/>
            <a:chExt cx="5778760" cy="1323439"/>
          </a:xfrm>
        </p:grpSpPr>
        <p:sp>
          <p:nvSpPr>
            <p:cNvPr id="18" name="Metin kutusu 17"/>
            <p:cNvSpPr txBox="1"/>
            <p:nvPr/>
          </p:nvSpPr>
          <p:spPr>
            <a:xfrm>
              <a:off x="746176" y="1881525"/>
              <a:ext cx="5587511" cy="1323439"/>
            </a:xfrm>
            <a:prstGeom prst="rect">
              <a:avLst/>
            </a:prstGeom>
            <a:noFill/>
          </p:spPr>
          <p:txBody>
            <a:bodyPr wrap="square" rtlCol="0">
              <a:spAutoFit/>
            </a:bodyPr>
            <a:lstStyle/>
            <a:p>
              <a:r>
                <a:rPr lang="tr-TR" sz="2000" dirty="0">
                  <a:solidFill>
                    <a:srgbClr val="575757"/>
                  </a:solidFill>
                </a:rPr>
                <a:t>Böyle bir durumda yapabileceğiniz en</a:t>
              </a:r>
            </a:p>
            <a:p>
              <a:r>
                <a:rPr lang="tr-TR" sz="2000" dirty="0">
                  <a:solidFill>
                    <a:srgbClr val="575757"/>
                  </a:solidFill>
                </a:rPr>
                <a:t>önemli şey madde kullanan arkadaşınıza</a:t>
              </a:r>
            </a:p>
            <a:p>
              <a:r>
                <a:rPr lang="tr-TR" sz="2000" dirty="0">
                  <a:solidFill>
                    <a:srgbClr val="575757"/>
                  </a:solidFill>
                </a:rPr>
                <a:t>sıcak bir ilgi sunmak ve onu doğru</a:t>
              </a:r>
            </a:p>
            <a:p>
              <a:r>
                <a:rPr lang="tr-TR" sz="2000" dirty="0">
                  <a:solidFill>
                    <a:srgbClr val="575757"/>
                  </a:solidFill>
                </a:rPr>
                <a:t>kişilere yönlendirmektir. </a:t>
              </a:r>
            </a:p>
          </p:txBody>
        </p:sp>
        <p:pic>
          <p:nvPicPr>
            <p:cNvPr id="19" name="Resim 18"/>
            <p:cNvPicPr>
              <a:picLocks noChangeAspect="1"/>
            </p:cNvPicPr>
            <p:nvPr/>
          </p:nvPicPr>
          <p:blipFill>
            <a:blip r:embed="rId3"/>
            <a:stretch>
              <a:fillRect/>
            </a:stretch>
          </p:blipFill>
          <p:spPr>
            <a:xfrm>
              <a:off x="554927" y="1991580"/>
              <a:ext cx="191250" cy="180000"/>
            </a:xfrm>
            <a:prstGeom prst="rect">
              <a:avLst/>
            </a:prstGeom>
          </p:spPr>
        </p:pic>
      </p:grpSp>
      <p:grpSp>
        <p:nvGrpSpPr>
          <p:cNvPr id="20" name="Grup 19"/>
          <p:cNvGrpSpPr/>
          <p:nvPr/>
        </p:nvGrpSpPr>
        <p:grpSpPr>
          <a:xfrm>
            <a:off x="554927" y="4277526"/>
            <a:ext cx="5778760" cy="707886"/>
            <a:chOff x="554927" y="1881525"/>
            <a:chExt cx="5778760" cy="707886"/>
          </a:xfrm>
        </p:grpSpPr>
        <p:sp>
          <p:nvSpPr>
            <p:cNvPr id="21" name="Metin kutusu 20"/>
            <p:cNvSpPr txBox="1"/>
            <p:nvPr/>
          </p:nvSpPr>
          <p:spPr>
            <a:xfrm>
              <a:off x="746176" y="1881525"/>
              <a:ext cx="5587511" cy="707886"/>
            </a:xfrm>
            <a:prstGeom prst="rect">
              <a:avLst/>
            </a:prstGeom>
            <a:noFill/>
          </p:spPr>
          <p:txBody>
            <a:bodyPr wrap="square" rtlCol="0">
              <a:spAutoFit/>
            </a:bodyPr>
            <a:lstStyle/>
            <a:p>
              <a:r>
                <a:rPr lang="tr-TR" sz="2000" dirty="0">
                  <a:solidFill>
                    <a:srgbClr val="575757"/>
                  </a:solidFill>
                </a:rPr>
                <a:t>Unutmayın, madde kullanan bir</a:t>
              </a:r>
            </a:p>
            <a:p>
              <a:r>
                <a:rPr lang="tr-TR" sz="2000" dirty="0">
                  <a:solidFill>
                    <a:srgbClr val="575757"/>
                  </a:solidFill>
                </a:rPr>
                <a:t>kişiyi siz tedavi edemezsiniz.</a:t>
              </a:r>
            </a:p>
          </p:txBody>
        </p:sp>
        <p:pic>
          <p:nvPicPr>
            <p:cNvPr id="22" name="Resim 21"/>
            <p:cNvPicPr>
              <a:picLocks noChangeAspect="1"/>
            </p:cNvPicPr>
            <p:nvPr/>
          </p:nvPicPr>
          <p:blipFill>
            <a:blip r:embed="rId3"/>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265439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1+#ppt_w/2"/>
                                          </p:val>
                                        </p:tav>
                                        <p:tav tm="100000">
                                          <p:val>
                                            <p:strVal val="#ppt_x"/>
                                          </p:val>
                                        </p:tav>
                                      </p:tavLst>
                                    </p:anim>
                                    <p:anim calcmode="lin" valueType="num">
                                      <p:cBhvr additive="base">
                                        <p:cTn id="17" dur="25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250"/>
                                        <p:tgtEl>
                                          <p:spTgt spid="17"/>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3"/>
            <a:srcRect/>
            <a:stretch>
              <a:fillRect t="-49000" b="-12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dirty="0"/>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28" name="Metin kutusu 27"/>
          <p:cNvSpPr txBox="1"/>
          <p:nvPr/>
        </p:nvSpPr>
        <p:spPr>
          <a:xfrm>
            <a:off x="356650" y="501293"/>
            <a:ext cx="6815840" cy="830997"/>
          </a:xfrm>
          <a:prstGeom prst="rect">
            <a:avLst/>
          </a:prstGeom>
          <a:noFill/>
        </p:spPr>
        <p:txBody>
          <a:bodyPr wrap="none" rtlCol="0">
            <a:spAutoFit/>
          </a:bodyPr>
          <a:lstStyle/>
          <a:p>
            <a:r>
              <a:rPr lang="tr-TR" sz="4800" b="1" dirty="0"/>
              <a:t>Bağımlılık Tedavi Edilebilir</a:t>
            </a:r>
          </a:p>
        </p:txBody>
      </p:sp>
      <p:grpSp>
        <p:nvGrpSpPr>
          <p:cNvPr id="39" name="Grup 38"/>
          <p:cNvGrpSpPr/>
          <p:nvPr/>
        </p:nvGrpSpPr>
        <p:grpSpPr>
          <a:xfrm>
            <a:off x="554927" y="2291247"/>
            <a:ext cx="7462918" cy="1015663"/>
            <a:chOff x="554927" y="2447025"/>
            <a:chExt cx="7462918" cy="1015663"/>
          </a:xfrm>
        </p:grpSpPr>
        <p:sp>
          <p:nvSpPr>
            <p:cNvPr id="40" name="Dikdörtgen 39"/>
            <p:cNvSpPr/>
            <p:nvPr/>
          </p:nvSpPr>
          <p:spPr>
            <a:xfrm>
              <a:off x="746177" y="2447025"/>
              <a:ext cx="7271668" cy="1015663"/>
            </a:xfrm>
            <a:prstGeom prst="rect">
              <a:avLst/>
            </a:prstGeom>
          </p:spPr>
          <p:txBody>
            <a:bodyPr wrap="square">
              <a:spAutoFit/>
            </a:bodyPr>
            <a:lstStyle/>
            <a:p>
              <a:r>
                <a:rPr lang="tr-TR" sz="2000" dirty="0">
                  <a:solidFill>
                    <a:srgbClr val="575757"/>
                  </a:solidFill>
                </a:rPr>
                <a:t>Kullanıcılar arasında “bu hastalığın tedavisi olmadığı” yolunda bir kanı yerleşmiştir. Oysa uyuşturucu madde kullanan kişiler için zor da olsa tedavi vardır.</a:t>
              </a:r>
            </a:p>
          </p:txBody>
        </p:sp>
        <p:pic>
          <p:nvPicPr>
            <p:cNvPr id="41" name="Resim 40"/>
            <p:cNvPicPr>
              <a:picLocks noChangeAspect="1"/>
            </p:cNvPicPr>
            <p:nvPr/>
          </p:nvPicPr>
          <p:blipFill>
            <a:blip r:embed="rId4"/>
            <a:stretch>
              <a:fillRect/>
            </a:stretch>
          </p:blipFill>
          <p:spPr>
            <a:xfrm>
              <a:off x="554927" y="2549458"/>
              <a:ext cx="191250" cy="180000"/>
            </a:xfrm>
            <a:prstGeom prst="rect">
              <a:avLst/>
            </a:prstGeom>
          </p:spPr>
        </p:pic>
      </p:grpSp>
      <p:grpSp>
        <p:nvGrpSpPr>
          <p:cNvPr id="42" name="Grup 41"/>
          <p:cNvGrpSpPr/>
          <p:nvPr/>
        </p:nvGrpSpPr>
        <p:grpSpPr>
          <a:xfrm>
            <a:off x="554926" y="3558165"/>
            <a:ext cx="6933893" cy="1631216"/>
            <a:chOff x="554927" y="2447025"/>
            <a:chExt cx="6902886" cy="1631216"/>
          </a:xfrm>
        </p:grpSpPr>
        <p:sp>
          <p:nvSpPr>
            <p:cNvPr id="43" name="Dikdörtgen 42"/>
            <p:cNvSpPr/>
            <p:nvPr/>
          </p:nvSpPr>
          <p:spPr>
            <a:xfrm>
              <a:off x="746176" y="2447025"/>
              <a:ext cx="6711637" cy="1631216"/>
            </a:xfrm>
            <a:prstGeom prst="rect">
              <a:avLst/>
            </a:prstGeom>
          </p:spPr>
          <p:txBody>
            <a:bodyPr wrap="square">
              <a:spAutoFit/>
            </a:bodyPr>
            <a:lstStyle/>
            <a:p>
              <a:r>
                <a:rPr lang="tr-TR" sz="2000" dirty="0">
                  <a:solidFill>
                    <a:srgbClr val="575757"/>
                  </a:solidFill>
                </a:rPr>
                <a:t>Bunun yanı sıra temiz kalma davranışını gösteren kişileri bekleyen en büyük risk, tekrar madde kullanımına başlamaktır. </a:t>
              </a:r>
              <a:r>
                <a:rPr lang="tr-TR" sz="2000" b="1" dirty="0">
                  <a:solidFill>
                    <a:srgbClr val="575757"/>
                  </a:solidFill>
                </a:rPr>
                <a:t>Kişi bıraktıktan sonra, bir daha hiçbir zaman tekrar kullanmamalıdır. </a:t>
              </a:r>
            </a:p>
            <a:p>
              <a:endParaRPr lang="tr-TR" sz="2000" dirty="0">
                <a:solidFill>
                  <a:srgbClr val="575757"/>
                </a:solidFill>
              </a:endParaRPr>
            </a:p>
          </p:txBody>
        </p:sp>
        <p:pic>
          <p:nvPicPr>
            <p:cNvPr id="44" name="Resim 43"/>
            <p:cNvPicPr>
              <a:picLocks noChangeAspect="1"/>
            </p:cNvPicPr>
            <p:nvPr/>
          </p:nvPicPr>
          <p:blipFill>
            <a:blip r:embed="rId4"/>
            <a:stretch>
              <a:fillRect/>
            </a:stretch>
          </p:blipFill>
          <p:spPr>
            <a:xfrm>
              <a:off x="554927" y="2549458"/>
              <a:ext cx="191250" cy="180000"/>
            </a:xfrm>
            <a:prstGeom prst="rect">
              <a:avLst/>
            </a:prstGeom>
          </p:spPr>
        </p:pic>
      </p:grpSp>
    </p:spTree>
    <p:extLst>
      <p:ext uri="{BB962C8B-B14F-4D97-AF65-F5344CB8AC3E}">
        <p14:creationId xmlns:p14="http://schemas.microsoft.com/office/powerpoint/2010/main" val="120648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250"/>
                                        <p:tgtEl>
                                          <p:spTgt spid="39"/>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250"/>
                                        <p:tgtEl>
                                          <p:spTgt spid="42"/>
                                        </p:tgtEl>
                                      </p:cBhvr>
                                    </p:animEffect>
                                  </p:childTnLst>
                                </p:cTn>
                              </p:par>
                            </p:childTnLst>
                          </p:cTn>
                        </p:par>
                        <p:par>
                          <p:cTn id="21" fill="hold">
                            <p:stCondLst>
                              <p:cond delay="1000"/>
                            </p:stCondLst>
                            <p:childTnLst>
                              <p:par>
                                <p:cTn id="22" presetID="2" presetClass="entr" presetSubtype="2"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250" fill="hold"/>
                                        <p:tgtEl>
                                          <p:spTgt spid="20"/>
                                        </p:tgtEl>
                                        <p:attrNameLst>
                                          <p:attrName>ppt_x</p:attrName>
                                        </p:attrNameLst>
                                      </p:cBhvr>
                                      <p:tavLst>
                                        <p:tav tm="0">
                                          <p:val>
                                            <p:strVal val="1+#ppt_w/2"/>
                                          </p:val>
                                        </p:tav>
                                        <p:tav tm="100000">
                                          <p:val>
                                            <p:strVal val="#ppt_x"/>
                                          </p:val>
                                        </p:tav>
                                      </p:tavLst>
                                    </p:anim>
                                    <p:anim calcmode="lin" valueType="num">
                                      <p:cBhvr additive="base">
                                        <p:cTn id="25" dur="2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6" grpId="0" animBg="1"/>
      <p:bldP spid="2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3"/>
            <a:srcRect/>
            <a:stretch>
              <a:fillRect t="-49000" b="-12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dirty="0"/>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28" name="Metin kutusu 27"/>
          <p:cNvSpPr txBox="1"/>
          <p:nvPr/>
        </p:nvSpPr>
        <p:spPr>
          <a:xfrm>
            <a:off x="178191" y="1778960"/>
            <a:ext cx="7101162" cy="523220"/>
          </a:xfrm>
          <a:prstGeom prst="rect">
            <a:avLst/>
          </a:prstGeom>
          <a:noFill/>
        </p:spPr>
        <p:txBody>
          <a:bodyPr wrap="square" rtlCol="0">
            <a:spAutoFit/>
          </a:bodyPr>
          <a:lstStyle/>
          <a:p>
            <a:r>
              <a:rPr lang="tr-TR" sz="2800" b="1" dirty="0">
                <a:solidFill>
                  <a:schemeClr val="tx1">
                    <a:lumMod val="65000"/>
                    <a:lumOff val="35000"/>
                  </a:schemeClr>
                </a:solidFill>
              </a:rPr>
              <a:t>Bir daha hiçbir zaman tekrar kullanılmamalıdır.</a:t>
            </a:r>
          </a:p>
        </p:txBody>
      </p:sp>
      <p:grpSp>
        <p:nvGrpSpPr>
          <p:cNvPr id="42" name="Grup 41"/>
          <p:cNvGrpSpPr/>
          <p:nvPr/>
        </p:nvGrpSpPr>
        <p:grpSpPr>
          <a:xfrm>
            <a:off x="240020" y="2545034"/>
            <a:ext cx="6902886" cy="707886"/>
            <a:chOff x="554927" y="2447025"/>
            <a:chExt cx="6902886" cy="707886"/>
          </a:xfrm>
        </p:grpSpPr>
        <p:sp>
          <p:nvSpPr>
            <p:cNvPr id="43" name="Dikdörtgen 42"/>
            <p:cNvSpPr/>
            <p:nvPr/>
          </p:nvSpPr>
          <p:spPr>
            <a:xfrm>
              <a:off x="746176" y="2447025"/>
              <a:ext cx="6711637" cy="707886"/>
            </a:xfrm>
            <a:prstGeom prst="rect">
              <a:avLst/>
            </a:prstGeom>
          </p:spPr>
          <p:txBody>
            <a:bodyPr wrap="square">
              <a:spAutoFit/>
            </a:bodyPr>
            <a:lstStyle/>
            <a:p>
              <a:r>
                <a:rPr lang="tr-TR" sz="2000" dirty="0">
                  <a:solidFill>
                    <a:srgbClr val="575757"/>
                  </a:solidFill>
                </a:rPr>
                <a:t>Bir kez kullanması onun eski günlerine dönmesine ve yıkıcı sonuçlar yaşamasına neden olur.  </a:t>
              </a:r>
            </a:p>
          </p:txBody>
        </p:sp>
        <p:pic>
          <p:nvPicPr>
            <p:cNvPr id="44" name="Resim 43"/>
            <p:cNvPicPr>
              <a:picLocks noChangeAspect="1"/>
            </p:cNvPicPr>
            <p:nvPr/>
          </p:nvPicPr>
          <p:blipFill>
            <a:blip r:embed="rId4"/>
            <a:stretch>
              <a:fillRect/>
            </a:stretch>
          </p:blipFill>
          <p:spPr>
            <a:xfrm>
              <a:off x="554927" y="2549458"/>
              <a:ext cx="191250" cy="180000"/>
            </a:xfrm>
            <a:prstGeom prst="rect">
              <a:avLst/>
            </a:prstGeom>
          </p:spPr>
        </p:pic>
      </p:grpSp>
    </p:spTree>
    <p:extLst>
      <p:ext uri="{BB962C8B-B14F-4D97-AF65-F5344CB8AC3E}">
        <p14:creationId xmlns:p14="http://schemas.microsoft.com/office/powerpoint/2010/main" val="73624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250"/>
                                        <p:tgtEl>
                                          <p:spTgt spid="42"/>
                                        </p:tgtEl>
                                      </p:cBhvr>
                                    </p:animEffect>
                                  </p:childTnLst>
                                </p:cTn>
                              </p:par>
                            </p:childTnLst>
                          </p:cTn>
                        </p:par>
                        <p:par>
                          <p:cTn id="17" fill="hold">
                            <p:stCondLst>
                              <p:cond delay="750"/>
                            </p:stCondLst>
                            <p:childTnLst>
                              <p:par>
                                <p:cTn id="18" presetID="2" presetClass="entr" presetSubtype="2"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250" fill="hold"/>
                                        <p:tgtEl>
                                          <p:spTgt spid="20"/>
                                        </p:tgtEl>
                                        <p:attrNameLst>
                                          <p:attrName>ppt_x</p:attrName>
                                        </p:attrNameLst>
                                      </p:cBhvr>
                                      <p:tavLst>
                                        <p:tav tm="0">
                                          <p:val>
                                            <p:strVal val="1+#ppt_w/2"/>
                                          </p:val>
                                        </p:tav>
                                        <p:tav tm="100000">
                                          <p:val>
                                            <p:strVal val="#ppt_x"/>
                                          </p:val>
                                        </p:tav>
                                      </p:tavLst>
                                    </p:anim>
                                    <p:anim calcmode="lin" valueType="num">
                                      <p:cBhvr additive="base">
                                        <p:cTn id="21" dur="2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6" grpId="0" animBg="1"/>
      <p:bldP spid="2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28" name="Metin kutusu 27"/>
          <p:cNvSpPr txBox="1"/>
          <p:nvPr/>
        </p:nvSpPr>
        <p:spPr>
          <a:xfrm>
            <a:off x="356649" y="487816"/>
            <a:ext cx="8798925" cy="1569660"/>
          </a:xfrm>
          <a:prstGeom prst="rect">
            <a:avLst/>
          </a:prstGeom>
          <a:noFill/>
        </p:spPr>
        <p:txBody>
          <a:bodyPr wrap="square" rtlCol="0">
            <a:spAutoFit/>
          </a:bodyPr>
          <a:lstStyle/>
          <a:p>
            <a:r>
              <a:rPr lang="tr-TR" sz="4800" b="1" dirty="0"/>
              <a:t>Okuldaki Disiplin </a:t>
            </a:r>
          </a:p>
          <a:p>
            <a:r>
              <a:rPr lang="tr-TR" sz="4800" b="1" dirty="0"/>
              <a:t>Süreci ve Cezalar</a:t>
            </a:r>
          </a:p>
        </p:txBody>
      </p:sp>
      <p:sp>
        <p:nvSpPr>
          <p:cNvPr id="55" name="Oval 5"/>
          <p:cNvSpPr>
            <a:spLocks noChangeArrowheads="1"/>
          </p:cNvSpPr>
          <p:nvPr/>
        </p:nvSpPr>
        <p:spPr bwMode="auto">
          <a:xfrm>
            <a:off x="8386019" y="65080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dirty="0"/>
          </a:p>
        </p:txBody>
      </p:sp>
      <p:sp>
        <p:nvSpPr>
          <p:cNvPr id="56" name="Oval 6"/>
          <p:cNvSpPr>
            <a:spLocks noChangeArrowheads="1"/>
          </p:cNvSpPr>
          <p:nvPr/>
        </p:nvSpPr>
        <p:spPr bwMode="auto">
          <a:xfrm flipH="1">
            <a:off x="8706490" y="971273"/>
            <a:ext cx="2470075" cy="2471302"/>
          </a:xfrm>
          <a:prstGeom prst="ellipse">
            <a:avLst/>
          </a:prstGeom>
          <a:blipFill dpi="0" rotWithShape="0">
            <a:blip r:embed="rId3"/>
            <a:srcRect/>
            <a:stretch>
              <a:fillRect l="-48000" t="-29000" r="-90000" b="-18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grpSp>
        <p:nvGrpSpPr>
          <p:cNvPr id="39" name="Grup 38"/>
          <p:cNvGrpSpPr/>
          <p:nvPr/>
        </p:nvGrpSpPr>
        <p:grpSpPr>
          <a:xfrm>
            <a:off x="554927" y="2429524"/>
            <a:ext cx="7462918" cy="707886"/>
            <a:chOff x="554927" y="2447025"/>
            <a:chExt cx="7462918" cy="707886"/>
          </a:xfrm>
        </p:grpSpPr>
        <p:sp>
          <p:nvSpPr>
            <p:cNvPr id="40" name="Dikdörtgen 39"/>
            <p:cNvSpPr/>
            <p:nvPr/>
          </p:nvSpPr>
          <p:spPr>
            <a:xfrm>
              <a:off x="746177" y="2447025"/>
              <a:ext cx="7271668" cy="707886"/>
            </a:xfrm>
            <a:prstGeom prst="rect">
              <a:avLst/>
            </a:prstGeom>
          </p:spPr>
          <p:txBody>
            <a:bodyPr wrap="square">
              <a:spAutoFit/>
            </a:bodyPr>
            <a:lstStyle/>
            <a:p>
              <a:r>
                <a:rPr lang="tr-TR" sz="2000" dirty="0">
                  <a:solidFill>
                    <a:srgbClr val="575757"/>
                  </a:solidFill>
                </a:rPr>
                <a:t>Tütün ve tütün mamullerini bulunduran</a:t>
              </a:r>
            </a:p>
            <a:p>
              <a:r>
                <a:rPr lang="tr-TR" sz="2000" dirty="0">
                  <a:solidFill>
                    <a:srgbClr val="575757"/>
                  </a:solidFill>
                </a:rPr>
                <a:t>veya içen öğrencilere kınama,</a:t>
              </a:r>
            </a:p>
          </p:txBody>
        </p:sp>
        <p:pic>
          <p:nvPicPr>
            <p:cNvPr id="41" name="Resim 40"/>
            <p:cNvPicPr>
              <a:picLocks noChangeAspect="1"/>
            </p:cNvPicPr>
            <p:nvPr/>
          </p:nvPicPr>
          <p:blipFill>
            <a:blip r:embed="rId4"/>
            <a:stretch>
              <a:fillRect/>
            </a:stretch>
          </p:blipFill>
          <p:spPr>
            <a:xfrm>
              <a:off x="554927" y="2549458"/>
              <a:ext cx="191250" cy="180000"/>
            </a:xfrm>
            <a:prstGeom prst="rect">
              <a:avLst/>
            </a:prstGeom>
          </p:spPr>
        </p:pic>
      </p:grpSp>
      <p:grpSp>
        <p:nvGrpSpPr>
          <p:cNvPr id="42" name="Grup 41"/>
          <p:cNvGrpSpPr/>
          <p:nvPr/>
        </p:nvGrpSpPr>
        <p:grpSpPr>
          <a:xfrm>
            <a:off x="554927" y="3298827"/>
            <a:ext cx="11322440" cy="1015663"/>
            <a:chOff x="554927" y="2447025"/>
            <a:chExt cx="11322440" cy="1015663"/>
          </a:xfrm>
        </p:grpSpPr>
        <p:sp>
          <p:nvSpPr>
            <p:cNvPr id="43" name="Dikdörtgen 42"/>
            <p:cNvSpPr/>
            <p:nvPr/>
          </p:nvSpPr>
          <p:spPr>
            <a:xfrm>
              <a:off x="746176" y="2447025"/>
              <a:ext cx="11131191" cy="1015663"/>
            </a:xfrm>
            <a:prstGeom prst="rect">
              <a:avLst/>
            </a:prstGeom>
          </p:spPr>
          <p:txBody>
            <a:bodyPr wrap="square">
              <a:spAutoFit/>
            </a:bodyPr>
            <a:lstStyle/>
            <a:p>
              <a:r>
                <a:rPr lang="tr-TR" sz="2000" dirty="0">
                  <a:solidFill>
                    <a:srgbClr val="575757"/>
                  </a:solidFill>
                </a:rPr>
                <a:t>Sarhoşluk veren zararlı maddeleri bulunduran</a:t>
              </a:r>
            </a:p>
            <a:p>
              <a:r>
                <a:rPr lang="tr-TR" sz="2000" dirty="0">
                  <a:solidFill>
                    <a:srgbClr val="575757"/>
                  </a:solidFill>
                </a:rPr>
                <a:t>veya kullanan öğrencilere okuldan </a:t>
              </a:r>
            </a:p>
            <a:p>
              <a:r>
                <a:rPr lang="tr-TR" sz="2000" dirty="0">
                  <a:solidFill>
                    <a:srgbClr val="575757"/>
                  </a:solidFill>
                </a:rPr>
                <a:t>kısa süreli uzaklaştırma,</a:t>
              </a:r>
            </a:p>
          </p:txBody>
        </p:sp>
        <p:pic>
          <p:nvPicPr>
            <p:cNvPr id="44" name="Resim 43"/>
            <p:cNvPicPr>
              <a:picLocks noChangeAspect="1"/>
            </p:cNvPicPr>
            <p:nvPr/>
          </p:nvPicPr>
          <p:blipFill>
            <a:blip r:embed="rId4"/>
            <a:stretch>
              <a:fillRect/>
            </a:stretch>
          </p:blipFill>
          <p:spPr>
            <a:xfrm>
              <a:off x="554927" y="2549458"/>
              <a:ext cx="191250" cy="180000"/>
            </a:xfrm>
            <a:prstGeom prst="rect">
              <a:avLst/>
            </a:prstGeom>
          </p:spPr>
        </p:pic>
      </p:grpSp>
    </p:spTree>
    <p:extLst>
      <p:ext uri="{BB962C8B-B14F-4D97-AF65-F5344CB8AC3E}">
        <p14:creationId xmlns:p14="http://schemas.microsoft.com/office/powerpoint/2010/main" val="174215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250"/>
                                        <p:tgtEl>
                                          <p:spTgt spid="55"/>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250"/>
                                        <p:tgtEl>
                                          <p:spTgt spid="5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250"/>
                                        <p:tgtEl>
                                          <p:spTgt spid="39"/>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25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55" grpId="0" animBg="1"/>
      <p:bldP spid="5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55" name="Oval 5"/>
          <p:cNvSpPr>
            <a:spLocks noChangeArrowheads="1"/>
          </p:cNvSpPr>
          <p:nvPr/>
        </p:nvSpPr>
        <p:spPr bwMode="auto">
          <a:xfrm>
            <a:off x="8386019" y="65080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dirty="0"/>
          </a:p>
        </p:txBody>
      </p:sp>
      <p:sp>
        <p:nvSpPr>
          <p:cNvPr id="56" name="Oval 6"/>
          <p:cNvSpPr>
            <a:spLocks noChangeArrowheads="1"/>
          </p:cNvSpPr>
          <p:nvPr/>
        </p:nvSpPr>
        <p:spPr bwMode="auto">
          <a:xfrm flipH="1">
            <a:off x="8706490" y="971273"/>
            <a:ext cx="2470075" cy="2471302"/>
          </a:xfrm>
          <a:prstGeom prst="ellipse">
            <a:avLst/>
          </a:prstGeom>
          <a:blipFill dpi="0" rotWithShape="0">
            <a:blip r:embed="rId3"/>
            <a:srcRect/>
            <a:stretch>
              <a:fillRect l="-48000" t="-29000" r="-90000" b="-18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grpSp>
        <p:nvGrpSpPr>
          <p:cNvPr id="39" name="Grup 38"/>
          <p:cNvGrpSpPr/>
          <p:nvPr/>
        </p:nvGrpSpPr>
        <p:grpSpPr>
          <a:xfrm>
            <a:off x="554927" y="2429524"/>
            <a:ext cx="7462918" cy="707886"/>
            <a:chOff x="554927" y="2447025"/>
            <a:chExt cx="7462918" cy="707886"/>
          </a:xfrm>
        </p:grpSpPr>
        <p:sp>
          <p:nvSpPr>
            <p:cNvPr id="40" name="Dikdörtgen 39"/>
            <p:cNvSpPr/>
            <p:nvPr/>
          </p:nvSpPr>
          <p:spPr>
            <a:xfrm>
              <a:off x="746177" y="2447025"/>
              <a:ext cx="7271668" cy="707886"/>
            </a:xfrm>
            <a:prstGeom prst="rect">
              <a:avLst/>
            </a:prstGeom>
          </p:spPr>
          <p:txBody>
            <a:bodyPr wrap="square">
              <a:spAutoFit/>
            </a:bodyPr>
            <a:lstStyle/>
            <a:p>
              <a:r>
                <a:rPr lang="tr-TR" sz="2000" dirty="0">
                  <a:solidFill>
                    <a:srgbClr val="575757"/>
                  </a:solidFill>
                </a:rPr>
                <a:t>Bağımlılık yapan zararlı maddeleri bulunduran</a:t>
              </a:r>
            </a:p>
            <a:p>
              <a:r>
                <a:rPr lang="tr-TR" sz="2000" dirty="0">
                  <a:solidFill>
                    <a:srgbClr val="575757"/>
                  </a:solidFill>
                </a:rPr>
                <a:t>veya kullanan öğrencilere okul değiştirme,</a:t>
              </a:r>
            </a:p>
          </p:txBody>
        </p:sp>
        <p:pic>
          <p:nvPicPr>
            <p:cNvPr id="41" name="Resim 40"/>
            <p:cNvPicPr>
              <a:picLocks noChangeAspect="1"/>
            </p:cNvPicPr>
            <p:nvPr/>
          </p:nvPicPr>
          <p:blipFill>
            <a:blip r:embed="rId4"/>
            <a:stretch>
              <a:fillRect/>
            </a:stretch>
          </p:blipFill>
          <p:spPr>
            <a:xfrm>
              <a:off x="554927" y="2549458"/>
              <a:ext cx="191250" cy="180000"/>
            </a:xfrm>
            <a:prstGeom prst="rect">
              <a:avLst/>
            </a:prstGeom>
          </p:spPr>
        </p:pic>
      </p:grpSp>
      <p:grpSp>
        <p:nvGrpSpPr>
          <p:cNvPr id="42" name="Grup 41"/>
          <p:cNvGrpSpPr/>
          <p:nvPr/>
        </p:nvGrpSpPr>
        <p:grpSpPr>
          <a:xfrm>
            <a:off x="554927" y="3298827"/>
            <a:ext cx="11322440" cy="1015663"/>
            <a:chOff x="554927" y="2447025"/>
            <a:chExt cx="11322440" cy="1015663"/>
          </a:xfrm>
        </p:grpSpPr>
        <p:sp>
          <p:nvSpPr>
            <p:cNvPr id="43" name="Dikdörtgen 42"/>
            <p:cNvSpPr/>
            <p:nvPr/>
          </p:nvSpPr>
          <p:spPr>
            <a:xfrm>
              <a:off x="746176" y="2447025"/>
              <a:ext cx="11131191" cy="1015663"/>
            </a:xfrm>
            <a:prstGeom prst="rect">
              <a:avLst/>
            </a:prstGeom>
          </p:spPr>
          <p:txBody>
            <a:bodyPr wrap="square">
              <a:spAutoFit/>
            </a:bodyPr>
            <a:lstStyle/>
            <a:p>
              <a:r>
                <a:rPr lang="tr-TR" sz="2000" dirty="0">
                  <a:solidFill>
                    <a:srgbClr val="575757"/>
                  </a:solidFill>
                </a:rPr>
                <a:t>Bağımlılık yapan zararlı maddelerin ticaretini</a:t>
              </a:r>
            </a:p>
            <a:p>
              <a:r>
                <a:rPr lang="tr-TR" sz="2000" dirty="0">
                  <a:solidFill>
                    <a:srgbClr val="575757"/>
                  </a:solidFill>
                </a:rPr>
                <a:t>yapan öğrencilere örgün eğitim dışına</a:t>
              </a:r>
            </a:p>
            <a:p>
              <a:r>
                <a:rPr lang="tr-TR" sz="2000" dirty="0">
                  <a:solidFill>
                    <a:srgbClr val="575757"/>
                  </a:solidFill>
                </a:rPr>
                <a:t>çıkarma cezaları verilir.</a:t>
              </a:r>
            </a:p>
          </p:txBody>
        </p:sp>
        <p:pic>
          <p:nvPicPr>
            <p:cNvPr id="44" name="Resim 43"/>
            <p:cNvPicPr>
              <a:picLocks noChangeAspect="1"/>
            </p:cNvPicPr>
            <p:nvPr/>
          </p:nvPicPr>
          <p:blipFill>
            <a:blip r:embed="rId4"/>
            <a:stretch>
              <a:fillRect/>
            </a:stretch>
          </p:blipFill>
          <p:spPr>
            <a:xfrm>
              <a:off x="554927" y="2549458"/>
              <a:ext cx="191250" cy="180000"/>
            </a:xfrm>
            <a:prstGeom prst="rect">
              <a:avLst/>
            </a:prstGeom>
          </p:spPr>
        </p:pic>
      </p:grpSp>
      <p:sp>
        <p:nvSpPr>
          <p:cNvPr id="19" name="Metin kutusu 18">
            <a:extLst>
              <a:ext uri="{FF2B5EF4-FFF2-40B4-BE49-F238E27FC236}">
                <a16:creationId xmlns:a16="http://schemas.microsoft.com/office/drawing/2014/main" id="{D948B308-9916-0646-9628-46F5979BD5F3}"/>
              </a:ext>
            </a:extLst>
          </p:cNvPr>
          <p:cNvSpPr txBox="1"/>
          <p:nvPr/>
        </p:nvSpPr>
        <p:spPr>
          <a:xfrm>
            <a:off x="356650" y="487816"/>
            <a:ext cx="4625497" cy="1569660"/>
          </a:xfrm>
          <a:prstGeom prst="rect">
            <a:avLst/>
          </a:prstGeom>
          <a:noFill/>
        </p:spPr>
        <p:txBody>
          <a:bodyPr wrap="none" rtlCol="0">
            <a:spAutoFit/>
          </a:bodyPr>
          <a:lstStyle/>
          <a:p>
            <a:r>
              <a:rPr lang="tr-TR" sz="4800" b="1" dirty="0"/>
              <a:t>Okuldaki Disiplin </a:t>
            </a:r>
          </a:p>
          <a:p>
            <a:r>
              <a:rPr lang="tr-TR" sz="4800" b="1" dirty="0"/>
              <a:t>Süreci ve Cezalar</a:t>
            </a:r>
          </a:p>
        </p:txBody>
      </p:sp>
    </p:spTree>
    <p:extLst>
      <p:ext uri="{BB962C8B-B14F-4D97-AF65-F5344CB8AC3E}">
        <p14:creationId xmlns:p14="http://schemas.microsoft.com/office/powerpoint/2010/main" val="115137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250"/>
                                        <p:tgtEl>
                                          <p:spTgt spid="5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250"/>
                                        <p:tgtEl>
                                          <p:spTgt spid="56"/>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250"/>
                                        <p:tgtEl>
                                          <p:spTgt spid="39"/>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250"/>
                                        <p:tgtEl>
                                          <p:spTgt spid="42"/>
                                        </p:tgtEl>
                                      </p:cBhvr>
                                    </p:animEffect>
                                  </p:childTnLst>
                                </p:cTn>
                              </p:par>
                            </p:childTnLst>
                          </p:cTn>
                        </p:par>
                        <p:par>
                          <p:cTn id="25" fill="hold">
                            <p:stCondLst>
                              <p:cond delay="1250"/>
                            </p:stCondLst>
                            <p:childTnLst>
                              <p:par>
                                <p:cTn id="26" presetID="10"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5" grpId="0" animBg="1"/>
      <p:bldP spid="56" grpId="0" animBg="1"/>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l="-8000" r="-16000" b="-24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dirty="0"/>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484697"/>
            <a:ext cx="7490985" cy="1569660"/>
          </a:xfrm>
          <a:prstGeom prst="rect">
            <a:avLst/>
          </a:prstGeom>
          <a:noFill/>
        </p:spPr>
        <p:txBody>
          <a:bodyPr wrap="square" rtlCol="0">
            <a:spAutoFit/>
          </a:bodyPr>
          <a:lstStyle/>
          <a:p>
            <a:r>
              <a:rPr lang="tr-TR" sz="4800" b="1" dirty="0"/>
              <a:t>Bağımlılık Yapan Maddeler </a:t>
            </a:r>
            <a:br>
              <a:rPr lang="tr-TR" sz="4800" b="1" dirty="0"/>
            </a:br>
            <a:r>
              <a:rPr lang="tr-TR" sz="4800" b="1" dirty="0"/>
              <a:t>Nelerdir?</a:t>
            </a:r>
          </a:p>
        </p:txBody>
      </p:sp>
      <p:grpSp>
        <p:nvGrpSpPr>
          <p:cNvPr id="25" name="Grup 24"/>
          <p:cNvGrpSpPr/>
          <p:nvPr/>
        </p:nvGrpSpPr>
        <p:grpSpPr>
          <a:xfrm>
            <a:off x="554927" y="2317259"/>
            <a:ext cx="2508231" cy="400110"/>
            <a:chOff x="554927" y="1881525"/>
            <a:chExt cx="2508231" cy="400110"/>
          </a:xfrm>
        </p:grpSpPr>
        <p:sp>
          <p:nvSpPr>
            <p:cNvPr id="26" name="Metin kutusu 25"/>
            <p:cNvSpPr txBox="1"/>
            <p:nvPr/>
          </p:nvSpPr>
          <p:spPr>
            <a:xfrm>
              <a:off x="746177" y="1881525"/>
              <a:ext cx="2316981" cy="400110"/>
            </a:xfrm>
            <a:prstGeom prst="rect">
              <a:avLst/>
            </a:prstGeom>
            <a:noFill/>
          </p:spPr>
          <p:txBody>
            <a:bodyPr wrap="none" rtlCol="0">
              <a:spAutoFit/>
            </a:bodyPr>
            <a:lstStyle/>
            <a:p>
              <a:r>
                <a:rPr lang="tr-TR" sz="2000" dirty="0">
                  <a:solidFill>
                    <a:srgbClr val="575757"/>
                  </a:solidFill>
                </a:rPr>
                <a:t>Çeşitli uyuşturucular</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0" name="Grup 29"/>
          <p:cNvGrpSpPr/>
          <p:nvPr/>
        </p:nvGrpSpPr>
        <p:grpSpPr>
          <a:xfrm>
            <a:off x="554927" y="2720994"/>
            <a:ext cx="4074364" cy="400110"/>
            <a:chOff x="554927" y="1881525"/>
            <a:chExt cx="4074364" cy="400110"/>
          </a:xfrm>
        </p:grpSpPr>
        <p:sp>
          <p:nvSpPr>
            <p:cNvPr id="31" name="Metin kutusu 30"/>
            <p:cNvSpPr txBox="1"/>
            <p:nvPr/>
          </p:nvSpPr>
          <p:spPr>
            <a:xfrm>
              <a:off x="746177" y="1881525"/>
              <a:ext cx="3883114" cy="400110"/>
            </a:xfrm>
            <a:prstGeom prst="rect">
              <a:avLst/>
            </a:prstGeom>
            <a:noFill/>
          </p:spPr>
          <p:txBody>
            <a:bodyPr wrap="none" rtlCol="0">
              <a:spAutoFit/>
            </a:bodyPr>
            <a:lstStyle/>
            <a:p>
              <a:r>
                <a:rPr lang="tr-TR" sz="2000" dirty="0">
                  <a:solidFill>
                    <a:srgbClr val="575757"/>
                  </a:solidFill>
                </a:rPr>
                <a:t>Uyarıcı ve hayal gördüren maddeler</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554927" y="3137483"/>
            <a:ext cx="3022153" cy="400110"/>
            <a:chOff x="554927" y="1881525"/>
            <a:chExt cx="3022153" cy="400110"/>
          </a:xfrm>
        </p:grpSpPr>
        <p:sp>
          <p:nvSpPr>
            <p:cNvPr id="34" name="Metin kutusu 33"/>
            <p:cNvSpPr txBox="1"/>
            <p:nvPr/>
          </p:nvSpPr>
          <p:spPr>
            <a:xfrm>
              <a:off x="746177" y="1881525"/>
              <a:ext cx="2830903" cy="400110"/>
            </a:xfrm>
            <a:prstGeom prst="rect">
              <a:avLst/>
            </a:prstGeom>
            <a:noFill/>
          </p:spPr>
          <p:txBody>
            <a:bodyPr wrap="none" rtlCol="0">
              <a:spAutoFit/>
            </a:bodyPr>
            <a:lstStyle/>
            <a:p>
              <a:r>
                <a:rPr lang="tr-TR" sz="2000" dirty="0">
                  <a:solidFill>
                    <a:srgbClr val="575757"/>
                  </a:solidFill>
                </a:rPr>
                <a:t>Sigara ve alkollü içecekler</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54927" y="3610706"/>
            <a:ext cx="4606498" cy="707886"/>
            <a:chOff x="554927" y="1881525"/>
            <a:chExt cx="4606498" cy="707886"/>
          </a:xfrm>
        </p:grpSpPr>
        <p:sp>
          <p:nvSpPr>
            <p:cNvPr id="37" name="Metin kutusu 36"/>
            <p:cNvSpPr txBox="1"/>
            <p:nvPr/>
          </p:nvSpPr>
          <p:spPr>
            <a:xfrm>
              <a:off x="746177" y="1881525"/>
              <a:ext cx="4415248" cy="707886"/>
            </a:xfrm>
            <a:prstGeom prst="rect">
              <a:avLst/>
            </a:prstGeom>
            <a:noFill/>
          </p:spPr>
          <p:txBody>
            <a:bodyPr wrap="none" rtlCol="0">
              <a:spAutoFit/>
            </a:bodyPr>
            <a:lstStyle/>
            <a:p>
              <a:r>
                <a:rPr lang="tr-TR" sz="2000" dirty="0">
                  <a:solidFill>
                    <a:srgbClr val="575757"/>
                  </a:solidFill>
                </a:rPr>
                <a:t>Reçeteyle alınması gerektiği hâlde</a:t>
              </a:r>
            </a:p>
            <a:p>
              <a:r>
                <a:rPr lang="tr-TR" sz="2000" dirty="0">
                  <a:solidFill>
                    <a:srgbClr val="575757"/>
                  </a:solidFill>
                </a:rPr>
                <a:t>doktor kontrolü dışında kullanılan ilaçlar </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grpSp>
        <p:nvGrpSpPr>
          <p:cNvPr id="39" name="Grup 38"/>
          <p:cNvGrpSpPr/>
          <p:nvPr/>
        </p:nvGrpSpPr>
        <p:grpSpPr>
          <a:xfrm>
            <a:off x="554927" y="4290144"/>
            <a:ext cx="3797878" cy="707886"/>
            <a:chOff x="554927" y="1881525"/>
            <a:chExt cx="3797878" cy="707886"/>
          </a:xfrm>
        </p:grpSpPr>
        <p:sp>
          <p:nvSpPr>
            <p:cNvPr id="40" name="Metin kutusu 39"/>
            <p:cNvSpPr txBox="1"/>
            <p:nvPr/>
          </p:nvSpPr>
          <p:spPr>
            <a:xfrm>
              <a:off x="746177" y="1881525"/>
              <a:ext cx="3606628" cy="707886"/>
            </a:xfrm>
            <a:prstGeom prst="rect">
              <a:avLst/>
            </a:prstGeom>
            <a:noFill/>
          </p:spPr>
          <p:txBody>
            <a:bodyPr wrap="none" rtlCol="0">
              <a:spAutoFit/>
            </a:bodyPr>
            <a:lstStyle/>
            <a:p>
              <a:r>
                <a:rPr lang="tr-TR" sz="2000" dirty="0">
                  <a:solidFill>
                    <a:srgbClr val="575757"/>
                  </a:solidFill>
                </a:rPr>
                <a:t>Bazı yapıştırıcılar, tiner ve</a:t>
              </a:r>
            </a:p>
            <a:p>
              <a:r>
                <a:rPr lang="tr-TR" sz="2000" dirty="0">
                  <a:solidFill>
                    <a:srgbClr val="575757"/>
                  </a:solidFill>
                </a:rPr>
                <a:t>çakmak gazı gibi uçucu maddeler</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sp>
        <p:nvSpPr>
          <p:cNvPr id="28" name="Rectangle 13">
            <a:extLst>
              <a:ext uri="{FF2B5EF4-FFF2-40B4-BE49-F238E27FC236}">
                <a16:creationId xmlns:a16="http://schemas.microsoft.com/office/drawing/2014/main" id="{B41CA938-47E0-8B4E-B341-359B14795838}"/>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44" name="Metin kutusu 43">
            <a:extLst>
              <a:ext uri="{FF2B5EF4-FFF2-40B4-BE49-F238E27FC236}">
                <a16:creationId xmlns:a16="http://schemas.microsoft.com/office/drawing/2014/main" id="{F8B4002D-2224-8E4C-883B-F75A0F2FF0AA}"/>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09285725-B414-3E49-AC2B-E8B698B357E1}" type="slidenum">
              <a:rPr lang="tr-TR" sz="2400" b="1" smtClean="0">
                <a:solidFill>
                  <a:srgbClr val="DADADA"/>
                </a:solidFill>
              </a:rPr>
              <a:t>4</a:t>
            </a:fld>
            <a:endParaRPr lang="tr-TR" sz="2400" b="1" dirty="0">
              <a:solidFill>
                <a:srgbClr val="DADADA"/>
              </a:solidFill>
            </a:endParaRPr>
          </a:p>
        </p:txBody>
      </p:sp>
    </p:spTree>
    <p:extLst>
      <p:ext uri="{BB962C8B-B14F-4D97-AF65-F5344CB8AC3E}">
        <p14:creationId xmlns:p14="http://schemas.microsoft.com/office/powerpoint/2010/main" val="230597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250"/>
                                        <p:tgtEl>
                                          <p:spTgt spid="25"/>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250"/>
                                        <p:tgtEl>
                                          <p:spTgt spid="30"/>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250"/>
                                        <p:tgtEl>
                                          <p:spTgt spid="33"/>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250"/>
                                        <p:tgtEl>
                                          <p:spTgt spid="36"/>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250"/>
                                        <p:tgtEl>
                                          <p:spTgt spid="39"/>
                                        </p:tgtEl>
                                      </p:cBhvr>
                                    </p:animEffect>
                                  </p:childTnLst>
                                </p:cTn>
                              </p:par>
                            </p:childTnLst>
                          </p:cTn>
                        </p:par>
                        <p:par>
                          <p:cTn id="33" fill="hold">
                            <p:stCondLst>
                              <p:cond delay="1750"/>
                            </p:stCondLst>
                            <p:childTnLst>
                              <p:par>
                                <p:cTn id="34" presetID="2" presetClass="entr" presetSubtype="2" fill="hold" grpId="0" nodeType="after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additive="base">
                                        <p:cTn id="36" dur="250" fill="hold"/>
                                        <p:tgtEl>
                                          <p:spTgt spid="43"/>
                                        </p:tgtEl>
                                        <p:attrNameLst>
                                          <p:attrName>ppt_x</p:attrName>
                                        </p:attrNameLst>
                                      </p:cBhvr>
                                      <p:tavLst>
                                        <p:tav tm="0">
                                          <p:val>
                                            <p:strVal val="1+#ppt_w/2"/>
                                          </p:val>
                                        </p:tav>
                                        <p:tav tm="100000">
                                          <p:val>
                                            <p:strVal val="#ppt_x"/>
                                          </p:val>
                                        </p:tav>
                                      </p:tavLst>
                                    </p:anim>
                                    <p:anim calcmode="lin" valueType="num">
                                      <p:cBhvr additive="base">
                                        <p:cTn id="37" dur="25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9" grpId="0" animBg="1"/>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28" name="Metin kutusu 27"/>
          <p:cNvSpPr txBox="1"/>
          <p:nvPr/>
        </p:nvSpPr>
        <p:spPr>
          <a:xfrm>
            <a:off x="356649" y="478834"/>
            <a:ext cx="8567431" cy="830997"/>
          </a:xfrm>
          <a:prstGeom prst="rect">
            <a:avLst/>
          </a:prstGeom>
          <a:noFill/>
        </p:spPr>
        <p:txBody>
          <a:bodyPr wrap="square" rtlCol="0">
            <a:spAutoFit/>
          </a:bodyPr>
          <a:lstStyle/>
          <a:p>
            <a:r>
              <a:rPr lang="tr-TR" sz="4800" b="1" dirty="0"/>
              <a:t>TCK’da Madde Bağımlılığının Yeri</a:t>
            </a:r>
          </a:p>
        </p:txBody>
      </p:sp>
      <p:grpSp>
        <p:nvGrpSpPr>
          <p:cNvPr id="39" name="Grup 38"/>
          <p:cNvGrpSpPr/>
          <p:nvPr/>
        </p:nvGrpSpPr>
        <p:grpSpPr>
          <a:xfrm>
            <a:off x="554927" y="2159878"/>
            <a:ext cx="7462918" cy="1015663"/>
            <a:chOff x="554927" y="2447025"/>
            <a:chExt cx="7462918" cy="1015663"/>
          </a:xfrm>
        </p:grpSpPr>
        <p:sp>
          <p:nvSpPr>
            <p:cNvPr id="40" name="Dikdörtgen 39"/>
            <p:cNvSpPr/>
            <p:nvPr/>
          </p:nvSpPr>
          <p:spPr>
            <a:xfrm>
              <a:off x="746177" y="2447025"/>
              <a:ext cx="7271668" cy="1015663"/>
            </a:xfrm>
            <a:prstGeom prst="rect">
              <a:avLst/>
            </a:prstGeom>
          </p:spPr>
          <p:txBody>
            <a:bodyPr wrap="square">
              <a:spAutoFit/>
            </a:bodyPr>
            <a:lstStyle/>
            <a:p>
              <a:r>
                <a:rPr lang="tr-TR" sz="2000" dirty="0">
                  <a:solidFill>
                    <a:srgbClr val="575757"/>
                  </a:solidFill>
                </a:rPr>
                <a:t>Uyuşturucu veya uyarıcı maddeleri ruhsatsız veya ruhsata aykırı olarak imal, ithal veya ihraç eden kişi, yirmi yıldan otuz yıla kadar hapis ile cezalandırılır.</a:t>
              </a:r>
            </a:p>
          </p:txBody>
        </p:sp>
        <p:pic>
          <p:nvPicPr>
            <p:cNvPr id="41" name="Resim 40"/>
            <p:cNvPicPr>
              <a:picLocks noChangeAspect="1"/>
            </p:cNvPicPr>
            <p:nvPr/>
          </p:nvPicPr>
          <p:blipFill>
            <a:blip r:embed="rId3"/>
            <a:stretch>
              <a:fillRect/>
            </a:stretch>
          </p:blipFill>
          <p:spPr>
            <a:xfrm>
              <a:off x="554927" y="2549458"/>
              <a:ext cx="191250" cy="180000"/>
            </a:xfrm>
            <a:prstGeom prst="rect">
              <a:avLst/>
            </a:prstGeom>
          </p:spPr>
        </p:pic>
      </p:grpSp>
      <p:pic>
        <p:nvPicPr>
          <p:cNvPr id="16" name="Resim 15"/>
          <p:cNvPicPr>
            <a:picLocks noChangeAspect="1"/>
          </p:cNvPicPr>
          <p:nvPr/>
        </p:nvPicPr>
        <p:blipFill>
          <a:blip r:embed="rId4"/>
          <a:stretch>
            <a:fillRect/>
          </a:stretch>
        </p:blipFill>
        <p:spPr>
          <a:xfrm>
            <a:off x="8760732" y="611957"/>
            <a:ext cx="2734978" cy="2727464"/>
          </a:xfrm>
          <a:prstGeom prst="rect">
            <a:avLst/>
          </a:prstGeom>
        </p:spPr>
      </p:pic>
      <p:grpSp>
        <p:nvGrpSpPr>
          <p:cNvPr id="18" name="Grup 17"/>
          <p:cNvGrpSpPr/>
          <p:nvPr/>
        </p:nvGrpSpPr>
        <p:grpSpPr>
          <a:xfrm>
            <a:off x="554927" y="3620189"/>
            <a:ext cx="8788578" cy="1015663"/>
            <a:chOff x="554927" y="2447025"/>
            <a:chExt cx="7462918" cy="1015663"/>
          </a:xfrm>
        </p:grpSpPr>
        <p:sp>
          <p:nvSpPr>
            <p:cNvPr id="19" name="Dikdörtgen 18"/>
            <p:cNvSpPr/>
            <p:nvPr/>
          </p:nvSpPr>
          <p:spPr>
            <a:xfrm>
              <a:off x="746177" y="2447025"/>
              <a:ext cx="7271668" cy="1015663"/>
            </a:xfrm>
            <a:prstGeom prst="rect">
              <a:avLst/>
            </a:prstGeom>
          </p:spPr>
          <p:txBody>
            <a:bodyPr wrap="square">
              <a:spAutoFit/>
            </a:bodyPr>
            <a:lstStyle/>
            <a:p>
              <a:r>
                <a:rPr lang="tr-TR" sz="2000" dirty="0">
                  <a:solidFill>
                    <a:srgbClr val="575757"/>
                  </a:solidFill>
                </a:rPr>
                <a:t>Uyuşturucu veya uyarıcı maddeleri satan, satışa arz eden, başkalarına veren, sevk eden, nakleden, depolayan, satın alan, kabul eden, bulunduran kişi, on yıldan az olmamak üzere hapis ile cezalandırılır. </a:t>
              </a:r>
            </a:p>
          </p:txBody>
        </p:sp>
        <p:pic>
          <p:nvPicPr>
            <p:cNvPr id="20" name="Resim 19"/>
            <p:cNvPicPr>
              <a:picLocks noChangeAspect="1"/>
            </p:cNvPicPr>
            <p:nvPr/>
          </p:nvPicPr>
          <p:blipFill>
            <a:blip r:embed="rId3"/>
            <a:stretch>
              <a:fillRect/>
            </a:stretch>
          </p:blipFill>
          <p:spPr>
            <a:xfrm>
              <a:off x="554927" y="2549458"/>
              <a:ext cx="191250" cy="180000"/>
            </a:xfrm>
            <a:prstGeom prst="rect">
              <a:avLst/>
            </a:prstGeom>
          </p:spPr>
        </p:pic>
      </p:grpSp>
    </p:spTree>
    <p:extLst>
      <p:ext uri="{BB962C8B-B14F-4D97-AF65-F5344CB8AC3E}">
        <p14:creationId xmlns:p14="http://schemas.microsoft.com/office/powerpoint/2010/main" val="346191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250"/>
                                        <p:tgtEl>
                                          <p:spTgt spid="39"/>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250"/>
                                        <p:tgtEl>
                                          <p:spTgt spid="1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grpSp>
        <p:nvGrpSpPr>
          <p:cNvPr id="39" name="Grup 38"/>
          <p:cNvGrpSpPr/>
          <p:nvPr/>
        </p:nvGrpSpPr>
        <p:grpSpPr>
          <a:xfrm>
            <a:off x="520203" y="2222971"/>
            <a:ext cx="7462918" cy="1631216"/>
            <a:chOff x="554927" y="2447025"/>
            <a:chExt cx="7462918" cy="1631216"/>
          </a:xfrm>
        </p:grpSpPr>
        <p:sp>
          <p:nvSpPr>
            <p:cNvPr id="40" name="Dikdörtgen 39"/>
            <p:cNvSpPr/>
            <p:nvPr/>
          </p:nvSpPr>
          <p:spPr>
            <a:xfrm>
              <a:off x="746177" y="2447025"/>
              <a:ext cx="7271668" cy="1631216"/>
            </a:xfrm>
            <a:prstGeom prst="rect">
              <a:avLst/>
            </a:prstGeom>
          </p:spPr>
          <p:txBody>
            <a:bodyPr wrap="square">
              <a:spAutoFit/>
            </a:bodyPr>
            <a:lstStyle/>
            <a:p>
              <a:r>
                <a:rPr lang="tr-TR" sz="2000" dirty="0">
                  <a:solidFill>
                    <a:srgbClr val="575757"/>
                  </a:solidFill>
                </a:rPr>
                <a:t>Kullanmak için uyuşturucu veya uyarıcı madde</a:t>
              </a:r>
            </a:p>
            <a:p>
              <a:r>
                <a:rPr lang="tr-TR" sz="2000" dirty="0">
                  <a:solidFill>
                    <a:srgbClr val="575757"/>
                  </a:solidFill>
                </a:rPr>
                <a:t>satın alan, kabul eden veya bulunduran ya da</a:t>
              </a:r>
            </a:p>
            <a:p>
              <a:r>
                <a:rPr lang="tr-TR" sz="2000" dirty="0">
                  <a:solidFill>
                    <a:srgbClr val="575757"/>
                  </a:solidFill>
                </a:rPr>
                <a:t>uyuşturucu veya uyarıcı madde kullanan kişi,</a:t>
              </a:r>
            </a:p>
            <a:p>
              <a:r>
                <a:rPr lang="tr-TR" sz="2000" dirty="0">
                  <a:solidFill>
                    <a:srgbClr val="575757"/>
                  </a:solidFill>
                </a:rPr>
                <a:t>iki yıldan beş yıla kadar hapis cezası</a:t>
              </a:r>
            </a:p>
            <a:p>
              <a:r>
                <a:rPr lang="tr-TR" sz="2000" dirty="0">
                  <a:solidFill>
                    <a:srgbClr val="575757"/>
                  </a:solidFill>
                </a:rPr>
                <a:t>ile cezalandırılır.</a:t>
              </a:r>
            </a:p>
          </p:txBody>
        </p:sp>
        <p:pic>
          <p:nvPicPr>
            <p:cNvPr id="41" name="Resim 40"/>
            <p:cNvPicPr>
              <a:picLocks noChangeAspect="1"/>
            </p:cNvPicPr>
            <p:nvPr/>
          </p:nvPicPr>
          <p:blipFill>
            <a:blip r:embed="rId3"/>
            <a:stretch>
              <a:fillRect/>
            </a:stretch>
          </p:blipFill>
          <p:spPr>
            <a:xfrm>
              <a:off x="554927" y="2549458"/>
              <a:ext cx="191250" cy="180000"/>
            </a:xfrm>
            <a:prstGeom prst="rect">
              <a:avLst/>
            </a:prstGeom>
          </p:spPr>
        </p:pic>
      </p:grpSp>
      <p:pic>
        <p:nvPicPr>
          <p:cNvPr id="16" name="Resim 15"/>
          <p:cNvPicPr>
            <a:picLocks noChangeAspect="1"/>
          </p:cNvPicPr>
          <p:nvPr/>
        </p:nvPicPr>
        <p:blipFill>
          <a:blip r:embed="rId4"/>
          <a:stretch>
            <a:fillRect/>
          </a:stretch>
        </p:blipFill>
        <p:spPr>
          <a:xfrm>
            <a:off x="8760732" y="611957"/>
            <a:ext cx="2734978" cy="2727464"/>
          </a:xfrm>
          <a:prstGeom prst="rect">
            <a:avLst/>
          </a:prstGeom>
        </p:spPr>
      </p:pic>
      <p:sp>
        <p:nvSpPr>
          <p:cNvPr id="17" name="Metin kutusu 16">
            <a:extLst>
              <a:ext uri="{FF2B5EF4-FFF2-40B4-BE49-F238E27FC236}">
                <a16:creationId xmlns:a16="http://schemas.microsoft.com/office/drawing/2014/main" id="{D826413D-50F0-9748-B9AE-86EEC5AE16F1}"/>
              </a:ext>
            </a:extLst>
          </p:cNvPr>
          <p:cNvSpPr txBox="1"/>
          <p:nvPr/>
        </p:nvSpPr>
        <p:spPr>
          <a:xfrm>
            <a:off x="356650" y="478834"/>
            <a:ext cx="9146165" cy="830997"/>
          </a:xfrm>
          <a:prstGeom prst="rect">
            <a:avLst/>
          </a:prstGeom>
          <a:noFill/>
        </p:spPr>
        <p:txBody>
          <a:bodyPr wrap="square" rtlCol="0">
            <a:spAutoFit/>
          </a:bodyPr>
          <a:lstStyle/>
          <a:p>
            <a:r>
              <a:rPr lang="tr-TR" sz="4800" b="1" dirty="0"/>
              <a:t>TCK’da Madde Bağımlılığının Yeri</a:t>
            </a:r>
          </a:p>
        </p:txBody>
      </p:sp>
    </p:spTree>
    <p:extLst>
      <p:ext uri="{BB962C8B-B14F-4D97-AF65-F5344CB8AC3E}">
        <p14:creationId xmlns:p14="http://schemas.microsoft.com/office/powerpoint/2010/main" val="202113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250"/>
                                        <p:tgtEl>
                                          <p:spTgt spid="3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250"/>
                                        <p:tgtEl>
                                          <p:spTgt spid="16"/>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EDA55DCD-934D-4A22-BE8D-84245C5789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7750" y="419873"/>
            <a:ext cx="5267324" cy="5267324"/>
          </a:xfrm>
          <a:prstGeom prst="rect">
            <a:avLst/>
          </a:prstGeom>
        </p:spPr>
      </p:pic>
    </p:spTree>
    <p:extLst>
      <p:ext uri="{BB962C8B-B14F-4D97-AF65-F5344CB8AC3E}">
        <p14:creationId xmlns:p14="http://schemas.microsoft.com/office/powerpoint/2010/main" val="18623800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FF6C581D-F6F5-FC40-A478-2E56B5F9E2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61"/>
            <a:ext cx="12192000" cy="6769878"/>
          </a:xfrm>
          <a:prstGeom prst="rect">
            <a:avLst/>
          </a:prstGeom>
        </p:spPr>
      </p:pic>
    </p:spTree>
    <p:extLst>
      <p:ext uri="{BB962C8B-B14F-4D97-AF65-F5344CB8AC3E}">
        <p14:creationId xmlns:p14="http://schemas.microsoft.com/office/powerpoint/2010/main" val="37687614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ikdörtgen 14"/>
          <p:cNvSpPr/>
          <p:nvPr/>
        </p:nvSpPr>
        <p:spPr>
          <a:xfrm>
            <a:off x="0" y="0"/>
            <a:ext cx="12191999" cy="6877357"/>
          </a:xfrm>
          <a:prstGeom prst="rect">
            <a:avLst/>
          </a:prstGeom>
          <a:blipFill dpi="0" rotWithShape="1">
            <a:blip r:embed="rId3"/>
            <a:srcRect/>
            <a:stretch>
              <a:fillRect l="-13000" t="-32000" r="-20000" b="-4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BE1622">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1" name="Freeform 6"/>
          <p:cNvSpPr>
            <a:spLocks/>
          </p:cNvSpPr>
          <p:nvPr/>
        </p:nvSpPr>
        <p:spPr bwMode="auto">
          <a:xfrm>
            <a:off x="0" y="0"/>
            <a:ext cx="6097588" cy="6854825"/>
          </a:xfrm>
          <a:custGeom>
            <a:avLst/>
            <a:gdLst>
              <a:gd name="T0" fmla="*/ 2113 w 3841"/>
              <a:gd name="T1" fmla="*/ 0 h 4318"/>
              <a:gd name="T2" fmla="*/ 0 w 3841"/>
              <a:gd name="T3" fmla="*/ 0 h 4318"/>
              <a:gd name="T4" fmla="*/ 0 w 3841"/>
              <a:gd name="T5" fmla="*/ 4318 h 4318"/>
              <a:gd name="T6" fmla="*/ 3841 w 3841"/>
              <a:gd name="T7" fmla="*/ 4318 h 4318"/>
              <a:gd name="T8" fmla="*/ 3834 w 3841"/>
              <a:gd name="T9" fmla="*/ 4318 h 4318"/>
              <a:gd name="T10" fmla="*/ 2113 w 3841"/>
              <a:gd name="T11" fmla="*/ 0 h 4318"/>
            </a:gdLst>
            <a:ahLst/>
            <a:cxnLst>
              <a:cxn ang="0">
                <a:pos x="T0" y="T1"/>
              </a:cxn>
              <a:cxn ang="0">
                <a:pos x="T2" y="T3"/>
              </a:cxn>
              <a:cxn ang="0">
                <a:pos x="T4" y="T5"/>
              </a:cxn>
              <a:cxn ang="0">
                <a:pos x="T6" y="T7"/>
              </a:cxn>
              <a:cxn ang="0">
                <a:pos x="T8" y="T9"/>
              </a:cxn>
              <a:cxn ang="0">
                <a:pos x="T10" y="T11"/>
              </a:cxn>
            </a:cxnLst>
            <a:rect l="0" t="0" r="r" b="b"/>
            <a:pathLst>
              <a:path w="3841" h="4318">
                <a:moveTo>
                  <a:pt x="2113" y="0"/>
                </a:moveTo>
                <a:lnTo>
                  <a:pt x="0" y="0"/>
                </a:lnTo>
                <a:lnTo>
                  <a:pt x="0" y="4318"/>
                </a:lnTo>
                <a:lnTo>
                  <a:pt x="3841" y="4318"/>
                </a:lnTo>
                <a:lnTo>
                  <a:pt x="3834" y="4318"/>
                </a:lnTo>
                <a:lnTo>
                  <a:pt x="21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dirty="0"/>
          </a:p>
        </p:txBody>
      </p:sp>
      <p:sp>
        <p:nvSpPr>
          <p:cNvPr id="24" name="Dikdörtgen 23"/>
          <p:cNvSpPr/>
          <p:nvPr/>
        </p:nvSpPr>
        <p:spPr>
          <a:xfrm>
            <a:off x="794" y="3175"/>
            <a:ext cx="591901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solidFill>
            <a:srgbClr val="936037">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9" name="Dikdörtgen 23"/>
          <p:cNvSpPr/>
          <p:nvPr/>
        </p:nvSpPr>
        <p:spPr>
          <a:xfrm flipH="1" flipV="1">
            <a:off x="6340763" y="4829175"/>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Dikdörtgen 3"/>
          <p:cNvSpPr/>
          <p:nvPr/>
        </p:nvSpPr>
        <p:spPr>
          <a:xfrm>
            <a:off x="8766996" y="4026339"/>
            <a:ext cx="3120534" cy="646331"/>
          </a:xfrm>
          <a:prstGeom prst="rect">
            <a:avLst/>
          </a:prstGeom>
        </p:spPr>
        <p:txBody>
          <a:bodyPr wrap="none">
            <a:spAutoFit/>
          </a:bodyPr>
          <a:lstStyle/>
          <a:p>
            <a:r>
              <a:rPr lang="tr-TR" sz="3600" b="1" dirty="0">
                <a:solidFill>
                  <a:schemeClr val="bg1"/>
                </a:solidFill>
              </a:rPr>
              <a:t>teşekkür ederiz</a:t>
            </a:r>
            <a:endParaRPr lang="tr-TR" sz="3600" dirty="0"/>
          </a:p>
        </p:txBody>
      </p:sp>
      <p:pic>
        <p:nvPicPr>
          <p:cNvPr id="17" name="Resim 16"/>
          <p:cNvPicPr>
            <a:picLocks noChangeAspect="1"/>
          </p:cNvPicPr>
          <p:nvPr/>
        </p:nvPicPr>
        <p:blipFill>
          <a:blip r:embed="rId4"/>
          <a:stretch>
            <a:fillRect/>
          </a:stretch>
        </p:blipFill>
        <p:spPr>
          <a:xfrm>
            <a:off x="11367914" y="920137"/>
            <a:ext cx="843750" cy="1957500"/>
          </a:xfrm>
          <a:prstGeom prst="rect">
            <a:avLst/>
          </a:prstGeom>
        </p:spPr>
      </p:pic>
      <p:grpSp>
        <p:nvGrpSpPr>
          <p:cNvPr id="16" name="Grup 15"/>
          <p:cNvGrpSpPr/>
          <p:nvPr/>
        </p:nvGrpSpPr>
        <p:grpSpPr>
          <a:xfrm>
            <a:off x="6066701" y="1169318"/>
            <a:ext cx="5491064" cy="1500571"/>
            <a:chOff x="6080204" y="1306970"/>
            <a:chExt cx="5491064" cy="1500571"/>
          </a:xfrm>
        </p:grpSpPr>
        <p:sp>
          <p:nvSpPr>
            <p:cNvPr id="18" name="Metin kutusu 17"/>
            <p:cNvSpPr txBox="1"/>
            <p:nvPr/>
          </p:nvSpPr>
          <p:spPr>
            <a:xfrm>
              <a:off x="6080204" y="1306970"/>
              <a:ext cx="5366342" cy="830997"/>
            </a:xfrm>
            <a:prstGeom prst="rect">
              <a:avLst/>
            </a:prstGeom>
            <a:noFill/>
          </p:spPr>
          <p:txBody>
            <a:bodyPr wrap="none" rtlCol="0">
              <a:spAutoFit/>
            </a:bodyPr>
            <a:lstStyle/>
            <a:p>
              <a:pPr algn="r"/>
              <a:r>
                <a:rPr lang="tr-TR" sz="4800" b="1" dirty="0">
                  <a:solidFill>
                    <a:schemeClr val="bg1"/>
                  </a:solidFill>
                </a:rPr>
                <a:t>öncelikle kendin için</a:t>
              </a:r>
            </a:p>
          </p:txBody>
        </p:sp>
        <p:sp>
          <p:nvSpPr>
            <p:cNvPr id="19" name="Metin kutusu 18"/>
            <p:cNvSpPr txBox="1"/>
            <p:nvPr/>
          </p:nvSpPr>
          <p:spPr>
            <a:xfrm>
              <a:off x="6316110" y="1976544"/>
              <a:ext cx="5255158" cy="830997"/>
            </a:xfrm>
            <a:prstGeom prst="rect">
              <a:avLst/>
            </a:prstGeom>
            <a:noFill/>
          </p:spPr>
          <p:txBody>
            <a:bodyPr wrap="none" rtlCol="0">
              <a:spAutoFit/>
            </a:bodyPr>
            <a:lstStyle/>
            <a:p>
              <a:pPr algn="r"/>
              <a:r>
                <a:rPr lang="tr-TR" sz="4800" b="1" dirty="0">
                  <a:solidFill>
                    <a:schemeClr val="bg1"/>
                  </a:solidFill>
                </a:rPr>
                <a:t>maddeden uzak dur</a:t>
              </a:r>
            </a:p>
          </p:txBody>
        </p:sp>
      </p:grpSp>
      <p:pic>
        <p:nvPicPr>
          <p:cNvPr id="20" name="Resim 19">
            <a:extLst>
              <a:ext uri="{FF2B5EF4-FFF2-40B4-BE49-F238E27FC236}">
                <a16:creationId xmlns:a16="http://schemas.microsoft.com/office/drawing/2014/main" id="{C3D0BAF9-7B77-7143-8D51-6985B7286A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6206" y="5101586"/>
            <a:ext cx="4860636" cy="819727"/>
          </a:xfrm>
          <a:prstGeom prst="rect">
            <a:avLst/>
          </a:prstGeom>
        </p:spPr>
      </p:pic>
      <p:pic>
        <p:nvPicPr>
          <p:cNvPr id="21" name="Resim 20">
            <a:extLst>
              <a:ext uri="{FF2B5EF4-FFF2-40B4-BE49-F238E27FC236}">
                <a16:creationId xmlns:a16="http://schemas.microsoft.com/office/drawing/2014/main" id="{1FEC4032-0479-FA46-B8E2-A312BE4BE76C}"/>
              </a:ext>
            </a:extLst>
          </p:cNvPr>
          <p:cNvPicPr>
            <a:picLocks noChangeAspect="1"/>
          </p:cNvPicPr>
          <p:nvPr/>
        </p:nvPicPr>
        <p:blipFill>
          <a:blip r:embed="rId6"/>
          <a:stretch>
            <a:fillRect/>
          </a:stretch>
        </p:blipFill>
        <p:spPr>
          <a:xfrm>
            <a:off x="239840" y="6035940"/>
            <a:ext cx="2743200" cy="622300"/>
          </a:xfrm>
          <a:prstGeom prst="rect">
            <a:avLst/>
          </a:prstGeom>
        </p:spPr>
      </p:pic>
    </p:spTree>
    <p:extLst>
      <p:ext uri="{BB962C8B-B14F-4D97-AF65-F5344CB8AC3E}">
        <p14:creationId xmlns:p14="http://schemas.microsoft.com/office/powerpoint/2010/main" val="310282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50" fill="hold"/>
                                        <p:tgtEl>
                                          <p:spTgt spid="24"/>
                                        </p:tgtEl>
                                        <p:attrNameLst>
                                          <p:attrName>ppt_x</p:attrName>
                                        </p:attrNameLst>
                                      </p:cBhvr>
                                      <p:tavLst>
                                        <p:tav tm="0">
                                          <p:val>
                                            <p:strVal val="0-#ppt_w/2"/>
                                          </p:val>
                                        </p:tav>
                                        <p:tav tm="100000">
                                          <p:val>
                                            <p:strVal val="#ppt_x"/>
                                          </p:val>
                                        </p:tav>
                                      </p:tavLst>
                                    </p:anim>
                                    <p:anim calcmode="lin" valueType="num">
                                      <p:cBhvr additive="base">
                                        <p:cTn id="8" dur="25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50" fill="hold"/>
                                        <p:tgtEl>
                                          <p:spTgt spid="28"/>
                                        </p:tgtEl>
                                        <p:attrNameLst>
                                          <p:attrName>ppt_x</p:attrName>
                                        </p:attrNameLst>
                                      </p:cBhvr>
                                      <p:tavLst>
                                        <p:tav tm="0">
                                          <p:val>
                                            <p:strVal val="1+#ppt_w/2"/>
                                          </p:val>
                                        </p:tav>
                                        <p:tav tm="100000">
                                          <p:val>
                                            <p:strVal val="#ppt_x"/>
                                          </p:val>
                                        </p:tav>
                                      </p:tavLst>
                                    </p:anim>
                                    <p:anim calcmode="lin" valueType="num">
                                      <p:cBhvr additive="base">
                                        <p:cTn id="12" dur="250" fill="hold"/>
                                        <p:tgtEl>
                                          <p:spTgt spid="28"/>
                                        </p:tgtEl>
                                        <p:attrNameLst>
                                          <p:attrName>ppt_y</p:attrName>
                                        </p:attrNameLst>
                                      </p:cBhvr>
                                      <p:tavLst>
                                        <p:tav tm="0">
                                          <p:val>
                                            <p:strVal val="#ppt_y"/>
                                          </p:val>
                                        </p:tav>
                                        <p:tav tm="100000">
                                          <p:val>
                                            <p:strVal val="#ppt_y"/>
                                          </p:val>
                                        </p:tav>
                                      </p:tavLst>
                                    </p:anim>
                                  </p:childTnLst>
                                </p:cTn>
                              </p:par>
                            </p:childTnLst>
                          </p:cTn>
                        </p:par>
                        <p:par>
                          <p:cTn id="13" fill="hold">
                            <p:stCondLst>
                              <p:cond delay="250"/>
                            </p:stCondLst>
                            <p:childTnLst>
                              <p:par>
                                <p:cTn id="14" presetID="10"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250"/>
                                        <p:tgtEl>
                                          <p:spTgt spid="25"/>
                                        </p:tgtEl>
                                      </p:cBhvr>
                                    </p:animEffect>
                                  </p:childTnLst>
                                </p:cTn>
                              </p:par>
                              <p:par>
                                <p:cTn id="17" presetID="2" presetClass="entr" presetSubtype="2"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250" fill="hold"/>
                                        <p:tgtEl>
                                          <p:spTgt spid="29"/>
                                        </p:tgtEl>
                                        <p:attrNameLst>
                                          <p:attrName>ppt_x</p:attrName>
                                        </p:attrNameLst>
                                      </p:cBhvr>
                                      <p:tavLst>
                                        <p:tav tm="0">
                                          <p:val>
                                            <p:strVal val="1+#ppt_w/2"/>
                                          </p:val>
                                        </p:tav>
                                        <p:tav tm="100000">
                                          <p:val>
                                            <p:strVal val="#ppt_x"/>
                                          </p:val>
                                        </p:tav>
                                      </p:tavLst>
                                    </p:anim>
                                    <p:anim calcmode="lin" valueType="num">
                                      <p:cBhvr additive="base">
                                        <p:cTn id="20" dur="250" fill="hold"/>
                                        <p:tgtEl>
                                          <p:spTgt spid="29"/>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250"/>
                                        <p:tgtEl>
                                          <p:spTgt spid="4"/>
                                        </p:tgtEl>
                                      </p:cBhvr>
                                    </p:animEffect>
                                  </p:childTnLst>
                                </p:cTn>
                              </p:par>
                            </p:childTnLst>
                          </p:cTn>
                        </p:par>
                        <p:par>
                          <p:cTn id="25" fill="hold">
                            <p:stCondLst>
                              <p:cond delay="750"/>
                            </p:stCondLst>
                            <p:childTnLst>
                              <p:par>
                                <p:cTn id="26" presetID="2" presetClass="entr" presetSubtype="2"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250" fill="hold"/>
                                        <p:tgtEl>
                                          <p:spTgt spid="17"/>
                                        </p:tgtEl>
                                        <p:attrNameLst>
                                          <p:attrName>ppt_x</p:attrName>
                                        </p:attrNameLst>
                                      </p:cBhvr>
                                      <p:tavLst>
                                        <p:tav tm="0">
                                          <p:val>
                                            <p:strVal val="1+#ppt_w/2"/>
                                          </p:val>
                                        </p:tav>
                                        <p:tav tm="100000">
                                          <p:val>
                                            <p:strVal val="#ppt_x"/>
                                          </p:val>
                                        </p:tav>
                                      </p:tavLst>
                                    </p:anim>
                                    <p:anim calcmode="lin" valueType="num">
                                      <p:cBhvr additive="base">
                                        <p:cTn id="29" dur="250" fill="hold"/>
                                        <p:tgtEl>
                                          <p:spTgt spid="17"/>
                                        </p:tgtEl>
                                        <p:attrNameLst>
                                          <p:attrName>ppt_y</p:attrName>
                                        </p:attrNameLst>
                                      </p:cBhvr>
                                      <p:tavLst>
                                        <p:tav tm="0">
                                          <p:val>
                                            <p:strVal val="#ppt_y"/>
                                          </p:val>
                                        </p:tav>
                                        <p:tav tm="100000">
                                          <p:val>
                                            <p:strVal val="#ppt_y"/>
                                          </p:val>
                                        </p:tav>
                                      </p:tavLst>
                                    </p:anim>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4" grpId="0" animBg="1"/>
      <p:bldP spid="29" grpId="0" animBg="1"/>
      <p:bldP spid="25"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41000" t="2000" r="-53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6" name="Freeform 5">
            <a:extLst>
              <a:ext uri="{FF2B5EF4-FFF2-40B4-BE49-F238E27FC236}">
                <a16:creationId xmlns:a16="http://schemas.microsoft.com/office/drawing/2014/main" id="{3960654F-C69D-AB44-B6FF-8ED16B24228D}"/>
              </a:ext>
            </a:extLst>
          </p:cNvPr>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7" name="Metin kutusu 16">
            <a:extLst>
              <a:ext uri="{FF2B5EF4-FFF2-40B4-BE49-F238E27FC236}">
                <a16:creationId xmlns:a16="http://schemas.microsoft.com/office/drawing/2014/main" id="{A87F2687-5995-164D-B9B0-7838C8EF85E6}"/>
              </a:ext>
            </a:extLst>
          </p:cNvPr>
          <p:cNvSpPr txBox="1"/>
          <p:nvPr/>
        </p:nvSpPr>
        <p:spPr>
          <a:xfrm>
            <a:off x="356650" y="481179"/>
            <a:ext cx="7896099" cy="830997"/>
          </a:xfrm>
          <a:prstGeom prst="rect">
            <a:avLst/>
          </a:prstGeom>
          <a:noFill/>
          <a:ln>
            <a:noFill/>
          </a:ln>
        </p:spPr>
        <p:txBody>
          <a:bodyPr wrap="square" rtlCol="0">
            <a:spAutoFit/>
          </a:bodyPr>
          <a:lstStyle/>
          <a:p>
            <a:r>
              <a:rPr lang="tr-TR" sz="4800" b="1" dirty="0">
                <a:solidFill>
                  <a:srgbClr val="231F20"/>
                </a:solidFill>
              </a:rPr>
              <a:t>Bağımlılığın Zararlı Nelerdir?</a:t>
            </a:r>
          </a:p>
        </p:txBody>
      </p:sp>
      <p:sp>
        <p:nvSpPr>
          <p:cNvPr id="18" name="Rectangle 13">
            <a:extLst>
              <a:ext uri="{FF2B5EF4-FFF2-40B4-BE49-F238E27FC236}">
                <a16:creationId xmlns:a16="http://schemas.microsoft.com/office/drawing/2014/main" id="{C4227BF1-8084-7D44-9378-612A39F8958D}"/>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9" name="Metin kutusu 18">
            <a:extLst>
              <a:ext uri="{FF2B5EF4-FFF2-40B4-BE49-F238E27FC236}">
                <a16:creationId xmlns:a16="http://schemas.microsoft.com/office/drawing/2014/main" id="{AAB1A3EB-C454-964D-AE48-D9B60C703C15}"/>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09285725-B414-3E49-AC2B-E8B698B357E1}" type="slidenum">
              <a:rPr lang="tr-TR" sz="2400" b="1" smtClean="0">
                <a:solidFill>
                  <a:srgbClr val="DADADA"/>
                </a:solidFill>
              </a:rPr>
              <a:t>5</a:t>
            </a:fld>
            <a:endParaRPr lang="tr-TR" sz="2400" b="1" dirty="0">
              <a:solidFill>
                <a:srgbClr val="DADADA"/>
              </a:solidFill>
            </a:endParaRPr>
          </a:p>
        </p:txBody>
      </p:sp>
    </p:spTree>
    <p:extLst>
      <p:ext uri="{BB962C8B-B14F-4D97-AF65-F5344CB8AC3E}">
        <p14:creationId xmlns:p14="http://schemas.microsoft.com/office/powerpoint/2010/main" val="231474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250" fill="hold"/>
                                        <p:tgtEl>
                                          <p:spTgt spid="27"/>
                                        </p:tgtEl>
                                        <p:attrNameLst>
                                          <p:attrName>ppt_x</p:attrName>
                                        </p:attrNameLst>
                                      </p:cBhvr>
                                      <p:tavLst>
                                        <p:tav tm="0">
                                          <p:val>
                                            <p:strVal val="1+#ppt_w/2"/>
                                          </p:val>
                                        </p:tav>
                                        <p:tav tm="100000">
                                          <p:val>
                                            <p:strVal val="#ppt_x"/>
                                          </p:val>
                                        </p:tav>
                                      </p:tavLst>
                                    </p:anim>
                                    <p:anim calcmode="lin" valueType="num">
                                      <p:cBhvr additive="base">
                                        <p:cTn id="13" dur="250" fill="hold"/>
                                        <p:tgtEl>
                                          <p:spTgt spid="27"/>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25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250" fill="hold"/>
                                        <p:tgtEl>
                                          <p:spTgt spid="28"/>
                                        </p:tgtEl>
                                        <p:attrNameLst>
                                          <p:attrName>ppt_x</p:attrName>
                                        </p:attrNameLst>
                                      </p:cBhvr>
                                      <p:tavLst>
                                        <p:tav tm="0">
                                          <p:val>
                                            <p:strVal val="1+#ppt_w/2"/>
                                          </p:val>
                                        </p:tav>
                                        <p:tav tm="100000">
                                          <p:val>
                                            <p:strVal val="#ppt_x"/>
                                          </p:val>
                                        </p:tav>
                                      </p:tavLst>
                                    </p:anim>
                                    <p:anim calcmode="lin" valueType="num">
                                      <p:cBhvr additive="base">
                                        <p:cTn id="17" dur="250" fill="hold"/>
                                        <p:tgtEl>
                                          <p:spTgt spid="28"/>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2" presetClass="entr" presetSubtype="8"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250" fill="hold"/>
                                        <p:tgtEl>
                                          <p:spTgt spid="16"/>
                                        </p:tgtEl>
                                        <p:attrNameLst>
                                          <p:attrName>ppt_x</p:attrName>
                                        </p:attrNameLst>
                                      </p:cBhvr>
                                      <p:tavLst>
                                        <p:tav tm="0">
                                          <p:val>
                                            <p:strVal val="0-#ppt_w/2"/>
                                          </p:val>
                                        </p:tav>
                                        <p:tav tm="100000">
                                          <p:val>
                                            <p:strVal val="#ppt_x"/>
                                          </p:val>
                                        </p:tav>
                                      </p:tavLst>
                                    </p:anim>
                                    <p:anim calcmode="lin" valueType="num">
                                      <p:cBhvr additive="base">
                                        <p:cTn id="22" dur="250" fill="hold"/>
                                        <p:tgtEl>
                                          <p:spTgt spid="16"/>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28" grpId="0" animBg="1"/>
      <p:bldP spid="16"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41000" t="2000" r="-53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481179"/>
            <a:ext cx="7757203" cy="830997"/>
          </a:xfrm>
          <a:prstGeom prst="rect">
            <a:avLst/>
          </a:prstGeom>
          <a:noFill/>
        </p:spPr>
        <p:txBody>
          <a:bodyPr wrap="square" rtlCol="0">
            <a:spAutoFit/>
          </a:bodyPr>
          <a:lstStyle/>
          <a:p>
            <a:r>
              <a:rPr lang="tr-TR" sz="4800" b="1" dirty="0"/>
              <a:t>Bağımlılığın Zararları</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25" name="Grup 24"/>
          <p:cNvGrpSpPr/>
          <p:nvPr/>
        </p:nvGrpSpPr>
        <p:grpSpPr>
          <a:xfrm>
            <a:off x="554927" y="2395915"/>
            <a:ext cx="3752738" cy="400110"/>
            <a:chOff x="554927" y="1881525"/>
            <a:chExt cx="3752738" cy="400110"/>
          </a:xfrm>
        </p:grpSpPr>
        <p:sp>
          <p:nvSpPr>
            <p:cNvPr id="26" name="Metin kutusu 25"/>
            <p:cNvSpPr txBox="1"/>
            <p:nvPr/>
          </p:nvSpPr>
          <p:spPr>
            <a:xfrm>
              <a:off x="746177" y="1881525"/>
              <a:ext cx="3561488" cy="400110"/>
            </a:xfrm>
            <a:prstGeom prst="rect">
              <a:avLst/>
            </a:prstGeom>
            <a:noFill/>
          </p:spPr>
          <p:txBody>
            <a:bodyPr wrap="none" rtlCol="0">
              <a:spAutoFit/>
            </a:bodyPr>
            <a:lstStyle/>
            <a:p>
              <a:r>
                <a:rPr lang="tr-TR" sz="2000" dirty="0">
                  <a:solidFill>
                    <a:srgbClr val="575757"/>
                  </a:solidFill>
                </a:rPr>
                <a:t>Bağımlının kendine güveni azalır.</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0" name="Grup 29"/>
          <p:cNvGrpSpPr/>
          <p:nvPr/>
        </p:nvGrpSpPr>
        <p:grpSpPr>
          <a:xfrm>
            <a:off x="554927" y="2779986"/>
            <a:ext cx="3241893" cy="400110"/>
            <a:chOff x="554927" y="1881525"/>
            <a:chExt cx="3241893" cy="400110"/>
          </a:xfrm>
        </p:grpSpPr>
        <p:sp>
          <p:nvSpPr>
            <p:cNvPr id="31" name="Metin kutusu 30"/>
            <p:cNvSpPr txBox="1"/>
            <p:nvPr/>
          </p:nvSpPr>
          <p:spPr>
            <a:xfrm>
              <a:off x="746177" y="1881525"/>
              <a:ext cx="3050643" cy="400110"/>
            </a:xfrm>
            <a:prstGeom prst="rect">
              <a:avLst/>
            </a:prstGeom>
            <a:noFill/>
          </p:spPr>
          <p:txBody>
            <a:bodyPr wrap="none" rtlCol="0">
              <a:spAutoFit/>
            </a:bodyPr>
            <a:lstStyle/>
            <a:p>
              <a:r>
                <a:rPr lang="tr-TR" sz="2000" dirty="0">
                  <a:solidFill>
                    <a:srgbClr val="575757"/>
                  </a:solidFill>
                </a:rPr>
                <a:t>Bağımlının kontrolü zayıflar.</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554927" y="3157461"/>
            <a:ext cx="4606241" cy="707886"/>
            <a:chOff x="554927" y="1881525"/>
            <a:chExt cx="4606241" cy="707886"/>
          </a:xfrm>
        </p:grpSpPr>
        <p:sp>
          <p:nvSpPr>
            <p:cNvPr id="34" name="Metin kutusu 33"/>
            <p:cNvSpPr txBox="1"/>
            <p:nvPr/>
          </p:nvSpPr>
          <p:spPr>
            <a:xfrm>
              <a:off x="746177" y="1881525"/>
              <a:ext cx="4414991" cy="707886"/>
            </a:xfrm>
            <a:prstGeom prst="rect">
              <a:avLst/>
            </a:prstGeom>
            <a:noFill/>
          </p:spPr>
          <p:txBody>
            <a:bodyPr wrap="none" rtlCol="0">
              <a:spAutoFit/>
            </a:bodyPr>
            <a:lstStyle/>
            <a:p>
              <a:r>
                <a:rPr lang="tr-TR" sz="2000" dirty="0">
                  <a:solidFill>
                    <a:srgbClr val="575757"/>
                  </a:solidFill>
                </a:rPr>
                <a:t>Bağımlının insani prensipleri ve değerleri</a:t>
              </a:r>
            </a:p>
            <a:p>
              <a:r>
                <a:rPr lang="tr-TR" sz="2000" dirty="0">
                  <a:solidFill>
                    <a:srgbClr val="575757"/>
                  </a:solidFill>
                </a:rPr>
                <a:t>yok olmaya başlar.</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sp>
        <p:nvSpPr>
          <p:cNvPr id="22" name="Rectangle 13">
            <a:extLst>
              <a:ext uri="{FF2B5EF4-FFF2-40B4-BE49-F238E27FC236}">
                <a16:creationId xmlns:a16="http://schemas.microsoft.com/office/drawing/2014/main" id="{4AF3B75E-6142-4D47-A1B2-45A731671613}"/>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3" name="Metin kutusu 22">
            <a:extLst>
              <a:ext uri="{FF2B5EF4-FFF2-40B4-BE49-F238E27FC236}">
                <a16:creationId xmlns:a16="http://schemas.microsoft.com/office/drawing/2014/main" id="{1F50AED5-C411-A44F-9381-46E63461CE87}"/>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09285725-B414-3E49-AC2B-E8B698B357E1}" type="slidenum">
              <a:rPr lang="tr-TR" sz="2400" b="1" smtClean="0">
                <a:solidFill>
                  <a:srgbClr val="DADADA"/>
                </a:solidFill>
              </a:rPr>
              <a:t>6</a:t>
            </a:fld>
            <a:endParaRPr lang="tr-TR" sz="2400" b="1" dirty="0">
              <a:solidFill>
                <a:srgbClr val="DADADA"/>
              </a:solidFill>
            </a:endParaRPr>
          </a:p>
        </p:txBody>
      </p:sp>
    </p:spTree>
    <p:extLst>
      <p:ext uri="{BB962C8B-B14F-4D97-AF65-F5344CB8AC3E}">
        <p14:creationId xmlns:p14="http://schemas.microsoft.com/office/powerpoint/2010/main" val="113244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50"/>
                                        <p:tgtEl>
                                          <p:spTgt spid="25"/>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250"/>
                                        <p:tgtEl>
                                          <p:spTgt spid="30"/>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41000" t="2000" r="-53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4182" y="481179"/>
            <a:ext cx="5443606" cy="830997"/>
          </a:xfrm>
          <a:prstGeom prst="rect">
            <a:avLst/>
          </a:prstGeom>
          <a:noFill/>
        </p:spPr>
        <p:txBody>
          <a:bodyPr wrap="none" rtlCol="0">
            <a:spAutoFit/>
          </a:bodyPr>
          <a:lstStyle/>
          <a:p>
            <a:r>
              <a:rPr lang="tr-TR" sz="4800" b="1" dirty="0"/>
              <a:t>Bağımlılığın Zararları</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6" name="Grup 35"/>
          <p:cNvGrpSpPr/>
          <p:nvPr/>
        </p:nvGrpSpPr>
        <p:grpSpPr>
          <a:xfrm>
            <a:off x="558873" y="2395915"/>
            <a:ext cx="7163396" cy="707886"/>
            <a:chOff x="554927" y="1881525"/>
            <a:chExt cx="7163396" cy="707886"/>
          </a:xfrm>
        </p:grpSpPr>
        <p:sp>
          <p:nvSpPr>
            <p:cNvPr id="37" name="Metin kutusu 36"/>
            <p:cNvSpPr txBox="1"/>
            <p:nvPr/>
          </p:nvSpPr>
          <p:spPr>
            <a:xfrm>
              <a:off x="746177" y="1881525"/>
              <a:ext cx="6972146" cy="707886"/>
            </a:xfrm>
            <a:prstGeom prst="rect">
              <a:avLst/>
            </a:prstGeom>
            <a:noFill/>
          </p:spPr>
          <p:txBody>
            <a:bodyPr wrap="square" rtlCol="0">
              <a:spAutoFit/>
            </a:bodyPr>
            <a:lstStyle/>
            <a:p>
              <a:r>
                <a:rPr lang="tr-TR" sz="2000" dirty="0">
                  <a:solidFill>
                    <a:srgbClr val="575757"/>
                  </a:solidFill>
                </a:rPr>
                <a:t>Kullandığı maddeler bağımlının vücudundaki savunma mekanizmalarını yok edip bağışıklık sistemini zayıflatır.</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grpSp>
        <p:nvGrpSpPr>
          <p:cNvPr id="39" name="Grup 38"/>
          <p:cNvGrpSpPr/>
          <p:nvPr/>
        </p:nvGrpSpPr>
        <p:grpSpPr>
          <a:xfrm>
            <a:off x="558873" y="3056318"/>
            <a:ext cx="6868428" cy="1015663"/>
            <a:chOff x="554927" y="1881525"/>
            <a:chExt cx="6868428" cy="1015663"/>
          </a:xfrm>
        </p:grpSpPr>
        <p:sp>
          <p:nvSpPr>
            <p:cNvPr id="40" name="Metin kutusu 39"/>
            <p:cNvSpPr txBox="1"/>
            <p:nvPr/>
          </p:nvSpPr>
          <p:spPr>
            <a:xfrm>
              <a:off x="746176" y="1881525"/>
              <a:ext cx="6677179" cy="1015663"/>
            </a:xfrm>
            <a:prstGeom prst="rect">
              <a:avLst/>
            </a:prstGeom>
            <a:noFill/>
          </p:spPr>
          <p:txBody>
            <a:bodyPr wrap="square" rtlCol="0">
              <a:spAutoFit/>
            </a:bodyPr>
            <a:lstStyle/>
            <a:p>
              <a:r>
                <a:rPr lang="tr-TR" sz="2000" dirty="0">
                  <a:solidFill>
                    <a:srgbClr val="575757"/>
                  </a:solidFill>
                </a:rPr>
                <a:t>Bağımlının frengi, verem, AIDS, kanser, kangren,</a:t>
              </a:r>
            </a:p>
            <a:p>
              <a:r>
                <a:rPr lang="tr-TR" sz="2000" dirty="0">
                  <a:solidFill>
                    <a:srgbClr val="575757"/>
                  </a:solidFill>
                </a:rPr>
                <a:t>hepatit B ve hepatit C gibi birçok ölümcül hastalığa</a:t>
              </a:r>
            </a:p>
            <a:p>
              <a:r>
                <a:rPr lang="tr-TR" sz="2000" dirty="0">
                  <a:solidFill>
                    <a:srgbClr val="575757"/>
                  </a:solidFill>
                </a:rPr>
                <a:t>yakalanma riski artar.</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sp>
        <p:nvSpPr>
          <p:cNvPr id="19" name="Rectangle 13">
            <a:extLst>
              <a:ext uri="{FF2B5EF4-FFF2-40B4-BE49-F238E27FC236}">
                <a16:creationId xmlns:a16="http://schemas.microsoft.com/office/drawing/2014/main" id="{82D02EDC-9D3C-674E-90D1-73C2038B7E8F}"/>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0" name="Metin kutusu 19">
            <a:extLst>
              <a:ext uri="{FF2B5EF4-FFF2-40B4-BE49-F238E27FC236}">
                <a16:creationId xmlns:a16="http://schemas.microsoft.com/office/drawing/2014/main" id="{EA301622-46A2-824D-BA0D-412F0A7C6498}"/>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09285725-B414-3E49-AC2B-E8B698B357E1}" type="slidenum">
              <a:rPr lang="tr-TR" sz="2400" b="1" smtClean="0">
                <a:solidFill>
                  <a:srgbClr val="DADADA"/>
                </a:solidFill>
              </a:rPr>
              <a:t>7</a:t>
            </a:fld>
            <a:endParaRPr lang="tr-TR" sz="2400" b="1" dirty="0">
              <a:solidFill>
                <a:srgbClr val="DADADA"/>
              </a:solidFill>
            </a:endParaRPr>
          </a:p>
        </p:txBody>
      </p:sp>
    </p:spTree>
    <p:extLst>
      <p:ext uri="{BB962C8B-B14F-4D97-AF65-F5344CB8AC3E}">
        <p14:creationId xmlns:p14="http://schemas.microsoft.com/office/powerpoint/2010/main" val="242132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250"/>
                                        <p:tgtEl>
                                          <p:spTgt spid="36"/>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2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41000" t="2000" r="-53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1713" y="488598"/>
            <a:ext cx="5443606" cy="830997"/>
          </a:xfrm>
          <a:prstGeom prst="rect">
            <a:avLst/>
          </a:prstGeom>
          <a:noFill/>
        </p:spPr>
        <p:txBody>
          <a:bodyPr wrap="none" rtlCol="0">
            <a:spAutoFit/>
          </a:bodyPr>
          <a:lstStyle/>
          <a:p>
            <a:r>
              <a:rPr lang="tr-TR" sz="4800" b="1" dirty="0"/>
              <a:t>Bağımlılığın Zararları</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11" name="Grup 10"/>
          <p:cNvGrpSpPr/>
          <p:nvPr/>
        </p:nvGrpSpPr>
        <p:grpSpPr>
          <a:xfrm>
            <a:off x="554927" y="2387256"/>
            <a:ext cx="7239588" cy="707886"/>
            <a:chOff x="554927" y="2387256"/>
            <a:chExt cx="7239588" cy="707886"/>
          </a:xfrm>
        </p:grpSpPr>
        <p:sp>
          <p:nvSpPr>
            <p:cNvPr id="26" name="Metin kutusu 25"/>
            <p:cNvSpPr txBox="1"/>
            <p:nvPr/>
          </p:nvSpPr>
          <p:spPr>
            <a:xfrm>
              <a:off x="746177" y="2387256"/>
              <a:ext cx="7048338" cy="707886"/>
            </a:xfrm>
            <a:prstGeom prst="rect">
              <a:avLst/>
            </a:prstGeom>
            <a:noFill/>
          </p:spPr>
          <p:txBody>
            <a:bodyPr wrap="square" rtlCol="0">
              <a:spAutoFit/>
            </a:bodyPr>
            <a:lstStyle/>
            <a:p>
              <a:r>
                <a:rPr lang="tr-TR" sz="2000" dirty="0">
                  <a:solidFill>
                    <a:srgbClr val="575757"/>
                  </a:solidFill>
                </a:rPr>
                <a:t>Korku ve öfke (Bağımlılık yapıcı maddelerin kullanımı kişide zamanla kaygı, korku, düşmanlık ve paranoya meydana getirir.)</a:t>
              </a:r>
            </a:p>
          </p:txBody>
        </p:sp>
        <p:pic>
          <p:nvPicPr>
            <p:cNvPr id="29" name="Resim 28"/>
            <p:cNvPicPr>
              <a:picLocks noChangeAspect="1"/>
            </p:cNvPicPr>
            <p:nvPr/>
          </p:nvPicPr>
          <p:blipFill>
            <a:blip r:embed="rId4"/>
            <a:stretch>
              <a:fillRect/>
            </a:stretch>
          </p:blipFill>
          <p:spPr>
            <a:xfrm>
              <a:off x="554927" y="2497311"/>
              <a:ext cx="191250" cy="180000"/>
            </a:xfrm>
            <a:prstGeom prst="rect">
              <a:avLst/>
            </a:prstGeom>
          </p:spPr>
        </p:pic>
      </p:grpSp>
      <p:grpSp>
        <p:nvGrpSpPr>
          <p:cNvPr id="12" name="Grup 11"/>
          <p:cNvGrpSpPr/>
          <p:nvPr/>
        </p:nvGrpSpPr>
        <p:grpSpPr>
          <a:xfrm>
            <a:off x="554927" y="2992871"/>
            <a:ext cx="6287250" cy="400110"/>
            <a:chOff x="554927" y="2992871"/>
            <a:chExt cx="6287250" cy="400110"/>
          </a:xfrm>
        </p:grpSpPr>
        <p:pic>
          <p:nvPicPr>
            <p:cNvPr id="24" name="Resim 23"/>
            <p:cNvPicPr>
              <a:picLocks noChangeAspect="1"/>
            </p:cNvPicPr>
            <p:nvPr/>
          </p:nvPicPr>
          <p:blipFill>
            <a:blip r:embed="rId4"/>
            <a:stretch>
              <a:fillRect/>
            </a:stretch>
          </p:blipFill>
          <p:spPr>
            <a:xfrm>
              <a:off x="554927" y="3104452"/>
              <a:ext cx="191250" cy="180000"/>
            </a:xfrm>
            <a:prstGeom prst="rect">
              <a:avLst/>
            </a:prstGeom>
          </p:spPr>
        </p:pic>
        <p:sp>
          <p:nvSpPr>
            <p:cNvPr id="2" name="Dikdörtgen 1"/>
            <p:cNvSpPr/>
            <p:nvPr/>
          </p:nvSpPr>
          <p:spPr>
            <a:xfrm>
              <a:off x="746177" y="2992871"/>
              <a:ext cx="6096000" cy="400110"/>
            </a:xfrm>
            <a:prstGeom prst="rect">
              <a:avLst/>
            </a:prstGeom>
          </p:spPr>
          <p:txBody>
            <a:bodyPr>
              <a:spAutoFit/>
            </a:bodyPr>
            <a:lstStyle/>
            <a:p>
              <a:r>
                <a:rPr lang="tr-TR" sz="2000" dirty="0">
                  <a:solidFill>
                    <a:srgbClr val="575757"/>
                  </a:solidFill>
                </a:rPr>
                <a:t>Hafıza kaybı,</a:t>
              </a:r>
            </a:p>
          </p:txBody>
        </p:sp>
      </p:grpSp>
      <p:grpSp>
        <p:nvGrpSpPr>
          <p:cNvPr id="16" name="Grup 15"/>
          <p:cNvGrpSpPr/>
          <p:nvPr/>
        </p:nvGrpSpPr>
        <p:grpSpPr>
          <a:xfrm>
            <a:off x="554927" y="3309694"/>
            <a:ext cx="6287250" cy="400110"/>
            <a:chOff x="554927" y="3309694"/>
            <a:chExt cx="6287250" cy="400110"/>
          </a:xfrm>
        </p:grpSpPr>
        <p:pic>
          <p:nvPicPr>
            <p:cNvPr id="19" name="Resim 18"/>
            <p:cNvPicPr>
              <a:picLocks noChangeAspect="1"/>
            </p:cNvPicPr>
            <p:nvPr/>
          </p:nvPicPr>
          <p:blipFill>
            <a:blip r:embed="rId4"/>
            <a:stretch>
              <a:fillRect/>
            </a:stretch>
          </p:blipFill>
          <p:spPr>
            <a:xfrm>
              <a:off x="554927" y="3412559"/>
              <a:ext cx="191250" cy="180000"/>
            </a:xfrm>
            <a:prstGeom prst="rect">
              <a:avLst/>
            </a:prstGeom>
          </p:spPr>
        </p:pic>
        <p:sp>
          <p:nvSpPr>
            <p:cNvPr id="3" name="Dikdörtgen 2"/>
            <p:cNvSpPr/>
            <p:nvPr/>
          </p:nvSpPr>
          <p:spPr>
            <a:xfrm>
              <a:off x="746177" y="3309694"/>
              <a:ext cx="6096000" cy="400110"/>
            </a:xfrm>
            <a:prstGeom prst="rect">
              <a:avLst/>
            </a:prstGeom>
          </p:spPr>
          <p:txBody>
            <a:bodyPr>
              <a:spAutoFit/>
            </a:bodyPr>
            <a:lstStyle/>
            <a:p>
              <a:r>
                <a:rPr lang="tr-TR" sz="2000" dirty="0">
                  <a:solidFill>
                    <a:srgbClr val="575757"/>
                  </a:solidFill>
                </a:rPr>
                <a:t>Nefes darlığı,</a:t>
              </a:r>
            </a:p>
          </p:txBody>
        </p:sp>
      </p:grpSp>
      <p:grpSp>
        <p:nvGrpSpPr>
          <p:cNvPr id="17" name="Grup 16"/>
          <p:cNvGrpSpPr/>
          <p:nvPr/>
        </p:nvGrpSpPr>
        <p:grpSpPr>
          <a:xfrm>
            <a:off x="554927" y="3611962"/>
            <a:ext cx="6287250" cy="400110"/>
            <a:chOff x="554927" y="3611962"/>
            <a:chExt cx="6287250" cy="400110"/>
          </a:xfrm>
        </p:grpSpPr>
        <p:pic>
          <p:nvPicPr>
            <p:cNvPr id="20" name="Resim 19"/>
            <p:cNvPicPr>
              <a:picLocks noChangeAspect="1"/>
            </p:cNvPicPr>
            <p:nvPr/>
          </p:nvPicPr>
          <p:blipFill>
            <a:blip r:embed="rId4"/>
            <a:stretch>
              <a:fillRect/>
            </a:stretch>
          </p:blipFill>
          <p:spPr>
            <a:xfrm>
              <a:off x="554927" y="3721384"/>
              <a:ext cx="191250" cy="180000"/>
            </a:xfrm>
            <a:prstGeom prst="rect">
              <a:avLst/>
            </a:prstGeom>
          </p:spPr>
        </p:pic>
        <p:sp>
          <p:nvSpPr>
            <p:cNvPr id="6" name="Dikdörtgen 5"/>
            <p:cNvSpPr/>
            <p:nvPr/>
          </p:nvSpPr>
          <p:spPr>
            <a:xfrm>
              <a:off x="746177" y="3611962"/>
              <a:ext cx="6096000" cy="400110"/>
            </a:xfrm>
            <a:prstGeom prst="rect">
              <a:avLst/>
            </a:prstGeom>
          </p:spPr>
          <p:txBody>
            <a:bodyPr>
              <a:spAutoFit/>
            </a:bodyPr>
            <a:lstStyle/>
            <a:p>
              <a:r>
                <a:rPr lang="tr-TR" sz="2000" dirty="0">
                  <a:solidFill>
                    <a:srgbClr val="575757"/>
                  </a:solidFill>
                </a:rPr>
                <a:t>Ağız ve gırtlak kanseri,</a:t>
              </a:r>
            </a:p>
          </p:txBody>
        </p:sp>
      </p:grpSp>
      <p:grpSp>
        <p:nvGrpSpPr>
          <p:cNvPr id="18" name="Grup 17"/>
          <p:cNvGrpSpPr/>
          <p:nvPr/>
        </p:nvGrpSpPr>
        <p:grpSpPr>
          <a:xfrm>
            <a:off x="554927" y="3924549"/>
            <a:ext cx="6277417" cy="400110"/>
            <a:chOff x="554927" y="3924549"/>
            <a:chExt cx="6277417" cy="400110"/>
          </a:xfrm>
        </p:grpSpPr>
        <p:pic>
          <p:nvPicPr>
            <p:cNvPr id="21" name="Resim 20"/>
            <p:cNvPicPr>
              <a:picLocks noChangeAspect="1"/>
            </p:cNvPicPr>
            <p:nvPr/>
          </p:nvPicPr>
          <p:blipFill>
            <a:blip r:embed="rId4"/>
            <a:stretch>
              <a:fillRect/>
            </a:stretch>
          </p:blipFill>
          <p:spPr>
            <a:xfrm>
              <a:off x="554927" y="4019904"/>
              <a:ext cx="191250" cy="180000"/>
            </a:xfrm>
            <a:prstGeom prst="rect">
              <a:avLst/>
            </a:prstGeom>
          </p:spPr>
        </p:pic>
        <p:sp>
          <p:nvSpPr>
            <p:cNvPr id="7" name="Dikdörtgen 6"/>
            <p:cNvSpPr/>
            <p:nvPr/>
          </p:nvSpPr>
          <p:spPr>
            <a:xfrm>
              <a:off x="736344" y="3924549"/>
              <a:ext cx="6096000" cy="400110"/>
            </a:xfrm>
            <a:prstGeom prst="rect">
              <a:avLst/>
            </a:prstGeom>
          </p:spPr>
          <p:txBody>
            <a:bodyPr>
              <a:spAutoFit/>
            </a:bodyPr>
            <a:lstStyle/>
            <a:p>
              <a:r>
                <a:rPr lang="tr-TR" sz="2000" dirty="0">
                  <a:solidFill>
                    <a:srgbClr val="575757"/>
                  </a:solidFill>
                </a:rPr>
                <a:t>Diş çürümeleri,</a:t>
              </a:r>
            </a:p>
          </p:txBody>
        </p:sp>
      </p:grpSp>
      <p:grpSp>
        <p:nvGrpSpPr>
          <p:cNvPr id="96" name="Grup 95"/>
          <p:cNvGrpSpPr/>
          <p:nvPr/>
        </p:nvGrpSpPr>
        <p:grpSpPr>
          <a:xfrm>
            <a:off x="554927" y="4230584"/>
            <a:ext cx="6288450" cy="400110"/>
            <a:chOff x="554927" y="4230584"/>
            <a:chExt cx="6288450" cy="400110"/>
          </a:xfrm>
        </p:grpSpPr>
        <p:pic>
          <p:nvPicPr>
            <p:cNvPr id="30" name="Resim 29"/>
            <p:cNvPicPr>
              <a:picLocks noChangeAspect="1"/>
            </p:cNvPicPr>
            <p:nvPr/>
          </p:nvPicPr>
          <p:blipFill>
            <a:blip r:embed="rId4"/>
            <a:stretch>
              <a:fillRect/>
            </a:stretch>
          </p:blipFill>
          <p:spPr>
            <a:xfrm>
              <a:off x="554927" y="4329356"/>
              <a:ext cx="191250" cy="180000"/>
            </a:xfrm>
            <a:prstGeom prst="rect">
              <a:avLst/>
            </a:prstGeom>
          </p:spPr>
        </p:pic>
        <p:sp>
          <p:nvSpPr>
            <p:cNvPr id="8" name="Dikdörtgen 7"/>
            <p:cNvSpPr/>
            <p:nvPr/>
          </p:nvSpPr>
          <p:spPr>
            <a:xfrm>
              <a:off x="747377" y="4230584"/>
              <a:ext cx="6096000" cy="400110"/>
            </a:xfrm>
            <a:prstGeom prst="rect">
              <a:avLst/>
            </a:prstGeom>
          </p:spPr>
          <p:txBody>
            <a:bodyPr>
              <a:spAutoFit/>
            </a:bodyPr>
            <a:lstStyle/>
            <a:p>
              <a:r>
                <a:rPr lang="tr-TR" sz="2000" dirty="0">
                  <a:solidFill>
                    <a:srgbClr val="575757"/>
                  </a:solidFill>
                </a:rPr>
                <a:t>Kalp krizi,</a:t>
              </a:r>
            </a:p>
          </p:txBody>
        </p:sp>
      </p:grpSp>
      <p:grpSp>
        <p:nvGrpSpPr>
          <p:cNvPr id="97" name="Grup 96"/>
          <p:cNvGrpSpPr/>
          <p:nvPr/>
        </p:nvGrpSpPr>
        <p:grpSpPr>
          <a:xfrm>
            <a:off x="554927" y="4517278"/>
            <a:ext cx="3269698" cy="400110"/>
            <a:chOff x="554927" y="4517278"/>
            <a:chExt cx="3269698" cy="400110"/>
          </a:xfrm>
        </p:grpSpPr>
        <p:pic>
          <p:nvPicPr>
            <p:cNvPr id="31" name="Resim 30"/>
            <p:cNvPicPr>
              <a:picLocks noChangeAspect="1"/>
            </p:cNvPicPr>
            <p:nvPr/>
          </p:nvPicPr>
          <p:blipFill>
            <a:blip r:embed="rId4"/>
            <a:stretch>
              <a:fillRect/>
            </a:stretch>
          </p:blipFill>
          <p:spPr>
            <a:xfrm>
              <a:off x="554927" y="4622983"/>
              <a:ext cx="191250" cy="180000"/>
            </a:xfrm>
            <a:prstGeom prst="rect">
              <a:avLst/>
            </a:prstGeom>
          </p:spPr>
        </p:pic>
        <p:sp>
          <p:nvSpPr>
            <p:cNvPr id="10" name="Dikdörtgen 9"/>
            <p:cNvSpPr/>
            <p:nvPr/>
          </p:nvSpPr>
          <p:spPr>
            <a:xfrm>
              <a:off x="736344" y="4517278"/>
              <a:ext cx="3088281" cy="400110"/>
            </a:xfrm>
            <a:prstGeom prst="rect">
              <a:avLst/>
            </a:prstGeom>
          </p:spPr>
          <p:txBody>
            <a:bodyPr wrap="none">
              <a:spAutoFit/>
            </a:bodyPr>
            <a:lstStyle/>
            <a:p>
              <a:r>
                <a:rPr lang="tr-TR" sz="2000" dirty="0">
                  <a:solidFill>
                    <a:srgbClr val="575757"/>
                  </a:solidFill>
                </a:rPr>
                <a:t>Kalp atış grafiğinde düz çizgi</a:t>
              </a:r>
            </a:p>
          </p:txBody>
        </p:sp>
      </p:grpSp>
      <p:sp>
        <p:nvSpPr>
          <p:cNvPr id="34" name="Rectangle 13">
            <a:extLst>
              <a:ext uri="{FF2B5EF4-FFF2-40B4-BE49-F238E27FC236}">
                <a16:creationId xmlns:a16="http://schemas.microsoft.com/office/drawing/2014/main" id="{3C73E03F-5ED7-D346-A4F5-8606D9968BB6}"/>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35" name="Metin kutusu 34">
            <a:extLst>
              <a:ext uri="{FF2B5EF4-FFF2-40B4-BE49-F238E27FC236}">
                <a16:creationId xmlns:a16="http://schemas.microsoft.com/office/drawing/2014/main" id="{0A28435B-C719-1C4C-84A3-1F7E95141C70}"/>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09285725-B414-3E49-AC2B-E8B698B357E1}" type="slidenum">
              <a:rPr lang="tr-TR" sz="2400" b="1" smtClean="0">
                <a:solidFill>
                  <a:srgbClr val="DADADA"/>
                </a:solidFill>
              </a:rPr>
              <a:t>8</a:t>
            </a:fld>
            <a:endParaRPr lang="tr-TR" sz="2400" b="1" dirty="0">
              <a:solidFill>
                <a:srgbClr val="DADADA"/>
              </a:solidFill>
            </a:endParaRPr>
          </a:p>
        </p:txBody>
      </p:sp>
    </p:spTree>
    <p:extLst>
      <p:ext uri="{BB962C8B-B14F-4D97-AF65-F5344CB8AC3E}">
        <p14:creationId xmlns:p14="http://schemas.microsoft.com/office/powerpoint/2010/main" val="274376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50"/>
                                        <p:tgtEl>
                                          <p:spTgt spid="11"/>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50"/>
                                        <p:tgtEl>
                                          <p:spTgt spid="12"/>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250"/>
                                        <p:tgtEl>
                                          <p:spTgt spid="16"/>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250"/>
                                        <p:tgtEl>
                                          <p:spTgt spid="17"/>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250"/>
                                        <p:tgtEl>
                                          <p:spTgt spid="18"/>
                                        </p:tgtEl>
                                      </p:cBhvr>
                                    </p:animEffect>
                                  </p:childTnLst>
                                </p:cTn>
                              </p:par>
                            </p:childTnLst>
                          </p:cTn>
                        </p:par>
                        <p:par>
                          <p:cTn id="42" fill="hold">
                            <p:stCondLst>
                              <p:cond delay="2250"/>
                            </p:stCondLst>
                            <p:childTnLst>
                              <p:par>
                                <p:cTn id="43" presetID="10" presetClass="entr" presetSubtype="0" fill="hold" nodeType="afterEffect">
                                  <p:stCondLst>
                                    <p:cond delay="0"/>
                                  </p:stCondLst>
                                  <p:childTnLst>
                                    <p:set>
                                      <p:cBhvr>
                                        <p:cTn id="44" dur="1" fill="hold">
                                          <p:stCondLst>
                                            <p:cond delay="0"/>
                                          </p:stCondLst>
                                        </p:cTn>
                                        <p:tgtEl>
                                          <p:spTgt spid="96"/>
                                        </p:tgtEl>
                                        <p:attrNameLst>
                                          <p:attrName>style.visibility</p:attrName>
                                        </p:attrNameLst>
                                      </p:cBhvr>
                                      <p:to>
                                        <p:strVal val="visible"/>
                                      </p:to>
                                    </p:set>
                                    <p:animEffect transition="in" filter="fade">
                                      <p:cBhvr>
                                        <p:cTn id="45" dur="250"/>
                                        <p:tgtEl>
                                          <p:spTgt spid="96"/>
                                        </p:tgtEl>
                                      </p:cBhvr>
                                    </p:animEffect>
                                  </p:childTnLst>
                                </p:cTn>
                              </p:par>
                            </p:childTnLst>
                          </p:cTn>
                        </p:par>
                        <p:par>
                          <p:cTn id="46" fill="hold">
                            <p:stCondLst>
                              <p:cond delay="2500"/>
                            </p:stCondLst>
                            <p:childTnLst>
                              <p:par>
                                <p:cTn id="47" presetID="10" presetClass="entr" presetSubtype="0" fill="hold" nodeType="afterEffect">
                                  <p:stCondLst>
                                    <p:cond delay="0"/>
                                  </p:stCondLst>
                                  <p:childTnLst>
                                    <p:set>
                                      <p:cBhvr>
                                        <p:cTn id="48" dur="1" fill="hold">
                                          <p:stCondLst>
                                            <p:cond delay="0"/>
                                          </p:stCondLst>
                                        </p:cTn>
                                        <p:tgtEl>
                                          <p:spTgt spid="97"/>
                                        </p:tgtEl>
                                        <p:attrNameLst>
                                          <p:attrName>style.visibility</p:attrName>
                                        </p:attrNameLst>
                                      </p:cBhvr>
                                      <p:to>
                                        <p:strVal val="visible"/>
                                      </p:to>
                                    </p:set>
                                    <p:animEffect transition="in" filter="fade">
                                      <p:cBhvr>
                                        <p:cTn id="49" dur="25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41000" t="2000" r="-53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4182" y="481179"/>
            <a:ext cx="5443606" cy="830997"/>
          </a:xfrm>
          <a:prstGeom prst="rect">
            <a:avLst/>
          </a:prstGeom>
          <a:noFill/>
        </p:spPr>
        <p:txBody>
          <a:bodyPr wrap="none" rtlCol="0">
            <a:spAutoFit/>
          </a:bodyPr>
          <a:lstStyle/>
          <a:p>
            <a:r>
              <a:rPr lang="tr-TR" sz="4800" b="1" dirty="0"/>
              <a:t>Bağımlılığın Zararları</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25" name="Grup 24"/>
          <p:cNvGrpSpPr/>
          <p:nvPr/>
        </p:nvGrpSpPr>
        <p:grpSpPr>
          <a:xfrm>
            <a:off x="554927" y="2403959"/>
            <a:ext cx="7239588" cy="1323439"/>
            <a:chOff x="554927" y="1881525"/>
            <a:chExt cx="7239588" cy="1323439"/>
          </a:xfrm>
        </p:grpSpPr>
        <p:sp>
          <p:nvSpPr>
            <p:cNvPr id="26" name="Metin kutusu 25"/>
            <p:cNvSpPr txBox="1"/>
            <p:nvPr/>
          </p:nvSpPr>
          <p:spPr>
            <a:xfrm>
              <a:off x="746177" y="1881525"/>
              <a:ext cx="7048338" cy="1323439"/>
            </a:xfrm>
            <a:prstGeom prst="rect">
              <a:avLst/>
            </a:prstGeom>
            <a:noFill/>
          </p:spPr>
          <p:txBody>
            <a:bodyPr wrap="square" rtlCol="0">
              <a:spAutoFit/>
            </a:bodyPr>
            <a:lstStyle/>
            <a:p>
              <a:r>
                <a:rPr lang="tr-TR" sz="2000" dirty="0">
                  <a:solidFill>
                    <a:srgbClr val="575757"/>
                  </a:solidFill>
                </a:rPr>
                <a:t>Dış görünüşte bozulma (Madde kullanıcılarında solgun bir cilt, kendileri tarafından oluşturulan derin yaralar gözlenir. Bazı maddelerin yoğun kullanımı iştahı azaltır. Kullanıcılar âdeta bir</a:t>
              </a:r>
            </a:p>
            <a:p>
              <a:r>
                <a:rPr lang="tr-TR" sz="2000" dirty="0">
                  <a:solidFill>
                    <a:srgbClr val="575757"/>
                  </a:solidFill>
                </a:rPr>
                <a:t>iskelet gibi çok ince ve zayıf görünürler).</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sp>
        <p:nvSpPr>
          <p:cNvPr id="16" name="Rectangle 13">
            <a:extLst>
              <a:ext uri="{FF2B5EF4-FFF2-40B4-BE49-F238E27FC236}">
                <a16:creationId xmlns:a16="http://schemas.microsoft.com/office/drawing/2014/main" id="{7EB38883-B02B-6D4E-97D5-A549875AE383}"/>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7" name="Metin kutusu 16">
            <a:extLst>
              <a:ext uri="{FF2B5EF4-FFF2-40B4-BE49-F238E27FC236}">
                <a16:creationId xmlns:a16="http://schemas.microsoft.com/office/drawing/2014/main" id="{06610443-3426-F34C-BE42-CB0ABCB776B6}"/>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09285725-B414-3E49-AC2B-E8B698B357E1}" type="slidenum">
              <a:rPr lang="tr-TR" sz="2400" b="1" smtClean="0">
                <a:solidFill>
                  <a:srgbClr val="DADADA"/>
                </a:solidFill>
              </a:rPr>
              <a:t>9</a:t>
            </a:fld>
            <a:endParaRPr lang="tr-TR" sz="2400" b="1" dirty="0">
              <a:solidFill>
                <a:srgbClr val="DADADA"/>
              </a:solidFill>
            </a:endParaRPr>
          </a:p>
        </p:txBody>
      </p:sp>
    </p:spTree>
    <p:extLst>
      <p:ext uri="{BB962C8B-B14F-4D97-AF65-F5344CB8AC3E}">
        <p14:creationId xmlns:p14="http://schemas.microsoft.com/office/powerpoint/2010/main" val="138560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2931</TotalTime>
  <Words>1695</Words>
  <Application>Microsoft Office PowerPoint</Application>
  <PresentationFormat>Geniş ekran</PresentationFormat>
  <Paragraphs>316</Paragraphs>
  <Slides>44</Slides>
  <Notes>43</Notes>
  <HiddenSlides>0</HiddenSlides>
  <MMClips>1</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44</vt:i4>
      </vt:variant>
    </vt:vector>
  </HeadingPairs>
  <TitlesOfParts>
    <vt:vector size="48" baseType="lpstr">
      <vt:lpstr>Arial</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Oğuzhan Kürşad Ağralı</dc:creator>
  <cp:lastModifiedBy>İclal Işık</cp:lastModifiedBy>
  <cp:revision>355</cp:revision>
  <dcterms:created xsi:type="dcterms:W3CDTF">2016-11-17T08:54:28Z</dcterms:created>
  <dcterms:modified xsi:type="dcterms:W3CDTF">2023-08-10T13:43:46Z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bjDocumentLabelXML">
    <vt:lpwstr>&lt;?xml version="1.0" encoding="us-ascii"?&gt;&lt;sisl xmlns:xsd="http://www.w3.org/2001/XMLSchema" xmlns:xsi="http://www.w3.org/2001/XMLSchema-instance" sislVersion="0" policy="06b88be1-581b-4ca2-b20f-13331b601e41" origin="userSelected" xmlns="http://www.boldonj</vt:lpwstr>
  </property>
  <property fmtid="{D5CDD505-2E9C-101B-9397-08002B2CF9AE}" pid="3" name="bjDocumentLabelXML-0">
    <vt:lpwstr>ames.com/2008/01/sie/internal/label"&gt;&lt;element uid="id_classification_unclassified" value="" /&gt;&lt;/sisl&gt;</vt:lpwstr>
  </property>
  <property fmtid="{D5CDD505-2E9C-101B-9397-08002B2CF9AE}" pid="4" name="bjLabelRefreshRequired">
    <vt:lpwstr>FileClassifier</vt:lpwstr>
  </property>
</Properties>
</file>